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8.xml" ContentType="application/vnd.openxmlformats-officedocument.drawingml.chart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2" r:id="rId2"/>
    <p:sldMasterId id="2147483704" r:id="rId3"/>
    <p:sldMasterId id="2147483716" r:id="rId4"/>
  </p:sldMasterIdLst>
  <p:notesMasterIdLst>
    <p:notesMasterId r:id="rId44"/>
  </p:notesMasterIdLst>
  <p:sldIdLst>
    <p:sldId id="314" r:id="rId5"/>
    <p:sldId id="294" r:id="rId6"/>
    <p:sldId id="309" r:id="rId7"/>
    <p:sldId id="310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4" r:id="rId17"/>
    <p:sldId id="305" r:id="rId18"/>
    <p:sldId id="306" r:id="rId19"/>
    <p:sldId id="307" r:id="rId20"/>
    <p:sldId id="290" r:id="rId21"/>
    <p:sldId id="288" r:id="rId22"/>
    <p:sldId id="291" r:id="rId23"/>
    <p:sldId id="287" r:id="rId24"/>
    <p:sldId id="289" r:id="rId25"/>
    <p:sldId id="264" r:id="rId26"/>
    <p:sldId id="266" r:id="rId27"/>
    <p:sldId id="268" r:id="rId28"/>
    <p:sldId id="282" r:id="rId29"/>
    <p:sldId id="278" r:id="rId30"/>
    <p:sldId id="265" r:id="rId31"/>
    <p:sldId id="281" r:id="rId32"/>
    <p:sldId id="273" r:id="rId33"/>
    <p:sldId id="280" r:id="rId34"/>
    <p:sldId id="292" r:id="rId35"/>
    <p:sldId id="286" r:id="rId36"/>
    <p:sldId id="293" r:id="rId37"/>
    <p:sldId id="311" r:id="rId38"/>
    <p:sldId id="312" r:id="rId39"/>
    <p:sldId id="319" r:id="rId40"/>
    <p:sldId id="321" r:id="rId41"/>
    <p:sldId id="322" r:id="rId42"/>
    <p:sldId id="276" r:id="rId43"/>
  </p:sldIdLst>
  <p:sldSz cx="9144000" cy="6858000" type="screen4x3"/>
  <p:notesSz cx="6954838" cy="93091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0000"/>
    <a:srgbClr val="33ED33"/>
    <a:srgbClr val="6600FF"/>
    <a:srgbClr val="B9070B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Estilo temático 2 - Énfasis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130" autoAdjust="0"/>
  </p:normalViewPr>
  <p:slideViewPr>
    <p:cSldViewPr>
      <p:cViewPr>
        <p:scale>
          <a:sx n="81" d="100"/>
          <a:sy n="81" d="100"/>
        </p:scale>
        <p:origin x="-1696" y="-7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notesMaster" Target="notesMasters/notesMaster1.xml"/><Relationship Id="rId45" Type="http://schemas.openxmlformats.org/officeDocument/2006/relationships/printerSettings" Target="printerSettings/printerSettings1.bin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Relationship Id="rId2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Relationship Id="rId2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G:\PRESUPUESTO%20AVANCES%20Y%20METAS%20ALFABETIZACI&#211;N%20(2).xlsx" TargetMode="External"/><Relationship Id="rId2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oleObject" Target="file:///C:\Users\lzapata\AppData\Local\Microsoft\Windows\Temporary%20Internet%20Files\Content.Outlook\DSGRFOOL\Indicadores%20DANE%20con%20Meta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package" Target="../embeddings/Microsoft_Excel_Sheet1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zapata\Desktop\Copia%20de%20para%20llegar%20al%203%25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zapata\AppData\Local\Microsoft\Windows\Temporary%20Internet%20Files\Content.Outlook\DSGRFOOL\Analfabetismo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zapata\Desktop\ADULTOS%202013\COB_CIFRAS_ADULTOS\COLOMBIA_EDUCACION%20DE%20ADULTOS%20EN%20CIFRAS%202013(OCT%2030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CONTRATADA</c:v>
          </c:tx>
          <c:invertIfNegative val="0"/>
          <c:trendline>
            <c:spPr>
              <a:ln w="28575" cap="flat" cmpd="sng" algn="ctr">
                <a:solidFill>
                  <a:srgbClr val="FFFF00"/>
                </a:solidFill>
                <a:prstDash val="sysDash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trendlineType val="poly"/>
            <c:order val="2"/>
            <c:dispRSqr val="0"/>
            <c:dispEq val="0"/>
          </c:trendline>
          <c:cat>
            <c:multiLvlStrRef>
              <c:f>Hoja1!$B$59:$D$60</c:f>
              <c:multiLvlStrCache>
                <c:ptCount val="3"/>
                <c:lvl>
                  <c:pt idx="0">
                    <c:v>C4</c:v>
                  </c:pt>
                  <c:pt idx="1">
                    <c:v>C5</c:v>
                  </c:pt>
                  <c:pt idx="2">
                    <c:v>C6</c:v>
                  </c:pt>
                </c:lvl>
                <c:lvl>
                  <c:pt idx="0">
                    <c:v>2011</c:v>
                  </c:pt>
                  <c:pt idx="1">
                    <c:v>2012</c:v>
                  </c:pt>
                  <c:pt idx="2">
                    <c:v> 2.013 </c:v>
                  </c:pt>
                </c:lvl>
              </c:multiLvlStrCache>
            </c:multiLvlStrRef>
          </c:cat>
          <c:val>
            <c:numRef>
              <c:f>Hoja1!$B$61:$D$61</c:f>
              <c:numCache>
                <c:formatCode>_(* #,##0_);_(* \(#,##0\);_(* "-"_);_(@_)</c:formatCode>
                <c:ptCount val="3"/>
                <c:pt idx="0">
                  <c:v>41128.0</c:v>
                </c:pt>
                <c:pt idx="1">
                  <c:v>19048.0</c:v>
                </c:pt>
                <c:pt idx="2">
                  <c:v>23774.0</c:v>
                </c:pt>
              </c:numCache>
            </c:numRef>
          </c:val>
        </c:ser>
        <c:ser>
          <c:idx val="1"/>
          <c:order val="1"/>
          <c:tx>
            <c:v>OFICIAL</c:v>
          </c:tx>
          <c:invertIfNegative val="0"/>
          <c:cat>
            <c:multiLvlStrRef>
              <c:f>Hoja1!$B$59:$D$60</c:f>
              <c:multiLvlStrCache>
                <c:ptCount val="3"/>
                <c:lvl>
                  <c:pt idx="0">
                    <c:v>C4</c:v>
                  </c:pt>
                  <c:pt idx="1">
                    <c:v>C5</c:v>
                  </c:pt>
                  <c:pt idx="2">
                    <c:v>C6</c:v>
                  </c:pt>
                </c:lvl>
                <c:lvl>
                  <c:pt idx="0">
                    <c:v>2011</c:v>
                  </c:pt>
                  <c:pt idx="1">
                    <c:v>2012</c:v>
                  </c:pt>
                  <c:pt idx="2">
                    <c:v> 2.013 </c:v>
                  </c:pt>
                </c:lvl>
              </c:multiLvlStrCache>
            </c:multiLvlStrRef>
          </c:cat>
          <c:val>
            <c:numRef>
              <c:f>Hoja1!$B$62:$D$62</c:f>
              <c:numCache>
                <c:formatCode>_(* #,##0_);_(* \(#,##0\);_(* "-"_);_(@_)</c:formatCode>
                <c:ptCount val="3"/>
                <c:pt idx="0">
                  <c:v>140467.0</c:v>
                </c:pt>
                <c:pt idx="1">
                  <c:v>62812.0</c:v>
                </c:pt>
                <c:pt idx="2">
                  <c:v>63387.0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803389736"/>
        <c:axId val="1803378312"/>
      </c:barChart>
      <c:catAx>
        <c:axId val="180338973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38100" cap="flat" cmpd="sng" algn="ctr">
            <a:solidFill>
              <a:schemeClr val="dk1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c:spPr>
        <c:crossAx val="1803378312"/>
        <c:crosses val="autoZero"/>
        <c:auto val="1"/>
        <c:lblAlgn val="ctr"/>
        <c:lblOffset val="100"/>
        <c:noMultiLvlLbl val="0"/>
      </c:catAx>
      <c:valAx>
        <c:axId val="1803378312"/>
        <c:scaling>
          <c:orientation val="minMax"/>
        </c:scaling>
        <c:delete val="1"/>
        <c:axPos val="l"/>
        <c:numFmt formatCode="_(* #,##0_);_(* \(#,##0\);_(* &quot;-&quot;_);_(@_)" sourceLinked="1"/>
        <c:majorTickMark val="out"/>
        <c:minorTickMark val="none"/>
        <c:tickLblPos val="nextTo"/>
        <c:crossAx val="180338973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egendEntry>
        <c:idx val="2"/>
        <c:delete val="1"/>
      </c:legendEntry>
      <c:layout/>
      <c:overlay val="0"/>
    </c:legend>
    <c:plotVisOnly val="1"/>
    <c:dispBlanksAs val="zero"/>
    <c:showDLblsOverMax val="0"/>
  </c:chart>
  <c:spPr>
    <a:pattFill prst="pct90">
      <a:fgClr>
        <a:srgbClr val="7F7F7F"/>
      </a:fgClr>
      <a:bgClr>
        <a:prstClr val="white"/>
      </a:bgClr>
    </a:pattFill>
    <a:ln>
      <a:noFill/>
    </a:ln>
    <a:effectLst>
      <a:outerShdw blurRad="40000" dist="23000" dir="5400000" rotWithShape="0">
        <a:srgbClr val="000000">
          <a:alpha val="35000"/>
        </a:srgbClr>
      </a:outerShdw>
    </a:effectLst>
    <a:scene3d>
      <a:camera prst="orthographicFront">
        <a:rot lat="0" lon="0" rev="0"/>
      </a:camera>
      <a:lightRig rig="threePt" dir="t">
        <a:rot lat="0" lon="0" rev="1200000"/>
      </a:lightRig>
    </a:scene3d>
    <a:sp3d>
      <a:bevelT w="63500" h="25400"/>
    </a:sp3d>
  </c:spPr>
  <c:txPr>
    <a:bodyPr/>
    <a:lstStyle/>
    <a:p>
      <a:pPr>
        <a:defRPr sz="1200" b="1">
          <a:solidFill>
            <a:srgbClr val="000000"/>
          </a:solidFill>
          <a:latin typeface="Arial"/>
          <a:ea typeface="+mn-ea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Hoja1!$F$54</c:f>
              <c:strCache>
                <c:ptCount val="1"/>
                <c:pt idx="0">
                  <c:v>C5</c:v>
                </c:pt>
              </c:strCache>
            </c:strRef>
          </c:tx>
          <c:invertIfNegative val="0"/>
          <c:cat>
            <c:multiLvlStrRef>
              <c:f>Hoja1!$G$51:$H$53</c:f>
              <c:multiLvlStrCache>
                <c:ptCount val="2"/>
                <c:lvl>
                  <c:pt idx="0">
                    <c:v>OFICIAL</c:v>
                  </c:pt>
                  <c:pt idx="1">
                    <c:v>CONTRATADA</c:v>
                  </c:pt>
                </c:lvl>
                <c:lvl>
                  <c:pt idx="0">
                    <c:v> 2.014 </c:v>
                  </c:pt>
                </c:lvl>
              </c:multiLvlStrCache>
            </c:multiLvlStrRef>
          </c:cat>
          <c:val>
            <c:numRef>
              <c:f>Hoja1!$G$54:$H$54</c:f>
              <c:numCache>
                <c:formatCode>_(* #,##0_);_(* \(#,##0\);_(* "-"_);_(@_)</c:formatCode>
                <c:ptCount val="2"/>
                <c:pt idx="0">
                  <c:v>106592.0</c:v>
                </c:pt>
                <c:pt idx="1">
                  <c:v>46983.0</c:v>
                </c:pt>
              </c:numCache>
            </c:numRef>
          </c:val>
        </c:ser>
        <c:ser>
          <c:idx val="1"/>
          <c:order val="1"/>
          <c:tx>
            <c:strRef>
              <c:f>Hoja1!$F$55</c:f>
              <c:strCache>
                <c:ptCount val="1"/>
                <c:pt idx="0">
                  <c:v>C6</c:v>
                </c:pt>
              </c:strCache>
            </c:strRef>
          </c:tx>
          <c:invertIfNegative val="0"/>
          <c:cat>
            <c:multiLvlStrRef>
              <c:f>Hoja1!$G$51:$H$53</c:f>
              <c:multiLvlStrCache>
                <c:ptCount val="2"/>
                <c:lvl>
                  <c:pt idx="0">
                    <c:v>OFICIAL</c:v>
                  </c:pt>
                  <c:pt idx="1">
                    <c:v>CONTRATADA</c:v>
                  </c:pt>
                </c:lvl>
                <c:lvl>
                  <c:pt idx="0">
                    <c:v> 2.014 </c:v>
                  </c:pt>
                </c:lvl>
              </c:multiLvlStrCache>
            </c:multiLvlStrRef>
          </c:cat>
          <c:val>
            <c:numRef>
              <c:f>Hoja1!$G$55:$H$55</c:f>
              <c:numCache>
                <c:formatCode>_(* #,##0_);_(* \(#,##0\);_(* "-"_);_(@_)</c:formatCode>
                <c:ptCount val="2"/>
                <c:pt idx="0">
                  <c:v>50305.0</c:v>
                </c:pt>
                <c:pt idx="1">
                  <c:v>27207.0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109655400"/>
        <c:axId val="-2109641912"/>
      </c:barChart>
      <c:catAx>
        <c:axId val="-2109655400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38100" cap="flat" cmpd="sng" algn="ctr">
            <a:solidFill>
              <a:schemeClr val="dk1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c:spPr>
        <c:crossAx val="-2109641912"/>
        <c:crosses val="autoZero"/>
        <c:auto val="1"/>
        <c:lblAlgn val="ctr"/>
        <c:lblOffset val="100"/>
        <c:noMultiLvlLbl val="0"/>
      </c:catAx>
      <c:valAx>
        <c:axId val="-2109641912"/>
        <c:scaling>
          <c:orientation val="minMax"/>
        </c:scaling>
        <c:delete val="1"/>
        <c:axPos val="l"/>
        <c:numFmt formatCode="_(* #,##0_);_(* \(#,##0\);_(* &quot;-&quot;_);_(@_)" sourceLinked="1"/>
        <c:majorTickMark val="out"/>
        <c:minorTickMark val="none"/>
        <c:tickLblPos val="nextTo"/>
        <c:crossAx val="-210965540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9402094460562"/>
          <c:y val="0.192561842635881"/>
          <c:w val="0.0759686202698513"/>
          <c:h val="0.144394920706156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pattFill prst="pct90">
      <a:fgClr>
        <a:srgbClr val="A6A6A6"/>
      </a:fgClr>
      <a:bgClr>
        <a:prstClr val="white"/>
      </a:bgClr>
    </a:pattFill>
    <a:ln>
      <a:noFill/>
    </a:ln>
    <a:effectLst>
      <a:outerShdw blurRad="40000" dist="23000" dir="5400000" rotWithShape="0">
        <a:srgbClr val="000000">
          <a:alpha val="35000"/>
        </a:srgbClr>
      </a:outerShdw>
    </a:effectLst>
    <a:scene3d>
      <a:camera prst="orthographicFront">
        <a:rot lat="0" lon="0" rev="0"/>
      </a:camera>
      <a:lightRig rig="threePt" dir="t">
        <a:rot lat="0" lon="0" rev="1200000"/>
      </a:lightRig>
    </a:scene3d>
    <a:sp3d>
      <a:bevelT w="63500" h="25400"/>
    </a:sp3d>
  </c:spPr>
  <c:txPr>
    <a:bodyPr/>
    <a:lstStyle/>
    <a:p>
      <a:pPr>
        <a:defRPr sz="1100" b="1">
          <a:solidFill>
            <a:schemeClr val="tx1"/>
          </a:solidFill>
          <a:latin typeface="Arial"/>
          <a:ea typeface="+mn-ea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4"/>
    </mc:Choice>
    <mc:Fallback>
      <c:style val="4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ALFABETIZADOS POR AÑO</a:t>
            </a:r>
            <a:endParaRPr lang="en-US" dirty="0"/>
          </a:p>
        </c:rich>
      </c:tx>
      <c:layout/>
      <c:overlay val="0"/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Hoja3!$B$52</c:f>
              <c:strCache>
                <c:ptCount val="1"/>
                <c:pt idx="0">
                  <c:v>Alfabetizados Programa Nacional de Alfabetización</c:v>
                </c:pt>
              </c:strCache>
            </c:strRef>
          </c:tx>
          <c:dPt>
            <c:idx val="4"/>
            <c:bubble3D val="0"/>
            <c:spPr>
              <a:ln w="53975"/>
            </c:spPr>
          </c:dPt>
          <c:dPt>
            <c:idx val="5"/>
            <c:bubble3D val="0"/>
            <c:spPr>
              <a:ln w="53975"/>
            </c:spPr>
          </c:dPt>
          <c:dLbls>
            <c:dLbl>
              <c:idx val="0"/>
              <c:layout>
                <c:manualLayout>
                  <c:x val="-0.0527600447053841"/>
                  <c:y val="-0.05204339772812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0633120536464609"/>
                  <c:y val="-0.06360859722325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0738640625875378"/>
                  <c:y val="-0.06071729734947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0663269133439115"/>
                  <c:y val="-0.0867389962135354"/>
                </c:manualLayout>
              </c:layout>
              <c:spPr>
                <a:solidFill>
                  <a:srgbClr val="00B0F0"/>
                </a:solidFill>
                <a:scene3d>
                  <a:camera prst="orthographicFront"/>
                  <a:lightRig rig="threePt" dir="t"/>
                </a:scene3d>
                <a:sp3d>
                  <a:bevelT/>
                </a:sp3d>
              </c:spPr>
              <c:txPr>
                <a:bodyPr/>
                <a:lstStyle/>
                <a:p>
                  <a:pPr>
                    <a:defRPr sz="20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0587897641002853"/>
                  <c:y val="-0.1445649936892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0874309312260651"/>
                  <c:y val="-0.0896302960873201"/>
                </c:manualLayout>
              </c:layout>
              <c:spPr>
                <a:solidFill>
                  <a:srgbClr val="92D050"/>
                </a:solidFill>
                <a:scene3d>
                  <a:camera prst="orthographicFront"/>
                  <a:lightRig rig="threePt" dir="t"/>
                </a:scene3d>
                <a:sp3d>
                  <a:bevelT/>
                </a:sp3d>
              </c:spPr>
              <c:txPr>
                <a:bodyPr/>
                <a:lstStyle/>
                <a:p>
                  <a:pPr>
                    <a:defRPr sz="2000" b="1">
                      <a:solidFill>
                        <a:schemeClr val="tx2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0105520089410768"/>
                  <c:y val="-0.0664998970970439"/>
                </c:manualLayout>
              </c:layout>
              <c:spPr>
                <a:solidFill>
                  <a:srgbClr val="FFFF00"/>
                </a:solidFill>
                <a:ln>
                  <a:noFill/>
                </a:ln>
                <a:scene3d>
                  <a:camera prst="orthographicFront"/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c:spPr>
              <c:txPr>
                <a:bodyPr/>
                <a:lstStyle/>
                <a:p>
                  <a:pPr>
                    <a:defRPr sz="2000" b="1">
                      <a:solidFill>
                        <a:srgbClr val="C00000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Hoja3!$A$53:$A$59</c:f>
              <c:strCach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2011-2013</c:v>
                </c:pt>
                <c:pt idx="4">
                  <c:v>2014</c:v>
                </c:pt>
                <c:pt idx="5">
                  <c:v>Total Atención 2014</c:v>
                </c:pt>
                <c:pt idx="6">
                  <c:v>META</c:v>
                </c:pt>
              </c:strCache>
            </c:strRef>
          </c:cat>
          <c:val>
            <c:numRef>
              <c:f>Hoja3!$B$53:$B$59</c:f>
              <c:numCache>
                <c:formatCode>#,##0</c:formatCode>
                <c:ptCount val="7"/>
                <c:pt idx="0">
                  <c:v>83012.0</c:v>
                </c:pt>
                <c:pt idx="1">
                  <c:v>107311.0</c:v>
                </c:pt>
                <c:pt idx="2">
                  <c:v>165588.0</c:v>
                </c:pt>
                <c:pt idx="3">
                  <c:v>355911.0</c:v>
                </c:pt>
                <c:pt idx="4">
                  <c:v>91000.0</c:v>
                </c:pt>
                <c:pt idx="5">
                  <c:v>446911.0</c:v>
                </c:pt>
                <c:pt idx="6">
                  <c:v>600000.0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2132715144"/>
        <c:axId val="-2132711832"/>
      </c:lineChart>
      <c:catAx>
        <c:axId val="-213271514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b="1">
                <a:solidFill>
                  <a:schemeClr val="bg1"/>
                </a:solidFill>
              </a:defRPr>
            </a:pPr>
            <a:endParaRPr lang="en-US"/>
          </a:p>
        </c:txPr>
        <c:crossAx val="-2132711832"/>
        <c:crosses val="autoZero"/>
        <c:auto val="1"/>
        <c:lblAlgn val="ctr"/>
        <c:lblOffset val="100"/>
        <c:noMultiLvlLbl val="0"/>
      </c:catAx>
      <c:valAx>
        <c:axId val="-2132711832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one"/>
        <c:crossAx val="-2132715144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 dirty="0"/>
              <a:t>Tasa</a:t>
            </a:r>
            <a:r>
              <a:rPr lang="en-US" sz="2400" baseline="0" dirty="0"/>
              <a:t> de A</a:t>
            </a:r>
            <a:r>
              <a:rPr lang="en-US" sz="2400" baseline="0" dirty="0" smtClean="0"/>
              <a:t>nalfabetismo </a:t>
            </a:r>
            <a:r>
              <a:rPr lang="en-US" sz="2400" baseline="0" dirty="0"/>
              <a:t>en Colombia</a:t>
            </a:r>
            <a:endParaRPr lang="en-US" sz="2400" dirty="0"/>
          </a:p>
        </c:rich>
      </c:tx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  <c:spPr>
        <a:blipFill>
          <a:blip xmlns:r="http://schemas.openxmlformats.org/officeDocument/2006/relationships" r:embed="rId1"/>
          <a:tile tx="0" ty="0" sx="100000" sy="100000" flip="none" algn="tl"/>
        </a:blipFill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Hoja1!$B$2</c:f>
              <c:strCache>
                <c:ptCount val="1"/>
                <c:pt idx="0">
                  <c:v>15 y mas</c:v>
                </c:pt>
              </c:strCache>
            </c:strRef>
          </c:tx>
          <c:invertIfNegative val="0"/>
          <c:dLbls>
            <c:dLbl>
              <c:idx val="4"/>
              <c:layout>
                <c:manualLayout>
                  <c:x val="0.017190103877347"/>
                  <c:y val="-0.03876316609982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5,7%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Hoja1!$C$1:$G$1</c:f>
              <c:strCach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2013*</c:v>
                </c:pt>
                <c:pt idx="4">
                  <c:v>META</c:v>
                </c:pt>
              </c:strCache>
            </c:strRef>
          </c:cat>
          <c:val>
            <c:numRef>
              <c:f>Hoja1!$C$2:$G$2</c:f>
              <c:numCache>
                <c:formatCode>0.00</c:formatCode>
                <c:ptCount val="5"/>
                <c:pt idx="0">
                  <c:v>6.63</c:v>
                </c:pt>
                <c:pt idx="1">
                  <c:v>6.42</c:v>
                </c:pt>
                <c:pt idx="2">
                  <c:v>6.5</c:v>
                </c:pt>
                <c:pt idx="3">
                  <c:v>6.3</c:v>
                </c:pt>
                <c:pt idx="4" formatCode="0.00%">
                  <c:v>0.057</c:v>
                </c:pt>
              </c:numCache>
            </c:numRef>
          </c:val>
        </c:ser>
        <c:ser>
          <c:idx val="1"/>
          <c:order val="1"/>
          <c:tx>
            <c:strRef>
              <c:f>Hoja1!$B$3</c:f>
              <c:strCache>
                <c:ptCount val="1"/>
                <c:pt idx="0">
                  <c:v>15 a 24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0138682516097078"/>
                  <c:y val="0.004089979550102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138682516097078"/>
                  <c:y val="0.004089979550102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011887072808321"/>
                  <c:y val="0.00817995910020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0178306092124814"/>
                  <c:y val="0.01226993865030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0329749240825094"/>
                  <c:y val="-0.052449369424902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1,2%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Hoja1!$C$1:$G$1</c:f>
              <c:strCach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2013*</c:v>
                </c:pt>
                <c:pt idx="4">
                  <c:v>META</c:v>
                </c:pt>
              </c:strCache>
            </c:strRef>
          </c:cat>
          <c:val>
            <c:numRef>
              <c:f>Hoja1!$C$3:$G$3</c:f>
              <c:numCache>
                <c:formatCode>0.00</c:formatCode>
                <c:ptCount val="5"/>
                <c:pt idx="0">
                  <c:v>1.9</c:v>
                </c:pt>
                <c:pt idx="1">
                  <c:v>1.76</c:v>
                </c:pt>
                <c:pt idx="2">
                  <c:v>1.8</c:v>
                </c:pt>
                <c:pt idx="3">
                  <c:v>1.7</c:v>
                </c:pt>
                <c:pt idx="4" formatCode="0%">
                  <c:v>0.012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813587160"/>
        <c:axId val="1813577592"/>
        <c:axId val="0"/>
      </c:bar3DChart>
      <c:catAx>
        <c:axId val="181358716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813577592"/>
        <c:crosses val="autoZero"/>
        <c:auto val="1"/>
        <c:lblAlgn val="ctr"/>
        <c:lblOffset val="100"/>
        <c:noMultiLvlLbl val="0"/>
      </c:catAx>
      <c:valAx>
        <c:axId val="1813577592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1813587160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40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15"/>
      <c:rotY val="20"/>
      <c:rAngAx val="1"/>
    </c:view3D>
    <c:floor>
      <c:thickness val="0"/>
      <c:spPr>
        <a:blipFill>
          <a:blip xmlns:r="http://schemas.openxmlformats.org/officeDocument/2006/relationships" r:embed="rId1"/>
          <a:tile tx="0" ty="0" sx="100000" sy="100000" flip="none" algn="tl"/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BENEFICIARIOS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0.0144475828296482"/>
                  <c:y val="0.0240337873416691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176580303912426"/>
                  <c:y val="0.0210295639239605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0176581567917923"/>
                  <c:y val="0.093130925948968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tx2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Hoja1!$A$2:$A$4</c:f>
              <c:strCache>
                <c:ptCount val="3"/>
                <c:pt idx="0">
                  <c:v>ES.PE.RE</c:v>
                </c:pt>
                <c:pt idx="1">
                  <c:v>PAVA</c:v>
                </c:pt>
                <c:pt idx="2">
                  <c:v>A CRECER</c:v>
                </c:pt>
              </c:strCache>
            </c:strRef>
          </c:cat>
          <c:val>
            <c:numRef>
              <c:f>Hoja1!$B$2:$B$4</c:f>
              <c:numCache>
                <c:formatCode>_(* #,##0_);_(* \(#,##0\);_(* "-"??_);_(@_)</c:formatCode>
                <c:ptCount val="3"/>
                <c:pt idx="0">
                  <c:v>4000.0</c:v>
                </c:pt>
                <c:pt idx="1">
                  <c:v>7000.0</c:v>
                </c:pt>
                <c:pt idx="2">
                  <c:v>80000.0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1813211976"/>
        <c:axId val="1813215096"/>
        <c:axId val="0"/>
      </c:bar3DChart>
      <c:catAx>
        <c:axId val="181321197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813215096"/>
        <c:crosses val="autoZero"/>
        <c:auto val="1"/>
        <c:lblAlgn val="ctr"/>
        <c:lblOffset val="100"/>
        <c:noMultiLvlLbl val="0"/>
      </c:catAx>
      <c:valAx>
        <c:axId val="1813215096"/>
        <c:scaling>
          <c:orientation val="minMax"/>
        </c:scaling>
        <c:delete val="1"/>
        <c:axPos val="l"/>
        <c:numFmt formatCode="_(* #,##0_);_(* \(#,##0\);_(* &quot;-&quot;??_);_(@_)" sourceLinked="1"/>
        <c:majorTickMark val="none"/>
        <c:minorTickMark val="none"/>
        <c:tickLblPos val="none"/>
        <c:crossAx val="181321197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81715225123171"/>
          <c:y val="0.907790296027714"/>
          <c:w val="0.449411845602234"/>
          <c:h val="0.0890029895668158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3164343642665"/>
          <c:y val="0.10072225693939"/>
          <c:w val="0.523137409936973"/>
          <c:h val="0.881949650499654"/>
        </c:manualLayout>
      </c:layout>
      <c:pieChart>
        <c:varyColors val="1"/>
        <c:ser>
          <c:idx val="0"/>
          <c:order val="0"/>
          <c:dLbls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Propuesta!$C$54:$M$54</c:f>
              <c:strCache>
                <c:ptCount val="11"/>
                <c:pt idx="0">
                  <c:v>Segovia</c:v>
                </c:pt>
                <c:pt idx="1">
                  <c:v>Trujillo</c:v>
                </c:pt>
                <c:pt idx="2">
                  <c:v>Pradera</c:v>
                </c:pt>
                <c:pt idx="3">
                  <c:v>San juan de Nepomuceno</c:v>
                </c:pt>
                <c:pt idx="4">
                  <c:v>San Jacinto</c:v>
                </c:pt>
                <c:pt idx="5">
                  <c:v>Cármen de Bolivar</c:v>
                </c:pt>
                <c:pt idx="6">
                  <c:v>Socorro</c:v>
                </c:pt>
                <c:pt idx="7">
                  <c:v>Mompós</c:v>
                </c:pt>
                <c:pt idx="8">
                  <c:v>Tibú</c:v>
                </c:pt>
                <c:pt idx="9">
                  <c:v>San vicente del Caguán</c:v>
                </c:pt>
                <c:pt idx="10">
                  <c:v>Mapiripán</c:v>
                </c:pt>
              </c:strCache>
            </c:strRef>
          </c:cat>
          <c:val>
            <c:numRef>
              <c:f>Propuesta!$C$55:$M$55</c:f>
              <c:numCache>
                <c:formatCode>_(* #,##0_);_(* \(#,##0\);_(* "-"??_);_(@_)</c:formatCode>
                <c:ptCount val="11"/>
                <c:pt idx="0">
                  <c:v>2467.796</c:v>
                </c:pt>
                <c:pt idx="1">
                  <c:v>1031.328</c:v>
                </c:pt>
                <c:pt idx="2">
                  <c:v>1995.068</c:v>
                </c:pt>
                <c:pt idx="3">
                  <c:v>1082.084999999999</c:v>
                </c:pt>
                <c:pt idx="4">
                  <c:v>2500.0</c:v>
                </c:pt>
                <c:pt idx="5">
                  <c:v>5445.25</c:v>
                </c:pt>
                <c:pt idx="6">
                  <c:v>536.0040000000001</c:v>
                </c:pt>
                <c:pt idx="7">
                  <c:v>111.2340000000001</c:v>
                </c:pt>
                <c:pt idx="8">
                  <c:v>3923.036000000001</c:v>
                </c:pt>
                <c:pt idx="9">
                  <c:v>58.06499999999994</c:v>
                </c:pt>
                <c:pt idx="10">
                  <c:v>323.1999999999999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400" b="1">
          <a:latin typeface="Arial Narrow" panose="020B0606020202030204" pitchFamily="34" charset="0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POBLACIÓN A</a:t>
            </a:r>
            <a:r>
              <a:rPr lang="es-CO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 ALFABETIZAR EN 2014 </a:t>
            </a:r>
            <a:endParaRPr lang="es-CO" sz="140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s-CO" sz="14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Vs No. DE </a:t>
            </a:r>
            <a:r>
              <a:rPr lang="es-CO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ILETRADOS A LA FECHA</a:t>
            </a:r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636173556430446"/>
          <c:y val="0.12735166425470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290930664916885"/>
          <c:y val="0.0437700631404542"/>
          <c:w val="0.955629155730534"/>
          <c:h val="0.774296331454302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 rot="-5400000" vert="horz"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[Analfabetismo.xlsx]Hoja1!$B$1:$Y$1</c:f>
              <c:strCache>
                <c:ptCount val="23"/>
                <c:pt idx="0">
                  <c:v>Medellín</c:v>
                </c:pt>
                <c:pt idx="1">
                  <c:v>Barranquilla</c:v>
                </c:pt>
                <c:pt idx="2">
                  <c:v>Soledad</c:v>
                </c:pt>
                <c:pt idx="3">
                  <c:v>Bogotá</c:v>
                </c:pt>
                <c:pt idx="4">
                  <c:v>Manizales</c:v>
                </c:pt>
                <c:pt idx="5">
                  <c:v>Villamaría</c:v>
                </c:pt>
                <c:pt idx="6">
                  <c:v>Montería</c:v>
                </c:pt>
                <c:pt idx="7">
                  <c:v>Villavicencio</c:v>
                </c:pt>
                <c:pt idx="8">
                  <c:v>Pasto</c:v>
                </c:pt>
                <c:pt idx="9">
                  <c:v>Cúcuta</c:v>
                </c:pt>
                <c:pt idx="10">
                  <c:v>El Zulia</c:v>
                </c:pt>
                <c:pt idx="11">
                  <c:v>Los Patios</c:v>
                </c:pt>
                <c:pt idx="12">
                  <c:v>Villa del Rosario</c:v>
                </c:pt>
                <c:pt idx="13">
                  <c:v>Pereira</c:v>
                </c:pt>
                <c:pt idx="14">
                  <c:v>Dosquebradas</c:v>
                </c:pt>
                <c:pt idx="15">
                  <c:v>La Virginia</c:v>
                </c:pt>
                <c:pt idx="16">
                  <c:v>Bucaramanga</c:v>
                </c:pt>
                <c:pt idx="17">
                  <c:v>Floridablanca</c:v>
                </c:pt>
                <c:pt idx="18">
                  <c:v>Girón</c:v>
                </c:pt>
                <c:pt idx="19">
                  <c:v>Piedecuesta</c:v>
                </c:pt>
                <c:pt idx="20">
                  <c:v>Ibagué</c:v>
                </c:pt>
                <c:pt idx="21">
                  <c:v>Cali</c:v>
                </c:pt>
                <c:pt idx="22">
                  <c:v>Yumbo</c:v>
                </c:pt>
              </c:strCache>
            </c:strRef>
          </c:cat>
          <c:val>
            <c:numRef>
              <c:f>[Analfabetismo.xlsx]Hoja1!$B$2:$Y$2</c:f>
              <c:numCache>
                <c:formatCode>_(* #,##0_);_(* \(#,##0\);_(* "-"??_);_(@_)</c:formatCode>
                <c:ptCount val="23"/>
                <c:pt idx="0">
                  <c:v>29960.2164732881</c:v>
                </c:pt>
                <c:pt idx="1">
                  <c:v>14786.09230352195</c:v>
                </c:pt>
                <c:pt idx="2">
                  <c:v>7616.84540488878</c:v>
                </c:pt>
                <c:pt idx="3">
                  <c:v>16836.60419241094</c:v>
                </c:pt>
                <c:pt idx="4">
                  <c:v>3611.662276114095</c:v>
                </c:pt>
                <c:pt idx="5">
                  <c:v>927.5235086401205</c:v>
                </c:pt>
                <c:pt idx="6">
                  <c:v>16129.77886108301</c:v>
                </c:pt>
                <c:pt idx="7">
                  <c:v>7133.426109749843</c:v>
                </c:pt>
                <c:pt idx="8">
                  <c:v>2884.880087758562</c:v>
                </c:pt>
                <c:pt idx="9">
                  <c:v>16790.91037613825</c:v>
                </c:pt>
                <c:pt idx="10">
                  <c:v>1518.106666666666</c:v>
                </c:pt>
                <c:pt idx="11">
                  <c:v>1005.323306703417</c:v>
                </c:pt>
                <c:pt idx="12">
                  <c:v>2175.286589356498</c:v>
                </c:pt>
                <c:pt idx="13">
                  <c:v>3071.379501095843</c:v>
                </c:pt>
                <c:pt idx="14">
                  <c:v>2212.08247983999</c:v>
                </c:pt>
                <c:pt idx="15">
                  <c:v>1074.173558554307</c:v>
                </c:pt>
                <c:pt idx="16">
                  <c:v>6863.730007145256</c:v>
                </c:pt>
                <c:pt idx="17">
                  <c:v>2223.68021121833</c:v>
                </c:pt>
                <c:pt idx="18">
                  <c:v>3178.496179127427</c:v>
                </c:pt>
                <c:pt idx="19">
                  <c:v>3427.668878225531</c:v>
                </c:pt>
                <c:pt idx="20">
                  <c:v>7361.820283121222</c:v>
                </c:pt>
                <c:pt idx="21">
                  <c:v>2365.95382087723</c:v>
                </c:pt>
                <c:pt idx="22">
                  <c:v>1911.529131433752</c:v>
                </c:pt>
              </c:numCache>
            </c:numRef>
          </c:val>
        </c:ser>
        <c:ser>
          <c:idx val="1"/>
          <c:order val="1"/>
          <c:invertIfNegative val="0"/>
          <c:dLbls>
            <c:txPr>
              <a:bodyPr rot="-5400000" vert="horz"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[Analfabetismo.xlsx]Hoja1!$B$1:$Y$1</c:f>
              <c:strCache>
                <c:ptCount val="23"/>
                <c:pt idx="0">
                  <c:v>Medellín</c:v>
                </c:pt>
                <c:pt idx="1">
                  <c:v>Barranquilla</c:v>
                </c:pt>
                <c:pt idx="2">
                  <c:v>Soledad</c:v>
                </c:pt>
                <c:pt idx="3">
                  <c:v>Bogotá</c:v>
                </c:pt>
                <c:pt idx="4">
                  <c:v>Manizales</c:v>
                </c:pt>
                <c:pt idx="5">
                  <c:v>Villamaría</c:v>
                </c:pt>
                <c:pt idx="6">
                  <c:v>Montería</c:v>
                </c:pt>
                <c:pt idx="7">
                  <c:v>Villavicencio</c:v>
                </c:pt>
                <c:pt idx="8">
                  <c:v>Pasto</c:v>
                </c:pt>
                <c:pt idx="9">
                  <c:v>Cúcuta</c:v>
                </c:pt>
                <c:pt idx="10">
                  <c:v>El Zulia</c:v>
                </c:pt>
                <c:pt idx="11">
                  <c:v>Los Patios</c:v>
                </c:pt>
                <c:pt idx="12">
                  <c:v>Villa del Rosario</c:v>
                </c:pt>
                <c:pt idx="13">
                  <c:v>Pereira</c:v>
                </c:pt>
                <c:pt idx="14">
                  <c:v>Dosquebradas</c:v>
                </c:pt>
                <c:pt idx="15">
                  <c:v>La Virginia</c:v>
                </c:pt>
                <c:pt idx="16">
                  <c:v>Bucaramanga</c:v>
                </c:pt>
                <c:pt idx="17">
                  <c:v>Floridablanca</c:v>
                </c:pt>
                <c:pt idx="18">
                  <c:v>Girón</c:v>
                </c:pt>
                <c:pt idx="19">
                  <c:v>Piedecuesta</c:v>
                </c:pt>
                <c:pt idx="20">
                  <c:v>Ibagué</c:v>
                </c:pt>
                <c:pt idx="21">
                  <c:v>Cali</c:v>
                </c:pt>
                <c:pt idx="22">
                  <c:v>Yumbo</c:v>
                </c:pt>
              </c:strCache>
            </c:strRef>
          </c:cat>
          <c:val>
            <c:numRef>
              <c:f>[Analfabetismo.xlsx]Hoja1!$B$3:$Y$3</c:f>
              <c:numCache>
                <c:formatCode>_(* #,##0_);_(* \(#,##0\);_(* "-"??_);_(@_)</c:formatCode>
                <c:ptCount val="23"/>
                <c:pt idx="0">
                  <c:v>68650.60428821336</c:v>
                </c:pt>
                <c:pt idx="1">
                  <c:v>24970.89328868794</c:v>
                </c:pt>
                <c:pt idx="2">
                  <c:v>14596.13992065882</c:v>
                </c:pt>
                <c:pt idx="3">
                  <c:v>131244.0582625403</c:v>
                </c:pt>
                <c:pt idx="4">
                  <c:v>9797.549341637515</c:v>
                </c:pt>
                <c:pt idx="5">
                  <c:v>1721.228399699474</c:v>
                </c:pt>
                <c:pt idx="6">
                  <c:v>19714.09238354091</c:v>
                </c:pt>
                <c:pt idx="7">
                  <c:v>10610.6264174597</c:v>
                </c:pt>
                <c:pt idx="8">
                  <c:v>6933.10624949554</c:v>
                </c:pt>
                <c:pt idx="9">
                  <c:v>23440.7407184022</c:v>
                </c:pt>
                <c:pt idx="10">
                  <c:v>1780.818518518518</c:v>
                </c:pt>
                <c:pt idx="11">
                  <c:v>2067.182626671547</c:v>
                </c:pt>
                <c:pt idx="12">
                  <c:v>3283.24943071603</c:v>
                </c:pt>
                <c:pt idx="13">
                  <c:v>10144.2203493347</c:v>
                </c:pt>
                <c:pt idx="14">
                  <c:v>4547.279541558195</c:v>
                </c:pt>
                <c:pt idx="15">
                  <c:v>1533.077757855997</c:v>
                </c:pt>
                <c:pt idx="16">
                  <c:v>15012.20961877942</c:v>
                </c:pt>
                <c:pt idx="17">
                  <c:v>6290.237981329902</c:v>
                </c:pt>
                <c:pt idx="18">
                  <c:v>5067.317989621373</c:v>
                </c:pt>
                <c:pt idx="19">
                  <c:v>5433.196273808945</c:v>
                </c:pt>
                <c:pt idx="20">
                  <c:v>15233.85005252553</c:v>
                </c:pt>
                <c:pt idx="21">
                  <c:v>35758.41824516703</c:v>
                </c:pt>
                <c:pt idx="22">
                  <c:v>3521.780037199705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802999880"/>
        <c:axId val="-2107664136"/>
      </c:barChart>
      <c:catAx>
        <c:axId val="1802999880"/>
        <c:scaling>
          <c:orientation val="minMax"/>
        </c:scaling>
        <c:delete val="0"/>
        <c:axPos val="b"/>
        <c:majorTickMark val="none"/>
        <c:minorTickMark val="none"/>
        <c:tickLblPos val="nextTo"/>
        <c:crossAx val="-2107664136"/>
        <c:crosses val="autoZero"/>
        <c:auto val="1"/>
        <c:lblAlgn val="ctr"/>
        <c:lblOffset val="100"/>
        <c:noMultiLvlLbl val="0"/>
      </c:catAx>
      <c:valAx>
        <c:axId val="-2107664136"/>
        <c:scaling>
          <c:orientation val="minMax"/>
        </c:scaling>
        <c:delete val="1"/>
        <c:axPos val="l"/>
        <c:numFmt formatCode="_(* #,##0_);_(* \(#,##0\);_(* &quot;-&quot;??_);_(@_)" sourceLinked="1"/>
        <c:majorTickMark val="out"/>
        <c:minorTickMark val="none"/>
        <c:tickLblPos val="nextTo"/>
        <c:crossAx val="18029998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ATENCIÓN </a:t>
            </a:r>
            <a:r>
              <a:rPr lang="en-US" dirty="0" smtClean="0"/>
              <a:t>COLOMBIA CICLO </a:t>
            </a:r>
            <a:r>
              <a:rPr lang="en-US" dirty="0"/>
              <a:t>1 HORAS EXTRAS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Hoja1!$A$4</c:f>
              <c:strCache>
                <c:ptCount val="1"/>
                <c:pt idx="0">
                  <c:v>C1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8"/>
            <c:invertIfNegative val="0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0.00991326027355915"/>
                  <c:y val="-0.006349206349206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0826105022796596"/>
                  <c:y val="-0.009523809523809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0148698904103387"/>
                  <c:y val="-0.006349206349206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0148698904103387"/>
                  <c:y val="-0.009523809523809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00991326027355915"/>
                  <c:y val="-0.006349206349206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0148698904103387"/>
                  <c:y val="-0.009523809523809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0148698904103387"/>
                  <c:y val="-0.009523809523809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.0181743105015251"/>
                  <c:y val="-0.02222222222222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.00826105022796596"/>
                  <c:y val="-0.009523809523809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Hoja1!$B$2:$J$2</c:f>
              <c:strCache>
                <c:ptCount val="7"/>
                <c:pt idx="0">
                  <c:v>2010</c:v>
                </c:pt>
                <c:pt idx="2">
                  <c:v>2011</c:v>
                </c:pt>
                <c:pt idx="4">
                  <c:v>2012</c:v>
                </c:pt>
                <c:pt idx="6">
                  <c:v>2013*</c:v>
                </c:pt>
              </c:strCache>
            </c:strRef>
          </c:cat>
          <c:val>
            <c:numRef>
              <c:f>Hoja1!$B$4:$J$4</c:f>
              <c:numCache>
                <c:formatCode>#,##0</c:formatCode>
                <c:ptCount val="9"/>
                <c:pt idx="0">
                  <c:v>21175.00000000001</c:v>
                </c:pt>
                <c:pt idx="1">
                  <c:v>10281.00000000001</c:v>
                </c:pt>
                <c:pt idx="2">
                  <c:v>17790.99999999997</c:v>
                </c:pt>
                <c:pt idx="3">
                  <c:v>2225.999999999997</c:v>
                </c:pt>
                <c:pt idx="4">
                  <c:v>13570.99999999996</c:v>
                </c:pt>
                <c:pt idx="5">
                  <c:v>1253.999999999998</c:v>
                </c:pt>
                <c:pt idx="6">
                  <c:v>10517.00000000004</c:v>
                </c:pt>
                <c:pt idx="7">
                  <c:v>1286.0</c:v>
                </c:pt>
                <c:pt idx="8">
                  <c:v>78101.0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14118344"/>
        <c:axId val="1815977688"/>
        <c:axId val="0"/>
      </c:bar3DChart>
      <c:catAx>
        <c:axId val="1814118344"/>
        <c:scaling>
          <c:orientation val="minMax"/>
        </c:scaling>
        <c:delete val="0"/>
        <c:axPos val="b"/>
        <c:majorTickMark val="out"/>
        <c:minorTickMark val="none"/>
        <c:tickLblPos val="nextTo"/>
        <c:crossAx val="1815977688"/>
        <c:crosses val="autoZero"/>
        <c:auto val="1"/>
        <c:lblAlgn val="ctr"/>
        <c:lblOffset val="100"/>
        <c:noMultiLvlLbl val="0"/>
      </c:catAx>
      <c:valAx>
        <c:axId val="1815977688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8141183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2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FD7958-5448-468E-8AF0-A4D584AAE4C4}" type="doc">
      <dgm:prSet loTypeId="urn:microsoft.com/office/officeart/2005/8/layout/process1" loCatId="process" qsTypeId="urn:microsoft.com/office/officeart/2005/8/quickstyle/simple1" qsCatId="simple" csTypeId="urn:microsoft.com/office/officeart/2005/8/colors/accent0_1" csCatId="mainScheme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s-CO"/>
        </a:p>
      </dgm:t>
    </dgm:pt>
    <dgm:pt modelId="{367C1410-FC00-44F2-9BB4-902537533338}">
      <dgm:prSet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solidFill>
          <a:schemeClr val="accent6">
            <a:lumMod val="75000"/>
          </a:schemeClr>
        </a:solidFill>
        <a:ln>
          <a:solidFill>
            <a:schemeClr val="accent6">
              <a:lumMod val="75000"/>
            </a:schemeClr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es-CO" sz="1100" b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Alfabetización </a:t>
          </a:r>
          <a:endParaRPr lang="es-CO" sz="11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24B87A-52DC-4D80-A9E7-C92E3D66C0F9}" type="parTrans" cxnId="{A2FEBB59-D68A-4661-899E-F462002ED920}">
      <dgm:prSet/>
      <dgm:spPr/>
      <dgm:t>
        <a:bodyPr/>
        <a:lstStyle/>
        <a:p>
          <a:endParaRPr lang="es-CO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9E1170-2335-4F46-BB96-BF4B6C538227}" type="sibTrans" cxnId="{A2FEBB59-D68A-4661-899E-F462002ED920}">
      <dgm:prSet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s-CO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5A04DC-C5E5-4616-98DF-8A456F45319D}">
      <dgm:prSet custT="1"/>
      <dgm:spPr>
        <a:ln>
          <a:solidFill>
            <a:schemeClr val="accent6">
              <a:lumMod val="75000"/>
            </a:schemeClr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es-CO" sz="1100" dirty="0" smtClean="0">
              <a:latin typeface="Arial" panose="020B0604020202020204" pitchFamily="34" charset="0"/>
              <a:cs typeface="Arial" panose="020B0604020202020204" pitchFamily="34" charset="0"/>
            </a:rPr>
            <a:t>Reducir la tasa de analfabetismo al 5,7% de 15 años y mas</a:t>
          </a:r>
          <a:endParaRPr lang="es-CO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1E9715-9007-4908-8A7A-89405251897C}" type="parTrans" cxnId="{DE4858A4-D491-4C18-BBEA-B1A93E280F05}">
      <dgm:prSet/>
      <dgm:spPr/>
      <dgm:t>
        <a:bodyPr/>
        <a:lstStyle/>
        <a:p>
          <a:endParaRPr lang="es-CO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DE7194-8BDF-4CEE-ADDC-07F495A14EBA}" type="sibTrans" cxnId="{DE4858A4-D491-4C18-BBEA-B1A93E280F05}">
      <dgm:prSet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s-CO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61ABA4-435D-4485-AC26-08C5778ABF0B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57150">
          <a:solidFill>
            <a:schemeClr val="accent2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es-CO" sz="1100" b="1" dirty="0" smtClean="0">
              <a:latin typeface="Arial" panose="020B0604020202020204" pitchFamily="34" charset="0"/>
              <a:cs typeface="Arial" panose="020B0604020202020204" pitchFamily="34" charset="0"/>
            </a:rPr>
            <a:t>6,30%</a:t>
          </a:r>
        </a:p>
        <a:p>
          <a:pPr rtl="0"/>
          <a:r>
            <a:rPr lang="es-CO" sz="1100" b="1" dirty="0" smtClean="0">
              <a:latin typeface="Arial" panose="020B0604020202020204" pitchFamily="34" charset="0"/>
              <a:cs typeface="Arial" panose="020B0604020202020204" pitchFamily="34" charset="0"/>
            </a:rPr>
            <a:t>Tasa actual</a:t>
          </a:r>
          <a:endParaRPr lang="es-CO" sz="11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42AB09-D06B-44F6-AD5A-53138A6F70D9}" type="parTrans" cxnId="{F5E5B7B5-0724-444C-B0EB-3760B0D45EAD}">
      <dgm:prSet/>
      <dgm:spPr/>
      <dgm:t>
        <a:bodyPr/>
        <a:lstStyle/>
        <a:p>
          <a:endParaRPr lang="es-CO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390517-87D4-4DF1-A354-27163E39EC98}" type="sibTrans" cxnId="{F5E5B7B5-0724-444C-B0EB-3760B0D45EAD}">
      <dgm:prSet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s-CO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FF89AB-E9DF-4E4D-8D4D-D6FB6C54255C}">
      <dgm:prSet custT="1"/>
      <dgm:spPr>
        <a:ln>
          <a:solidFill>
            <a:schemeClr val="accent6">
              <a:lumMod val="75000"/>
            </a:schemeClr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es-CO" sz="1100" smtClean="0">
              <a:latin typeface="Arial" panose="020B0604020202020204" pitchFamily="34" charset="0"/>
              <a:cs typeface="Arial" panose="020B0604020202020204" pitchFamily="34" charset="0"/>
            </a:rPr>
            <a:t>Reducir la tasa de analfabetismo al 1,2% de 15 a 24 años</a:t>
          </a:r>
          <a:endParaRPr lang="es-CO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3875C4-2F73-41C3-8F1E-5D5BE2CCCD92}" type="parTrans" cxnId="{134E2FCB-E68C-4C4B-88A0-A5EAD3904743}">
      <dgm:prSet/>
      <dgm:spPr/>
      <dgm:t>
        <a:bodyPr/>
        <a:lstStyle/>
        <a:p>
          <a:endParaRPr lang="es-CO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231CBD-0E10-402C-B415-5D0895AF3C0C}" type="sibTrans" cxnId="{134E2FCB-E68C-4C4B-88A0-A5EAD3904743}">
      <dgm:prSet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s-CO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01CE13-5F68-49E1-9D62-AC9DB260336B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57150">
          <a:solidFill>
            <a:schemeClr val="accent2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es-CO" sz="1100" b="1" dirty="0" smtClean="0">
              <a:latin typeface="Arial" panose="020B0604020202020204" pitchFamily="34" charset="0"/>
              <a:cs typeface="Arial" panose="020B0604020202020204" pitchFamily="34" charset="0"/>
            </a:rPr>
            <a:t>1,7%</a:t>
          </a:r>
        </a:p>
        <a:p>
          <a:pPr rtl="0"/>
          <a:r>
            <a:rPr lang="es-CO" sz="1100" b="1" dirty="0" smtClean="0">
              <a:latin typeface="Arial" panose="020B0604020202020204" pitchFamily="34" charset="0"/>
              <a:cs typeface="Arial" panose="020B0604020202020204" pitchFamily="34" charset="0"/>
            </a:rPr>
            <a:t>Tasa Actual</a:t>
          </a:r>
          <a:endParaRPr lang="es-CO" sz="11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4D81CD-8F75-4C33-9031-5E6D26EEE917}" type="parTrans" cxnId="{6FB2B735-C462-4CCA-BC26-486E3DE2BF42}">
      <dgm:prSet/>
      <dgm:spPr/>
      <dgm:t>
        <a:bodyPr/>
        <a:lstStyle/>
        <a:p>
          <a:endParaRPr lang="es-CO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C2E1A0-05B4-4AE5-88F6-6C91A6669B89}" type="sibTrans" cxnId="{6FB2B735-C462-4CCA-BC26-486E3DE2BF42}">
      <dgm:prSet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s-CO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29FCE3-9AE0-4B6F-9E90-BE359022438B}">
      <dgm:prSet custT="1"/>
      <dgm:spPr>
        <a:ln>
          <a:solidFill>
            <a:schemeClr val="accent6">
              <a:lumMod val="75000"/>
            </a:schemeClr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es-CO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ESTRATEGIA</a:t>
          </a:r>
          <a:endParaRPr lang="es-CO" sz="11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42D33308-C1CA-40E0-9A36-338BC4D848DE}" type="parTrans" cxnId="{8A85BC2A-4827-4640-AD90-2DE27FA93E93}">
      <dgm:prSet/>
      <dgm:spPr/>
      <dgm:t>
        <a:bodyPr/>
        <a:lstStyle/>
        <a:p>
          <a:endParaRPr lang="es-CO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1DB8A5-FE0A-4960-A523-467221408787}" type="sibTrans" cxnId="{8A85BC2A-4827-4640-AD90-2DE27FA93E93}">
      <dgm:prSet/>
      <dgm:spPr/>
      <dgm:t>
        <a:bodyPr/>
        <a:lstStyle/>
        <a:p>
          <a:endParaRPr lang="es-CO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4D915F-BE74-42A0-8869-D0B78E938DC5}" type="pres">
      <dgm:prSet presAssocID="{7EFD7958-5448-468E-8AF0-A4D584AAE4C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D35CA5E6-8AF7-425C-888C-CA6B141CF5D7}" type="pres">
      <dgm:prSet presAssocID="{367C1410-FC00-44F2-9BB4-902537533338}" presName="node" presStyleLbl="node1" presStyleIdx="0" presStyleCnt="6" custScaleX="102591" custScaleY="13983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AA28B51-3975-45E8-9830-34A5BB0C4EF0}" type="pres">
      <dgm:prSet presAssocID="{039E1170-2335-4F46-BB96-BF4B6C538227}" presName="sibTrans" presStyleLbl="sibTrans2D1" presStyleIdx="0" presStyleCnt="5"/>
      <dgm:spPr/>
      <dgm:t>
        <a:bodyPr/>
        <a:lstStyle/>
        <a:p>
          <a:endParaRPr lang="es-CO"/>
        </a:p>
      </dgm:t>
    </dgm:pt>
    <dgm:pt modelId="{7955A803-8FEF-43C8-8D47-FCDC1E0C6CDB}" type="pres">
      <dgm:prSet presAssocID="{039E1170-2335-4F46-BB96-BF4B6C538227}" presName="connectorText" presStyleLbl="sibTrans2D1" presStyleIdx="0" presStyleCnt="5"/>
      <dgm:spPr/>
      <dgm:t>
        <a:bodyPr/>
        <a:lstStyle/>
        <a:p>
          <a:endParaRPr lang="es-CO"/>
        </a:p>
      </dgm:t>
    </dgm:pt>
    <dgm:pt modelId="{8DD81131-2B0E-4D4E-AC35-54F26E5F0CE3}" type="pres">
      <dgm:prSet presAssocID="{715A04DC-C5E5-4616-98DF-8A456F45319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98E3289-D79B-4221-A53E-CE6EDBC015DB}" type="pres">
      <dgm:prSet presAssocID="{18DE7194-8BDF-4CEE-ADDC-07F495A14EBA}" presName="sibTrans" presStyleLbl="sibTrans2D1" presStyleIdx="1" presStyleCnt="5"/>
      <dgm:spPr/>
      <dgm:t>
        <a:bodyPr/>
        <a:lstStyle/>
        <a:p>
          <a:endParaRPr lang="es-CO"/>
        </a:p>
      </dgm:t>
    </dgm:pt>
    <dgm:pt modelId="{A55AC311-5881-477F-B06A-B4B12C83F520}" type="pres">
      <dgm:prSet presAssocID="{18DE7194-8BDF-4CEE-ADDC-07F495A14EBA}" presName="connectorText" presStyleLbl="sibTrans2D1" presStyleIdx="1" presStyleCnt="5"/>
      <dgm:spPr/>
      <dgm:t>
        <a:bodyPr/>
        <a:lstStyle/>
        <a:p>
          <a:endParaRPr lang="es-CO"/>
        </a:p>
      </dgm:t>
    </dgm:pt>
    <dgm:pt modelId="{44D17FB5-D5A2-4E75-B370-150C9D0893D5}" type="pres">
      <dgm:prSet presAssocID="{8661ABA4-435D-4485-AC26-08C5778ABF0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BD68E7B-5423-4C31-A779-B3026256412A}" type="pres">
      <dgm:prSet presAssocID="{57390517-87D4-4DF1-A354-27163E39EC98}" presName="sibTrans" presStyleLbl="sibTrans2D1" presStyleIdx="2" presStyleCnt="5"/>
      <dgm:spPr/>
      <dgm:t>
        <a:bodyPr/>
        <a:lstStyle/>
        <a:p>
          <a:endParaRPr lang="es-CO"/>
        </a:p>
      </dgm:t>
    </dgm:pt>
    <dgm:pt modelId="{0DD5E160-F980-4496-A4D5-F0F95483274D}" type="pres">
      <dgm:prSet presAssocID="{57390517-87D4-4DF1-A354-27163E39EC98}" presName="connectorText" presStyleLbl="sibTrans2D1" presStyleIdx="2" presStyleCnt="5"/>
      <dgm:spPr/>
      <dgm:t>
        <a:bodyPr/>
        <a:lstStyle/>
        <a:p>
          <a:endParaRPr lang="es-CO"/>
        </a:p>
      </dgm:t>
    </dgm:pt>
    <dgm:pt modelId="{ECD7D6DC-ECC0-4F7F-A7B2-41F90E32F310}" type="pres">
      <dgm:prSet presAssocID="{B3FF89AB-E9DF-4E4D-8D4D-D6FB6C54255C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3AB5CF9-25B1-4DA4-AA3D-A5C27DD23506}" type="pres">
      <dgm:prSet presAssocID="{73231CBD-0E10-402C-B415-5D0895AF3C0C}" presName="sibTrans" presStyleLbl="sibTrans2D1" presStyleIdx="3" presStyleCnt="5"/>
      <dgm:spPr/>
      <dgm:t>
        <a:bodyPr/>
        <a:lstStyle/>
        <a:p>
          <a:endParaRPr lang="es-CO"/>
        </a:p>
      </dgm:t>
    </dgm:pt>
    <dgm:pt modelId="{BF1055A3-E3A7-4B5E-B880-10AB371424FB}" type="pres">
      <dgm:prSet presAssocID="{73231CBD-0E10-402C-B415-5D0895AF3C0C}" presName="connectorText" presStyleLbl="sibTrans2D1" presStyleIdx="3" presStyleCnt="5"/>
      <dgm:spPr/>
      <dgm:t>
        <a:bodyPr/>
        <a:lstStyle/>
        <a:p>
          <a:endParaRPr lang="es-CO"/>
        </a:p>
      </dgm:t>
    </dgm:pt>
    <dgm:pt modelId="{3D819BDA-E4F3-4AD2-9685-396D60492110}" type="pres">
      <dgm:prSet presAssocID="{AA01CE13-5F68-49E1-9D62-AC9DB260336B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3AD9DE2-9A1B-4824-B991-C3316B5DA7FB}" type="pres">
      <dgm:prSet presAssocID="{B7C2E1A0-05B4-4AE5-88F6-6C91A6669B89}" presName="sibTrans" presStyleLbl="sibTrans2D1" presStyleIdx="4" presStyleCnt="5"/>
      <dgm:spPr/>
      <dgm:t>
        <a:bodyPr/>
        <a:lstStyle/>
        <a:p>
          <a:endParaRPr lang="es-CO"/>
        </a:p>
      </dgm:t>
    </dgm:pt>
    <dgm:pt modelId="{413BFEB5-A0F7-4BE8-9EEF-1C3E9E36FFD0}" type="pres">
      <dgm:prSet presAssocID="{B7C2E1A0-05B4-4AE5-88F6-6C91A6669B89}" presName="connectorText" presStyleLbl="sibTrans2D1" presStyleIdx="4" presStyleCnt="5"/>
      <dgm:spPr/>
      <dgm:t>
        <a:bodyPr/>
        <a:lstStyle/>
        <a:p>
          <a:endParaRPr lang="es-CO"/>
        </a:p>
      </dgm:t>
    </dgm:pt>
    <dgm:pt modelId="{CE6EAAC9-A946-406B-BBAB-7D45009BE815}" type="pres">
      <dgm:prSet presAssocID="{F029FCE3-9AE0-4B6F-9E90-BE359022438B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B55A4B4D-F425-47E4-91B8-F62DD837AC5B}" type="presOf" srcId="{73231CBD-0E10-402C-B415-5D0895AF3C0C}" destId="{13AB5CF9-25B1-4DA4-AA3D-A5C27DD23506}" srcOrd="0" destOrd="0" presId="urn:microsoft.com/office/officeart/2005/8/layout/process1"/>
    <dgm:cxn modelId="{D2C0EBB2-B9D8-4DE7-868D-013860501FBD}" type="presOf" srcId="{73231CBD-0E10-402C-B415-5D0895AF3C0C}" destId="{BF1055A3-E3A7-4B5E-B880-10AB371424FB}" srcOrd="1" destOrd="0" presId="urn:microsoft.com/office/officeart/2005/8/layout/process1"/>
    <dgm:cxn modelId="{BABDD223-9EAB-4A32-84A7-2E6F57D56164}" type="presOf" srcId="{7EFD7958-5448-468E-8AF0-A4D584AAE4C4}" destId="{D74D915F-BE74-42A0-8869-D0B78E938DC5}" srcOrd="0" destOrd="0" presId="urn:microsoft.com/office/officeart/2005/8/layout/process1"/>
    <dgm:cxn modelId="{DE4858A4-D491-4C18-BBEA-B1A93E280F05}" srcId="{7EFD7958-5448-468E-8AF0-A4D584AAE4C4}" destId="{715A04DC-C5E5-4616-98DF-8A456F45319D}" srcOrd="1" destOrd="0" parTransId="{D71E9715-9007-4908-8A7A-89405251897C}" sibTransId="{18DE7194-8BDF-4CEE-ADDC-07F495A14EBA}"/>
    <dgm:cxn modelId="{E6BC449D-FB33-48F4-8C84-FC401794F99B}" type="presOf" srcId="{AA01CE13-5F68-49E1-9D62-AC9DB260336B}" destId="{3D819BDA-E4F3-4AD2-9685-396D60492110}" srcOrd="0" destOrd="0" presId="urn:microsoft.com/office/officeart/2005/8/layout/process1"/>
    <dgm:cxn modelId="{B71722F4-F27D-478F-89A6-25F88996D2CA}" type="presOf" srcId="{18DE7194-8BDF-4CEE-ADDC-07F495A14EBA}" destId="{A55AC311-5881-477F-B06A-B4B12C83F520}" srcOrd="1" destOrd="0" presId="urn:microsoft.com/office/officeart/2005/8/layout/process1"/>
    <dgm:cxn modelId="{134E2FCB-E68C-4C4B-88A0-A5EAD3904743}" srcId="{7EFD7958-5448-468E-8AF0-A4D584AAE4C4}" destId="{B3FF89AB-E9DF-4E4D-8D4D-D6FB6C54255C}" srcOrd="3" destOrd="0" parTransId="{263875C4-2F73-41C3-8F1E-5D5BE2CCCD92}" sibTransId="{73231CBD-0E10-402C-B415-5D0895AF3C0C}"/>
    <dgm:cxn modelId="{3C428341-C865-486A-BD84-35F03A1341A0}" type="presOf" srcId="{8661ABA4-435D-4485-AC26-08C5778ABF0B}" destId="{44D17FB5-D5A2-4E75-B370-150C9D0893D5}" srcOrd="0" destOrd="0" presId="urn:microsoft.com/office/officeart/2005/8/layout/process1"/>
    <dgm:cxn modelId="{F5E5B7B5-0724-444C-B0EB-3760B0D45EAD}" srcId="{7EFD7958-5448-468E-8AF0-A4D584AAE4C4}" destId="{8661ABA4-435D-4485-AC26-08C5778ABF0B}" srcOrd="2" destOrd="0" parTransId="{8042AB09-D06B-44F6-AD5A-53138A6F70D9}" sibTransId="{57390517-87D4-4DF1-A354-27163E39EC98}"/>
    <dgm:cxn modelId="{534404A2-6343-4208-9DAF-DC17FBA06F6F}" type="presOf" srcId="{F029FCE3-9AE0-4B6F-9E90-BE359022438B}" destId="{CE6EAAC9-A946-406B-BBAB-7D45009BE815}" srcOrd="0" destOrd="0" presId="urn:microsoft.com/office/officeart/2005/8/layout/process1"/>
    <dgm:cxn modelId="{179179A7-4F34-4AC0-A20F-F292F3DED7C8}" type="presOf" srcId="{B7C2E1A0-05B4-4AE5-88F6-6C91A6669B89}" destId="{33AD9DE2-9A1B-4824-B991-C3316B5DA7FB}" srcOrd="0" destOrd="0" presId="urn:microsoft.com/office/officeart/2005/8/layout/process1"/>
    <dgm:cxn modelId="{F7E30AFA-393B-44C6-9907-C4DB94A5B379}" type="presOf" srcId="{B7C2E1A0-05B4-4AE5-88F6-6C91A6669B89}" destId="{413BFEB5-A0F7-4BE8-9EEF-1C3E9E36FFD0}" srcOrd="1" destOrd="0" presId="urn:microsoft.com/office/officeart/2005/8/layout/process1"/>
    <dgm:cxn modelId="{6FB2B735-C462-4CCA-BC26-486E3DE2BF42}" srcId="{7EFD7958-5448-468E-8AF0-A4D584AAE4C4}" destId="{AA01CE13-5F68-49E1-9D62-AC9DB260336B}" srcOrd="4" destOrd="0" parTransId="{9A4D81CD-8F75-4C33-9031-5E6D26EEE917}" sibTransId="{B7C2E1A0-05B4-4AE5-88F6-6C91A6669B89}"/>
    <dgm:cxn modelId="{DE52E7AF-9428-420D-924F-B18479272694}" type="presOf" srcId="{57390517-87D4-4DF1-A354-27163E39EC98}" destId="{BBD68E7B-5423-4C31-A779-B3026256412A}" srcOrd="0" destOrd="0" presId="urn:microsoft.com/office/officeart/2005/8/layout/process1"/>
    <dgm:cxn modelId="{EC38413B-ECE8-4CB2-90A2-2C7544D4C737}" type="presOf" srcId="{039E1170-2335-4F46-BB96-BF4B6C538227}" destId="{7955A803-8FEF-43C8-8D47-FCDC1E0C6CDB}" srcOrd="1" destOrd="0" presId="urn:microsoft.com/office/officeart/2005/8/layout/process1"/>
    <dgm:cxn modelId="{C1B05533-3EF1-42DC-90C2-E4FF2E736EB8}" type="presOf" srcId="{039E1170-2335-4F46-BB96-BF4B6C538227}" destId="{3AA28B51-3975-45E8-9830-34A5BB0C4EF0}" srcOrd="0" destOrd="0" presId="urn:microsoft.com/office/officeart/2005/8/layout/process1"/>
    <dgm:cxn modelId="{A1E46F72-257D-4D15-9111-DF76F885BCF7}" type="presOf" srcId="{715A04DC-C5E5-4616-98DF-8A456F45319D}" destId="{8DD81131-2B0E-4D4E-AC35-54F26E5F0CE3}" srcOrd="0" destOrd="0" presId="urn:microsoft.com/office/officeart/2005/8/layout/process1"/>
    <dgm:cxn modelId="{3FDF9093-BCE3-4A3E-8A6A-A3E0EFF8EFD5}" type="presOf" srcId="{367C1410-FC00-44F2-9BB4-902537533338}" destId="{D35CA5E6-8AF7-425C-888C-CA6B141CF5D7}" srcOrd="0" destOrd="0" presId="urn:microsoft.com/office/officeart/2005/8/layout/process1"/>
    <dgm:cxn modelId="{62959630-C35E-4F75-828A-8721567D8AEA}" type="presOf" srcId="{18DE7194-8BDF-4CEE-ADDC-07F495A14EBA}" destId="{698E3289-D79B-4221-A53E-CE6EDBC015DB}" srcOrd="0" destOrd="0" presId="urn:microsoft.com/office/officeart/2005/8/layout/process1"/>
    <dgm:cxn modelId="{25F8DA77-7295-4D00-A620-1EF0B972C4D1}" type="presOf" srcId="{57390517-87D4-4DF1-A354-27163E39EC98}" destId="{0DD5E160-F980-4496-A4D5-F0F95483274D}" srcOrd="1" destOrd="0" presId="urn:microsoft.com/office/officeart/2005/8/layout/process1"/>
    <dgm:cxn modelId="{A2FEBB59-D68A-4661-899E-F462002ED920}" srcId="{7EFD7958-5448-468E-8AF0-A4D584AAE4C4}" destId="{367C1410-FC00-44F2-9BB4-902537533338}" srcOrd="0" destOrd="0" parTransId="{AA24B87A-52DC-4D80-A9E7-C92E3D66C0F9}" sibTransId="{039E1170-2335-4F46-BB96-BF4B6C538227}"/>
    <dgm:cxn modelId="{5035FF74-052D-457A-B1BF-7C3E0AF6504B}" type="presOf" srcId="{B3FF89AB-E9DF-4E4D-8D4D-D6FB6C54255C}" destId="{ECD7D6DC-ECC0-4F7F-A7B2-41F90E32F310}" srcOrd="0" destOrd="0" presId="urn:microsoft.com/office/officeart/2005/8/layout/process1"/>
    <dgm:cxn modelId="{8A85BC2A-4827-4640-AD90-2DE27FA93E93}" srcId="{7EFD7958-5448-468E-8AF0-A4D584AAE4C4}" destId="{F029FCE3-9AE0-4B6F-9E90-BE359022438B}" srcOrd="5" destOrd="0" parTransId="{42D33308-C1CA-40E0-9A36-338BC4D848DE}" sibTransId="{131DB8A5-FE0A-4960-A523-467221408787}"/>
    <dgm:cxn modelId="{927BD361-2FF0-4BEF-B49A-E5176B412F29}" type="presParOf" srcId="{D74D915F-BE74-42A0-8869-D0B78E938DC5}" destId="{D35CA5E6-8AF7-425C-888C-CA6B141CF5D7}" srcOrd="0" destOrd="0" presId="urn:microsoft.com/office/officeart/2005/8/layout/process1"/>
    <dgm:cxn modelId="{19F45B45-54A4-4F7D-B423-2922FBFCA196}" type="presParOf" srcId="{D74D915F-BE74-42A0-8869-D0B78E938DC5}" destId="{3AA28B51-3975-45E8-9830-34A5BB0C4EF0}" srcOrd="1" destOrd="0" presId="urn:microsoft.com/office/officeart/2005/8/layout/process1"/>
    <dgm:cxn modelId="{F3C2FA38-64F2-4D75-BEF9-EB26074A03AE}" type="presParOf" srcId="{3AA28B51-3975-45E8-9830-34A5BB0C4EF0}" destId="{7955A803-8FEF-43C8-8D47-FCDC1E0C6CDB}" srcOrd="0" destOrd="0" presId="urn:microsoft.com/office/officeart/2005/8/layout/process1"/>
    <dgm:cxn modelId="{D7C160C6-B349-4BC4-BB8E-4693B9BB79FA}" type="presParOf" srcId="{D74D915F-BE74-42A0-8869-D0B78E938DC5}" destId="{8DD81131-2B0E-4D4E-AC35-54F26E5F0CE3}" srcOrd="2" destOrd="0" presId="urn:microsoft.com/office/officeart/2005/8/layout/process1"/>
    <dgm:cxn modelId="{611B1992-8627-4999-9201-0DBDFD61A4A9}" type="presParOf" srcId="{D74D915F-BE74-42A0-8869-D0B78E938DC5}" destId="{698E3289-D79B-4221-A53E-CE6EDBC015DB}" srcOrd="3" destOrd="0" presId="urn:microsoft.com/office/officeart/2005/8/layout/process1"/>
    <dgm:cxn modelId="{EEFA7AE9-8569-4348-923C-8035A5DA9798}" type="presParOf" srcId="{698E3289-D79B-4221-A53E-CE6EDBC015DB}" destId="{A55AC311-5881-477F-B06A-B4B12C83F520}" srcOrd="0" destOrd="0" presId="urn:microsoft.com/office/officeart/2005/8/layout/process1"/>
    <dgm:cxn modelId="{FF060170-249E-4CF8-B94E-BB648C35F20F}" type="presParOf" srcId="{D74D915F-BE74-42A0-8869-D0B78E938DC5}" destId="{44D17FB5-D5A2-4E75-B370-150C9D0893D5}" srcOrd="4" destOrd="0" presId="urn:microsoft.com/office/officeart/2005/8/layout/process1"/>
    <dgm:cxn modelId="{7E5D8AB8-B113-4F74-A5D9-9120C76E9C9D}" type="presParOf" srcId="{D74D915F-BE74-42A0-8869-D0B78E938DC5}" destId="{BBD68E7B-5423-4C31-A779-B3026256412A}" srcOrd="5" destOrd="0" presId="urn:microsoft.com/office/officeart/2005/8/layout/process1"/>
    <dgm:cxn modelId="{6AF31260-5B33-4DF1-8C45-4E39DDD8FFA7}" type="presParOf" srcId="{BBD68E7B-5423-4C31-A779-B3026256412A}" destId="{0DD5E160-F980-4496-A4D5-F0F95483274D}" srcOrd="0" destOrd="0" presId="urn:microsoft.com/office/officeart/2005/8/layout/process1"/>
    <dgm:cxn modelId="{2118D38B-55FD-475C-82EF-2827D8C0CD5A}" type="presParOf" srcId="{D74D915F-BE74-42A0-8869-D0B78E938DC5}" destId="{ECD7D6DC-ECC0-4F7F-A7B2-41F90E32F310}" srcOrd="6" destOrd="0" presId="urn:microsoft.com/office/officeart/2005/8/layout/process1"/>
    <dgm:cxn modelId="{4193205D-467E-432B-A725-AE42CF7DC380}" type="presParOf" srcId="{D74D915F-BE74-42A0-8869-D0B78E938DC5}" destId="{13AB5CF9-25B1-4DA4-AA3D-A5C27DD23506}" srcOrd="7" destOrd="0" presId="urn:microsoft.com/office/officeart/2005/8/layout/process1"/>
    <dgm:cxn modelId="{9120BC99-867A-4F91-B05D-43FF2C397BC0}" type="presParOf" srcId="{13AB5CF9-25B1-4DA4-AA3D-A5C27DD23506}" destId="{BF1055A3-E3A7-4B5E-B880-10AB371424FB}" srcOrd="0" destOrd="0" presId="urn:microsoft.com/office/officeart/2005/8/layout/process1"/>
    <dgm:cxn modelId="{583E4EA9-8075-47FA-ADC9-86CF38BB3674}" type="presParOf" srcId="{D74D915F-BE74-42A0-8869-D0B78E938DC5}" destId="{3D819BDA-E4F3-4AD2-9685-396D60492110}" srcOrd="8" destOrd="0" presId="urn:microsoft.com/office/officeart/2005/8/layout/process1"/>
    <dgm:cxn modelId="{67CCC8CB-0E16-4842-BB81-89F0FDC1571E}" type="presParOf" srcId="{D74D915F-BE74-42A0-8869-D0B78E938DC5}" destId="{33AD9DE2-9A1B-4824-B991-C3316B5DA7FB}" srcOrd="9" destOrd="0" presId="urn:microsoft.com/office/officeart/2005/8/layout/process1"/>
    <dgm:cxn modelId="{D884C488-A030-4790-BD7D-928D3AB1EA94}" type="presParOf" srcId="{33AD9DE2-9A1B-4824-B991-C3316B5DA7FB}" destId="{413BFEB5-A0F7-4BE8-9EEF-1C3E9E36FFD0}" srcOrd="0" destOrd="0" presId="urn:microsoft.com/office/officeart/2005/8/layout/process1"/>
    <dgm:cxn modelId="{481B83C4-6D5E-485D-B04E-57BE84DCA42A}" type="presParOf" srcId="{D74D915F-BE74-42A0-8869-D0B78E938DC5}" destId="{CE6EAAC9-A946-406B-BBAB-7D45009BE815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09CC41-80EB-4F6A-B5D3-65C4086CE4F2}" type="doc">
      <dgm:prSet loTypeId="urn:microsoft.com/office/officeart/2005/8/layout/process1" loCatId="process" qsTypeId="urn:microsoft.com/office/officeart/2005/8/quickstyle/simple1" qsCatId="simple" csTypeId="urn:microsoft.com/office/officeart/2005/8/colors/accent0_2" csCatId="mainScheme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s-CO"/>
        </a:p>
      </dgm:t>
    </dgm:pt>
    <dgm:pt modelId="{7BA337F0-4134-425E-81E7-DC591F3E27F2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noFill/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es-CO" sz="1400" b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Educación Media</a:t>
          </a:r>
          <a:endParaRPr lang="es-CO" sz="1400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7E0564-36B0-4C0A-99B3-957D603587BB}" type="parTrans" cxnId="{FCAA1BC8-09AA-465E-9305-E88ED41590A4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CF9401-5B4D-46C2-AAD4-99F3B7CB6017}" type="sibTrans" cxnId="{FCAA1BC8-09AA-465E-9305-E88ED41590A4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noFill/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8CC8F6-4902-4250-804F-A84558850A26}">
      <dgm:prSet/>
      <dgm:spPr>
        <a:ln>
          <a:solidFill>
            <a:schemeClr val="tx2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es-CO" b="1" dirty="0" smtClean="0">
              <a:latin typeface="Arial" panose="020B0604020202020204" pitchFamily="34" charset="0"/>
              <a:cs typeface="Arial" panose="020B0604020202020204" pitchFamily="34" charset="0"/>
            </a:rPr>
            <a:t>80%</a:t>
          </a:r>
        </a:p>
        <a:p>
          <a:pPr rtl="0"/>
          <a:r>
            <a:rPr lang="es-CO" b="1" dirty="0" smtClean="0">
              <a:latin typeface="Arial" panose="020B0604020202020204" pitchFamily="34" charset="0"/>
              <a:cs typeface="Arial" panose="020B0604020202020204" pitchFamily="34" charset="0"/>
            </a:rPr>
            <a:t> cobertura en Media a 2014</a:t>
          </a:r>
          <a:endParaRPr lang="es-CO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0C75AA-779F-43A5-98D3-9249DF676542}" type="parTrans" cxnId="{5E015C98-980C-46ED-8B2D-359A6650F7D6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AC9BD8-CE44-4A73-A37E-680CC5A0A9EA}" type="sibTrans" cxnId="{5E015C98-980C-46ED-8B2D-359A6650F7D6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9D07AD-BCAA-4459-A8EA-A129A39D4085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57150">
          <a:solidFill>
            <a:schemeClr val="accent2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es-CO" b="1" dirty="0" smtClean="0">
              <a:latin typeface="Arial" panose="020B0604020202020204" pitchFamily="34" charset="0"/>
              <a:cs typeface="Arial" panose="020B0604020202020204" pitchFamily="34" charset="0"/>
            </a:rPr>
            <a:t>72%</a:t>
          </a:r>
        </a:p>
        <a:p>
          <a:pPr rtl="0"/>
          <a:r>
            <a:rPr lang="es-CO" b="1" dirty="0" smtClean="0">
              <a:latin typeface="Arial" panose="020B0604020202020204" pitchFamily="34" charset="0"/>
              <a:cs typeface="Arial" panose="020B0604020202020204" pitchFamily="34" charset="0"/>
            </a:rPr>
            <a:t> cobertura actual</a:t>
          </a:r>
          <a:endParaRPr lang="es-CO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FA8F5B-4F9F-4ADD-94DC-2246B06D1545}" type="parTrans" cxnId="{2EEF9BF4-D754-49DD-8F9F-78F49E67F8D9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19B2EE-5477-4333-ADF6-92F7DEC5BD94}" type="sibTrans" cxnId="{2EEF9BF4-D754-49DD-8F9F-78F49E67F8D9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F0DE5B-32D6-4C94-B463-E419FC692928}">
      <dgm:prSet/>
      <dgm:spPr>
        <a:pattFill prst="pct5">
          <a:fgClr>
            <a:schemeClr val="lt1">
              <a:hueOff val="0"/>
              <a:satOff val="0"/>
              <a:lumOff val="0"/>
            </a:schemeClr>
          </a:fgClr>
          <a:bgClr>
            <a:schemeClr val="bg1"/>
          </a:bgClr>
        </a:pattFill>
        <a:ln>
          <a:solidFill>
            <a:schemeClr val="tx2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es-CO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ESTRATEGIA</a:t>
          </a:r>
          <a:endParaRPr lang="es-CO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2569AB0B-4A9D-4777-9120-CA9A2BB28B72}" type="parTrans" cxnId="{C521D9DA-5A59-4177-81A4-B28832D1BB93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0B281A-1867-486E-9D93-6A6445921AC9}" type="sibTrans" cxnId="{C521D9DA-5A59-4177-81A4-B28832D1BB93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238375-91DD-46BD-AC54-47EEC19FCEE9}">
      <dgm:prSet/>
      <dgm:spPr>
        <a:ln>
          <a:solidFill>
            <a:schemeClr val="tx2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es-CO" dirty="0" smtClean="0">
              <a:latin typeface="Arial" panose="020B0604020202020204" pitchFamily="34" charset="0"/>
              <a:cs typeface="Arial" panose="020B0604020202020204" pitchFamily="34" charset="0"/>
            </a:rPr>
            <a:t>Aumento de cobertura  en 50 mil nuevos cupos, en los ciclos 5 y 6 de educación de adultos. </a:t>
          </a:r>
          <a:endParaRPr lang="es-CO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BAE7F3-89C8-4AE9-A6E1-E60097E92651}" type="parTrans" cxnId="{8AB5BE51-DC95-4656-98CF-C57B8479F8CA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D59519-FD04-4483-B0FE-F04F1A821AB6}" type="sibTrans" cxnId="{8AB5BE51-DC95-4656-98CF-C57B8479F8CA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95A59E-6ED1-4CD3-9053-D6834CD203FE}">
      <dgm:prSet/>
      <dgm:spPr>
        <a:ln>
          <a:solidFill>
            <a:schemeClr val="tx2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es-CO" dirty="0" smtClean="0">
              <a:latin typeface="Arial" panose="020B0604020202020204" pitchFamily="34" charset="0"/>
              <a:cs typeface="Arial" panose="020B0604020202020204" pitchFamily="34" charset="0"/>
            </a:rPr>
            <a:t>Financiación a través del SGP</a:t>
          </a:r>
          <a:endParaRPr lang="es-CO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FFFB4A-651C-437F-8A2C-3FD3D58190A5}" type="parTrans" cxnId="{4151BEDE-8039-4B63-920C-15E3100B3252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07ABB9-36B9-403C-AB90-120EF11BCB9B}" type="sibTrans" cxnId="{4151BEDE-8039-4B63-920C-15E3100B3252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D6A5DE-CC81-41AD-870A-112BD45509FF}" type="pres">
      <dgm:prSet presAssocID="{AA09CC41-80EB-4F6A-B5D3-65C4086CE4F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51314447-7C99-43E6-B1C7-E53241B7679D}" type="pres">
      <dgm:prSet presAssocID="{7BA337F0-4134-425E-81E7-DC591F3E27F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BA2AE0E-84EE-4033-A4F7-B97953F75BB5}" type="pres">
      <dgm:prSet presAssocID="{D9CF9401-5B4D-46C2-AAD4-99F3B7CB6017}" presName="sibTrans" presStyleLbl="sibTrans2D1" presStyleIdx="0" presStyleCnt="5"/>
      <dgm:spPr/>
      <dgm:t>
        <a:bodyPr/>
        <a:lstStyle/>
        <a:p>
          <a:endParaRPr lang="es-CO"/>
        </a:p>
      </dgm:t>
    </dgm:pt>
    <dgm:pt modelId="{280AE606-A376-4BF8-829A-F89044141107}" type="pres">
      <dgm:prSet presAssocID="{D9CF9401-5B4D-46C2-AAD4-99F3B7CB6017}" presName="connectorText" presStyleLbl="sibTrans2D1" presStyleIdx="0" presStyleCnt="5"/>
      <dgm:spPr/>
      <dgm:t>
        <a:bodyPr/>
        <a:lstStyle/>
        <a:p>
          <a:endParaRPr lang="es-CO"/>
        </a:p>
      </dgm:t>
    </dgm:pt>
    <dgm:pt modelId="{6C52D0F9-963C-43C1-9B95-BB256CBF9506}" type="pres">
      <dgm:prSet presAssocID="{3E8CC8F6-4902-4250-804F-A84558850A26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900B03E-1080-4656-B134-C29B1382786F}" type="pres">
      <dgm:prSet presAssocID="{1AAC9BD8-CE44-4A73-A37E-680CC5A0A9EA}" presName="sibTrans" presStyleLbl="sibTrans2D1" presStyleIdx="1" presStyleCnt="5"/>
      <dgm:spPr/>
      <dgm:t>
        <a:bodyPr/>
        <a:lstStyle/>
        <a:p>
          <a:endParaRPr lang="es-CO"/>
        </a:p>
      </dgm:t>
    </dgm:pt>
    <dgm:pt modelId="{83F5AC81-7AD1-45FB-93E1-00455DF8751C}" type="pres">
      <dgm:prSet presAssocID="{1AAC9BD8-CE44-4A73-A37E-680CC5A0A9EA}" presName="connectorText" presStyleLbl="sibTrans2D1" presStyleIdx="1" presStyleCnt="5"/>
      <dgm:spPr/>
      <dgm:t>
        <a:bodyPr/>
        <a:lstStyle/>
        <a:p>
          <a:endParaRPr lang="es-CO"/>
        </a:p>
      </dgm:t>
    </dgm:pt>
    <dgm:pt modelId="{5E10AF3A-28CC-49E6-9BC6-E8531353352C}" type="pres">
      <dgm:prSet presAssocID="{669D07AD-BCAA-4459-A8EA-A129A39D4085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DB4923B-270D-41C9-9D1D-B1928B5211F2}" type="pres">
      <dgm:prSet presAssocID="{3519B2EE-5477-4333-ADF6-92F7DEC5BD94}" presName="sibTrans" presStyleLbl="sibTrans2D1" presStyleIdx="2" presStyleCnt="5"/>
      <dgm:spPr/>
      <dgm:t>
        <a:bodyPr/>
        <a:lstStyle/>
        <a:p>
          <a:endParaRPr lang="es-CO"/>
        </a:p>
      </dgm:t>
    </dgm:pt>
    <dgm:pt modelId="{49206951-A2D5-4855-A20A-73049CD05F43}" type="pres">
      <dgm:prSet presAssocID="{3519B2EE-5477-4333-ADF6-92F7DEC5BD94}" presName="connectorText" presStyleLbl="sibTrans2D1" presStyleIdx="2" presStyleCnt="5"/>
      <dgm:spPr/>
      <dgm:t>
        <a:bodyPr/>
        <a:lstStyle/>
        <a:p>
          <a:endParaRPr lang="es-CO"/>
        </a:p>
      </dgm:t>
    </dgm:pt>
    <dgm:pt modelId="{6D02B988-3B8E-4EDE-B654-55FEBB9749D9}" type="pres">
      <dgm:prSet presAssocID="{28F0DE5B-32D6-4C94-B463-E419FC692928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FF8FDB6-9CDB-41D1-9880-491D4EDEA445}" type="pres">
      <dgm:prSet presAssocID="{A60B281A-1867-486E-9D93-6A6445921AC9}" presName="sibTrans" presStyleLbl="sibTrans2D1" presStyleIdx="3" presStyleCnt="5"/>
      <dgm:spPr/>
      <dgm:t>
        <a:bodyPr/>
        <a:lstStyle/>
        <a:p>
          <a:endParaRPr lang="es-CO"/>
        </a:p>
      </dgm:t>
    </dgm:pt>
    <dgm:pt modelId="{3E58215F-32FF-434B-A024-E608CF863E11}" type="pres">
      <dgm:prSet presAssocID="{A60B281A-1867-486E-9D93-6A6445921AC9}" presName="connectorText" presStyleLbl="sibTrans2D1" presStyleIdx="3" presStyleCnt="5"/>
      <dgm:spPr/>
      <dgm:t>
        <a:bodyPr/>
        <a:lstStyle/>
        <a:p>
          <a:endParaRPr lang="es-CO"/>
        </a:p>
      </dgm:t>
    </dgm:pt>
    <dgm:pt modelId="{B3A7FC9B-27D4-4903-BADC-468D068307F1}" type="pres">
      <dgm:prSet presAssocID="{7C238375-91DD-46BD-AC54-47EEC19FCEE9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B9B7286-6910-48A9-AA60-D4BEEEE69F2B}" type="pres">
      <dgm:prSet presAssocID="{9DD59519-FD04-4483-B0FE-F04F1A821AB6}" presName="sibTrans" presStyleLbl="sibTrans2D1" presStyleIdx="4" presStyleCnt="5"/>
      <dgm:spPr/>
      <dgm:t>
        <a:bodyPr/>
        <a:lstStyle/>
        <a:p>
          <a:endParaRPr lang="es-CO"/>
        </a:p>
      </dgm:t>
    </dgm:pt>
    <dgm:pt modelId="{C5709BDC-3929-4ED2-BE4B-4C53062C7948}" type="pres">
      <dgm:prSet presAssocID="{9DD59519-FD04-4483-B0FE-F04F1A821AB6}" presName="connectorText" presStyleLbl="sibTrans2D1" presStyleIdx="4" presStyleCnt="5"/>
      <dgm:spPr/>
      <dgm:t>
        <a:bodyPr/>
        <a:lstStyle/>
        <a:p>
          <a:endParaRPr lang="es-CO"/>
        </a:p>
      </dgm:t>
    </dgm:pt>
    <dgm:pt modelId="{903B9B58-48C8-4D02-8055-86644B837497}" type="pres">
      <dgm:prSet presAssocID="{4F95A59E-6ED1-4CD3-9053-D6834CD203F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8C8082DF-53AB-48AC-BB03-4945E43871CF}" type="presOf" srcId="{28F0DE5B-32D6-4C94-B463-E419FC692928}" destId="{6D02B988-3B8E-4EDE-B654-55FEBB9749D9}" srcOrd="0" destOrd="0" presId="urn:microsoft.com/office/officeart/2005/8/layout/process1"/>
    <dgm:cxn modelId="{C2C0DA91-2E84-4EF6-B298-2191F9A52230}" type="presOf" srcId="{7C238375-91DD-46BD-AC54-47EEC19FCEE9}" destId="{B3A7FC9B-27D4-4903-BADC-468D068307F1}" srcOrd="0" destOrd="0" presId="urn:microsoft.com/office/officeart/2005/8/layout/process1"/>
    <dgm:cxn modelId="{80FC9AC7-D9BE-4781-B671-2E622FFC77D8}" type="presOf" srcId="{7BA337F0-4134-425E-81E7-DC591F3E27F2}" destId="{51314447-7C99-43E6-B1C7-E53241B7679D}" srcOrd="0" destOrd="0" presId="urn:microsoft.com/office/officeart/2005/8/layout/process1"/>
    <dgm:cxn modelId="{01794102-1F0E-4E32-9DFC-BDCBCC5667D9}" type="presOf" srcId="{1AAC9BD8-CE44-4A73-A37E-680CC5A0A9EA}" destId="{83F5AC81-7AD1-45FB-93E1-00455DF8751C}" srcOrd="1" destOrd="0" presId="urn:microsoft.com/office/officeart/2005/8/layout/process1"/>
    <dgm:cxn modelId="{27D8AB8C-A5F5-4FA8-9E76-429B93532747}" type="presOf" srcId="{4F95A59E-6ED1-4CD3-9053-D6834CD203FE}" destId="{903B9B58-48C8-4D02-8055-86644B837497}" srcOrd="0" destOrd="0" presId="urn:microsoft.com/office/officeart/2005/8/layout/process1"/>
    <dgm:cxn modelId="{2EEF9BF4-D754-49DD-8F9F-78F49E67F8D9}" srcId="{AA09CC41-80EB-4F6A-B5D3-65C4086CE4F2}" destId="{669D07AD-BCAA-4459-A8EA-A129A39D4085}" srcOrd="2" destOrd="0" parTransId="{75FA8F5B-4F9F-4ADD-94DC-2246B06D1545}" sibTransId="{3519B2EE-5477-4333-ADF6-92F7DEC5BD94}"/>
    <dgm:cxn modelId="{2BB5E989-793D-4440-9F91-C1F8E72F785E}" type="presOf" srcId="{D9CF9401-5B4D-46C2-AAD4-99F3B7CB6017}" destId="{280AE606-A376-4BF8-829A-F89044141107}" srcOrd="1" destOrd="0" presId="urn:microsoft.com/office/officeart/2005/8/layout/process1"/>
    <dgm:cxn modelId="{8AB5BE51-DC95-4656-98CF-C57B8479F8CA}" srcId="{AA09CC41-80EB-4F6A-B5D3-65C4086CE4F2}" destId="{7C238375-91DD-46BD-AC54-47EEC19FCEE9}" srcOrd="4" destOrd="0" parTransId="{17BAE7F3-89C8-4AE9-A6E1-E60097E92651}" sibTransId="{9DD59519-FD04-4483-B0FE-F04F1A821AB6}"/>
    <dgm:cxn modelId="{E64E1145-C6F5-483C-B31A-BEA2250E2820}" type="presOf" srcId="{D9CF9401-5B4D-46C2-AAD4-99F3B7CB6017}" destId="{6BA2AE0E-84EE-4033-A4F7-B97953F75BB5}" srcOrd="0" destOrd="0" presId="urn:microsoft.com/office/officeart/2005/8/layout/process1"/>
    <dgm:cxn modelId="{181B7B2B-99C5-4668-81F6-41AD33FB8052}" type="presOf" srcId="{1AAC9BD8-CE44-4A73-A37E-680CC5A0A9EA}" destId="{4900B03E-1080-4656-B134-C29B1382786F}" srcOrd="0" destOrd="0" presId="urn:microsoft.com/office/officeart/2005/8/layout/process1"/>
    <dgm:cxn modelId="{FCAA1BC8-09AA-465E-9305-E88ED41590A4}" srcId="{AA09CC41-80EB-4F6A-B5D3-65C4086CE4F2}" destId="{7BA337F0-4134-425E-81E7-DC591F3E27F2}" srcOrd="0" destOrd="0" parTransId="{287E0564-36B0-4C0A-99B3-957D603587BB}" sibTransId="{D9CF9401-5B4D-46C2-AAD4-99F3B7CB6017}"/>
    <dgm:cxn modelId="{10125544-E8F6-43EB-B4A9-26632D3D256A}" type="presOf" srcId="{3E8CC8F6-4902-4250-804F-A84558850A26}" destId="{6C52D0F9-963C-43C1-9B95-BB256CBF9506}" srcOrd="0" destOrd="0" presId="urn:microsoft.com/office/officeart/2005/8/layout/process1"/>
    <dgm:cxn modelId="{C521D9DA-5A59-4177-81A4-B28832D1BB93}" srcId="{AA09CC41-80EB-4F6A-B5D3-65C4086CE4F2}" destId="{28F0DE5B-32D6-4C94-B463-E419FC692928}" srcOrd="3" destOrd="0" parTransId="{2569AB0B-4A9D-4777-9120-CA9A2BB28B72}" sibTransId="{A60B281A-1867-486E-9D93-6A6445921AC9}"/>
    <dgm:cxn modelId="{F0637FD7-2C60-4874-812E-6C32452F6309}" type="presOf" srcId="{669D07AD-BCAA-4459-A8EA-A129A39D4085}" destId="{5E10AF3A-28CC-49E6-9BC6-E8531353352C}" srcOrd="0" destOrd="0" presId="urn:microsoft.com/office/officeart/2005/8/layout/process1"/>
    <dgm:cxn modelId="{3FAA2C9C-1DDB-48A7-81DF-82E7C815A3E4}" type="presOf" srcId="{9DD59519-FD04-4483-B0FE-F04F1A821AB6}" destId="{3B9B7286-6910-48A9-AA60-D4BEEEE69F2B}" srcOrd="0" destOrd="0" presId="urn:microsoft.com/office/officeart/2005/8/layout/process1"/>
    <dgm:cxn modelId="{51A359F9-3471-4BD1-A76A-AD2358FD372E}" type="presOf" srcId="{3519B2EE-5477-4333-ADF6-92F7DEC5BD94}" destId="{49206951-A2D5-4855-A20A-73049CD05F43}" srcOrd="1" destOrd="0" presId="urn:microsoft.com/office/officeart/2005/8/layout/process1"/>
    <dgm:cxn modelId="{4151BEDE-8039-4B63-920C-15E3100B3252}" srcId="{AA09CC41-80EB-4F6A-B5D3-65C4086CE4F2}" destId="{4F95A59E-6ED1-4CD3-9053-D6834CD203FE}" srcOrd="5" destOrd="0" parTransId="{E9FFFB4A-651C-437F-8A2C-3FD3D58190A5}" sibTransId="{C107ABB9-36B9-403C-AB90-120EF11BCB9B}"/>
    <dgm:cxn modelId="{1CC4974C-FACE-4860-8CDD-6CE74DDA6BE3}" type="presOf" srcId="{3519B2EE-5477-4333-ADF6-92F7DEC5BD94}" destId="{FDB4923B-270D-41C9-9D1D-B1928B5211F2}" srcOrd="0" destOrd="0" presId="urn:microsoft.com/office/officeart/2005/8/layout/process1"/>
    <dgm:cxn modelId="{75C99C05-E92A-4286-BAAE-77065C801832}" type="presOf" srcId="{9DD59519-FD04-4483-B0FE-F04F1A821AB6}" destId="{C5709BDC-3929-4ED2-BE4B-4C53062C7948}" srcOrd="1" destOrd="0" presId="urn:microsoft.com/office/officeart/2005/8/layout/process1"/>
    <dgm:cxn modelId="{996A441A-7959-4E57-85FD-529A2CE0F3EA}" type="presOf" srcId="{AA09CC41-80EB-4F6A-B5D3-65C4086CE4F2}" destId="{C2D6A5DE-CC81-41AD-870A-112BD45509FF}" srcOrd="0" destOrd="0" presId="urn:microsoft.com/office/officeart/2005/8/layout/process1"/>
    <dgm:cxn modelId="{5E015C98-980C-46ED-8B2D-359A6650F7D6}" srcId="{AA09CC41-80EB-4F6A-B5D3-65C4086CE4F2}" destId="{3E8CC8F6-4902-4250-804F-A84558850A26}" srcOrd="1" destOrd="0" parTransId="{AD0C75AA-779F-43A5-98D3-9249DF676542}" sibTransId="{1AAC9BD8-CE44-4A73-A37E-680CC5A0A9EA}"/>
    <dgm:cxn modelId="{BD06F4A6-76D3-4F5D-BE3F-A0D6A2EB7693}" type="presOf" srcId="{A60B281A-1867-486E-9D93-6A6445921AC9}" destId="{3E58215F-32FF-434B-A024-E608CF863E11}" srcOrd="1" destOrd="0" presId="urn:microsoft.com/office/officeart/2005/8/layout/process1"/>
    <dgm:cxn modelId="{2CA0C0E0-3CF7-4AA3-AC88-DA580D5B5EA5}" type="presOf" srcId="{A60B281A-1867-486E-9D93-6A6445921AC9}" destId="{3FF8FDB6-9CDB-41D1-9880-491D4EDEA445}" srcOrd="0" destOrd="0" presId="urn:microsoft.com/office/officeart/2005/8/layout/process1"/>
    <dgm:cxn modelId="{76D60CDF-7920-47EA-8914-31C5A2B5F597}" type="presParOf" srcId="{C2D6A5DE-CC81-41AD-870A-112BD45509FF}" destId="{51314447-7C99-43E6-B1C7-E53241B7679D}" srcOrd="0" destOrd="0" presId="urn:microsoft.com/office/officeart/2005/8/layout/process1"/>
    <dgm:cxn modelId="{50BCCDB9-0030-45F2-BC89-C9D158654056}" type="presParOf" srcId="{C2D6A5DE-CC81-41AD-870A-112BD45509FF}" destId="{6BA2AE0E-84EE-4033-A4F7-B97953F75BB5}" srcOrd="1" destOrd="0" presId="urn:microsoft.com/office/officeart/2005/8/layout/process1"/>
    <dgm:cxn modelId="{FC2A19EA-EB71-464F-A862-1D6B30A4B660}" type="presParOf" srcId="{6BA2AE0E-84EE-4033-A4F7-B97953F75BB5}" destId="{280AE606-A376-4BF8-829A-F89044141107}" srcOrd="0" destOrd="0" presId="urn:microsoft.com/office/officeart/2005/8/layout/process1"/>
    <dgm:cxn modelId="{E087D753-9353-49A2-8258-8611E9FB9C3A}" type="presParOf" srcId="{C2D6A5DE-CC81-41AD-870A-112BD45509FF}" destId="{6C52D0F9-963C-43C1-9B95-BB256CBF9506}" srcOrd="2" destOrd="0" presId="urn:microsoft.com/office/officeart/2005/8/layout/process1"/>
    <dgm:cxn modelId="{05F6BE36-7362-4BE3-B95E-E7D2FE44DAD8}" type="presParOf" srcId="{C2D6A5DE-CC81-41AD-870A-112BD45509FF}" destId="{4900B03E-1080-4656-B134-C29B1382786F}" srcOrd="3" destOrd="0" presId="urn:microsoft.com/office/officeart/2005/8/layout/process1"/>
    <dgm:cxn modelId="{EB800CBB-FD57-42B1-9390-4891E3608C5E}" type="presParOf" srcId="{4900B03E-1080-4656-B134-C29B1382786F}" destId="{83F5AC81-7AD1-45FB-93E1-00455DF8751C}" srcOrd="0" destOrd="0" presId="urn:microsoft.com/office/officeart/2005/8/layout/process1"/>
    <dgm:cxn modelId="{6D6361E3-3BFE-4A11-87F1-6EF3E1261469}" type="presParOf" srcId="{C2D6A5DE-CC81-41AD-870A-112BD45509FF}" destId="{5E10AF3A-28CC-49E6-9BC6-E8531353352C}" srcOrd="4" destOrd="0" presId="urn:microsoft.com/office/officeart/2005/8/layout/process1"/>
    <dgm:cxn modelId="{37F37F26-474A-4153-9A22-28ACC47F1DA5}" type="presParOf" srcId="{C2D6A5DE-CC81-41AD-870A-112BD45509FF}" destId="{FDB4923B-270D-41C9-9D1D-B1928B5211F2}" srcOrd="5" destOrd="0" presId="urn:microsoft.com/office/officeart/2005/8/layout/process1"/>
    <dgm:cxn modelId="{73D97483-B4E0-4E23-AFBB-C861E092C02F}" type="presParOf" srcId="{FDB4923B-270D-41C9-9D1D-B1928B5211F2}" destId="{49206951-A2D5-4855-A20A-73049CD05F43}" srcOrd="0" destOrd="0" presId="urn:microsoft.com/office/officeart/2005/8/layout/process1"/>
    <dgm:cxn modelId="{2A03E4BB-EF1D-426F-8AF7-C3AD7F064134}" type="presParOf" srcId="{C2D6A5DE-CC81-41AD-870A-112BD45509FF}" destId="{6D02B988-3B8E-4EDE-B654-55FEBB9749D9}" srcOrd="6" destOrd="0" presId="urn:microsoft.com/office/officeart/2005/8/layout/process1"/>
    <dgm:cxn modelId="{9247C06D-39C1-48E8-B2E7-D73F2E07E829}" type="presParOf" srcId="{C2D6A5DE-CC81-41AD-870A-112BD45509FF}" destId="{3FF8FDB6-9CDB-41D1-9880-491D4EDEA445}" srcOrd="7" destOrd="0" presId="urn:microsoft.com/office/officeart/2005/8/layout/process1"/>
    <dgm:cxn modelId="{5E6ECF7C-34E9-4360-AD7F-0847B80BBFF1}" type="presParOf" srcId="{3FF8FDB6-9CDB-41D1-9880-491D4EDEA445}" destId="{3E58215F-32FF-434B-A024-E608CF863E11}" srcOrd="0" destOrd="0" presId="urn:microsoft.com/office/officeart/2005/8/layout/process1"/>
    <dgm:cxn modelId="{515F0FA0-B4A4-41AC-A4A5-2EEA8F9C3047}" type="presParOf" srcId="{C2D6A5DE-CC81-41AD-870A-112BD45509FF}" destId="{B3A7FC9B-27D4-4903-BADC-468D068307F1}" srcOrd="8" destOrd="0" presId="urn:microsoft.com/office/officeart/2005/8/layout/process1"/>
    <dgm:cxn modelId="{F43ABC5B-C571-4FC5-844D-F56CF55A6A85}" type="presParOf" srcId="{C2D6A5DE-CC81-41AD-870A-112BD45509FF}" destId="{3B9B7286-6910-48A9-AA60-D4BEEEE69F2B}" srcOrd="9" destOrd="0" presId="urn:microsoft.com/office/officeart/2005/8/layout/process1"/>
    <dgm:cxn modelId="{31E4FF5D-0854-4598-BBCF-0CA07210B176}" type="presParOf" srcId="{3B9B7286-6910-48A9-AA60-D4BEEEE69F2B}" destId="{C5709BDC-3929-4ED2-BE4B-4C53062C7948}" srcOrd="0" destOrd="0" presId="urn:microsoft.com/office/officeart/2005/8/layout/process1"/>
    <dgm:cxn modelId="{97225767-5736-4A4E-AEC3-95BFD0DB7F9C}" type="presParOf" srcId="{C2D6A5DE-CC81-41AD-870A-112BD45509FF}" destId="{903B9B58-48C8-4D02-8055-86644B837497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A09CC41-80EB-4F6A-B5D3-65C4086CE4F2}" type="doc">
      <dgm:prSet loTypeId="urn:microsoft.com/office/officeart/2005/8/layout/process1" loCatId="process" qsTypeId="urn:microsoft.com/office/officeart/2005/8/quickstyle/simple1" qsCatId="simple" csTypeId="urn:microsoft.com/office/officeart/2005/8/colors/accent0_2" csCatId="mainScheme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s-CO"/>
        </a:p>
      </dgm:t>
    </dgm:pt>
    <dgm:pt modelId="{7BA337F0-4134-425E-81E7-DC591F3E27F2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ln>
          <a:solidFill>
            <a:schemeClr val="accent3">
              <a:lumMod val="50000"/>
            </a:schemeClr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es-CO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Educación Preescolar Básica y Media</a:t>
          </a:r>
          <a:endParaRPr lang="es-CO" sz="14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7E0564-36B0-4C0A-99B3-957D603587BB}" type="parTrans" cxnId="{FCAA1BC8-09AA-465E-9305-E88ED41590A4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CF9401-5B4D-46C2-AAD4-99F3B7CB6017}" type="sibTrans" cxnId="{FCAA1BC8-09AA-465E-9305-E88ED41590A4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9D07AD-BCAA-4459-A8EA-A129A39D4085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57150">
          <a:solidFill>
            <a:schemeClr val="accent2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es-CO" b="1" dirty="0" smtClean="0">
              <a:latin typeface="Arial" panose="020B0604020202020204" pitchFamily="34" charset="0"/>
              <a:cs typeface="Arial" panose="020B0604020202020204" pitchFamily="34" charset="0"/>
            </a:rPr>
            <a:t>88%</a:t>
          </a:r>
        </a:p>
        <a:p>
          <a:pPr rtl="0"/>
          <a:r>
            <a:rPr lang="es-CO" b="1" dirty="0" smtClean="0">
              <a:latin typeface="Arial" panose="020B0604020202020204" pitchFamily="34" charset="0"/>
              <a:cs typeface="Arial" panose="020B0604020202020204" pitchFamily="34" charset="0"/>
            </a:rPr>
            <a:t>Tasa actual</a:t>
          </a:r>
          <a:endParaRPr lang="es-CO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FA8F5B-4F9F-4ADD-94DC-2246B06D1545}" type="parTrans" cxnId="{2EEF9BF4-D754-49DD-8F9F-78F49E67F8D9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19B2EE-5477-4333-ADF6-92F7DEC5BD94}" type="sibTrans" cxnId="{2EEF9BF4-D754-49DD-8F9F-78F49E67F8D9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F0DE5B-32D6-4C94-B463-E419FC692928}">
      <dgm:prSet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>
          <a:solidFill>
            <a:schemeClr val="accent3">
              <a:lumMod val="50000"/>
            </a:schemeClr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es-CO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ESTRATEGIA</a:t>
          </a:r>
          <a:endParaRPr lang="es-CO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69AB0B-4A9D-4777-9120-CA9A2BB28B72}" type="parTrans" cxnId="{C521D9DA-5A59-4177-81A4-B28832D1BB93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0B281A-1867-486E-9D93-6A6445921AC9}" type="sibTrans" cxnId="{C521D9DA-5A59-4177-81A4-B28832D1BB93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238375-91DD-46BD-AC54-47EEC19FCEE9}">
      <dgm:prSet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>
          <a:solidFill>
            <a:schemeClr val="accent3">
              <a:lumMod val="50000"/>
            </a:schemeClr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es-CO" dirty="0" smtClean="0">
              <a:latin typeface="Arial" panose="020B0604020202020204" pitchFamily="34" charset="0"/>
              <a:cs typeface="Arial" panose="020B0604020202020204" pitchFamily="34" charset="0"/>
            </a:rPr>
            <a:t>Matriculatón.</a:t>
          </a:r>
        </a:p>
        <a:p>
          <a:pPr rtl="0"/>
          <a:r>
            <a:rPr lang="es-CO" dirty="0" smtClean="0">
              <a:latin typeface="Arial" panose="020B0604020202020204" pitchFamily="34" charset="0"/>
              <a:cs typeface="Arial" panose="020B0604020202020204" pitchFamily="34" charset="0"/>
            </a:rPr>
            <a:t>180.000 nuevos cupos </a:t>
          </a:r>
          <a:endParaRPr lang="es-CO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BAE7F3-89C8-4AE9-A6E1-E60097E92651}" type="parTrans" cxnId="{8AB5BE51-DC95-4656-98CF-C57B8479F8CA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D59519-FD04-4483-B0FE-F04F1A821AB6}" type="sibTrans" cxnId="{8AB5BE51-DC95-4656-98CF-C57B8479F8CA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95A59E-6ED1-4CD3-9053-D6834CD203FE}">
      <dgm:prSet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>
          <a:solidFill>
            <a:schemeClr val="accent3">
              <a:lumMod val="50000"/>
            </a:schemeClr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es-CO" dirty="0" smtClean="0">
              <a:latin typeface="Arial" panose="020B0604020202020204" pitchFamily="34" charset="0"/>
              <a:cs typeface="Arial" panose="020B0604020202020204" pitchFamily="34" charset="0"/>
            </a:rPr>
            <a:t>Reporte de Matrícula</a:t>
          </a:r>
          <a:endParaRPr lang="es-CO" dirty="0">
            <a:latin typeface="Arial" panose="020B06040202020202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E9FFFB4A-651C-437F-8A2C-3FD3D58190A5}" type="parTrans" cxnId="{4151BEDE-8039-4B63-920C-15E3100B3252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07ABB9-36B9-403C-AB90-120EF11BCB9B}" type="sibTrans" cxnId="{4151BEDE-8039-4B63-920C-15E3100B3252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8CC8F6-4902-4250-804F-A84558850A26}">
      <dgm:prSet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>
          <a:solidFill>
            <a:schemeClr val="accent3">
              <a:lumMod val="50000"/>
            </a:schemeClr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es-CO" b="1" dirty="0" smtClean="0">
              <a:latin typeface="Arial" panose="020B0604020202020204" pitchFamily="34" charset="0"/>
              <a:cs typeface="Arial" panose="020B0604020202020204" pitchFamily="34" charset="0"/>
            </a:rPr>
            <a:t>90%</a:t>
          </a:r>
        </a:p>
        <a:p>
          <a:pPr rtl="0"/>
          <a:r>
            <a:rPr lang="es-CO" b="1" dirty="0" smtClean="0">
              <a:latin typeface="Arial" panose="020B0604020202020204" pitchFamily="34" charset="0"/>
              <a:cs typeface="Arial" panose="020B0604020202020204" pitchFamily="34" charset="0"/>
            </a:rPr>
            <a:t>Tasa de Cobertura Neta</a:t>
          </a:r>
          <a:endParaRPr lang="es-CO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AC9BD8-CE44-4A73-A37E-680CC5A0A9EA}" type="sibTrans" cxnId="{5E015C98-980C-46ED-8B2D-359A6650F7D6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0C75AA-779F-43A5-98D3-9249DF676542}" type="parTrans" cxnId="{5E015C98-980C-46ED-8B2D-359A6650F7D6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D6A5DE-CC81-41AD-870A-112BD45509FF}" type="pres">
      <dgm:prSet presAssocID="{AA09CC41-80EB-4F6A-B5D3-65C4086CE4F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51314447-7C99-43E6-B1C7-E53241B7679D}" type="pres">
      <dgm:prSet presAssocID="{7BA337F0-4134-425E-81E7-DC591F3E27F2}" presName="node" presStyleLbl="node1" presStyleIdx="0" presStyleCnt="6" custScaleY="132423" custLinFactNeighborY="5381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BA2AE0E-84EE-4033-A4F7-B97953F75BB5}" type="pres">
      <dgm:prSet presAssocID="{D9CF9401-5B4D-46C2-AAD4-99F3B7CB6017}" presName="sibTrans" presStyleLbl="sibTrans2D1" presStyleIdx="0" presStyleCnt="5"/>
      <dgm:spPr/>
      <dgm:t>
        <a:bodyPr/>
        <a:lstStyle/>
        <a:p>
          <a:endParaRPr lang="es-CO"/>
        </a:p>
      </dgm:t>
    </dgm:pt>
    <dgm:pt modelId="{280AE606-A376-4BF8-829A-F89044141107}" type="pres">
      <dgm:prSet presAssocID="{D9CF9401-5B4D-46C2-AAD4-99F3B7CB6017}" presName="connectorText" presStyleLbl="sibTrans2D1" presStyleIdx="0" presStyleCnt="5"/>
      <dgm:spPr/>
      <dgm:t>
        <a:bodyPr/>
        <a:lstStyle/>
        <a:p>
          <a:endParaRPr lang="es-CO"/>
        </a:p>
      </dgm:t>
    </dgm:pt>
    <dgm:pt modelId="{6C52D0F9-963C-43C1-9B95-BB256CBF9506}" type="pres">
      <dgm:prSet presAssocID="{3E8CC8F6-4902-4250-804F-A84558850A26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900B03E-1080-4656-B134-C29B1382786F}" type="pres">
      <dgm:prSet presAssocID="{1AAC9BD8-CE44-4A73-A37E-680CC5A0A9EA}" presName="sibTrans" presStyleLbl="sibTrans2D1" presStyleIdx="1" presStyleCnt="5"/>
      <dgm:spPr/>
      <dgm:t>
        <a:bodyPr/>
        <a:lstStyle/>
        <a:p>
          <a:endParaRPr lang="es-CO"/>
        </a:p>
      </dgm:t>
    </dgm:pt>
    <dgm:pt modelId="{83F5AC81-7AD1-45FB-93E1-00455DF8751C}" type="pres">
      <dgm:prSet presAssocID="{1AAC9BD8-CE44-4A73-A37E-680CC5A0A9EA}" presName="connectorText" presStyleLbl="sibTrans2D1" presStyleIdx="1" presStyleCnt="5"/>
      <dgm:spPr/>
      <dgm:t>
        <a:bodyPr/>
        <a:lstStyle/>
        <a:p>
          <a:endParaRPr lang="es-CO"/>
        </a:p>
      </dgm:t>
    </dgm:pt>
    <dgm:pt modelId="{5E10AF3A-28CC-49E6-9BC6-E8531353352C}" type="pres">
      <dgm:prSet presAssocID="{669D07AD-BCAA-4459-A8EA-A129A39D4085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DB4923B-270D-41C9-9D1D-B1928B5211F2}" type="pres">
      <dgm:prSet presAssocID="{3519B2EE-5477-4333-ADF6-92F7DEC5BD94}" presName="sibTrans" presStyleLbl="sibTrans2D1" presStyleIdx="2" presStyleCnt="5"/>
      <dgm:spPr/>
      <dgm:t>
        <a:bodyPr/>
        <a:lstStyle/>
        <a:p>
          <a:endParaRPr lang="es-CO"/>
        </a:p>
      </dgm:t>
    </dgm:pt>
    <dgm:pt modelId="{49206951-A2D5-4855-A20A-73049CD05F43}" type="pres">
      <dgm:prSet presAssocID="{3519B2EE-5477-4333-ADF6-92F7DEC5BD94}" presName="connectorText" presStyleLbl="sibTrans2D1" presStyleIdx="2" presStyleCnt="5"/>
      <dgm:spPr/>
      <dgm:t>
        <a:bodyPr/>
        <a:lstStyle/>
        <a:p>
          <a:endParaRPr lang="es-CO"/>
        </a:p>
      </dgm:t>
    </dgm:pt>
    <dgm:pt modelId="{6D02B988-3B8E-4EDE-B654-55FEBB9749D9}" type="pres">
      <dgm:prSet presAssocID="{28F0DE5B-32D6-4C94-B463-E419FC692928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FF8FDB6-9CDB-41D1-9880-491D4EDEA445}" type="pres">
      <dgm:prSet presAssocID="{A60B281A-1867-486E-9D93-6A6445921AC9}" presName="sibTrans" presStyleLbl="sibTrans2D1" presStyleIdx="3" presStyleCnt="5"/>
      <dgm:spPr/>
      <dgm:t>
        <a:bodyPr/>
        <a:lstStyle/>
        <a:p>
          <a:endParaRPr lang="es-CO"/>
        </a:p>
      </dgm:t>
    </dgm:pt>
    <dgm:pt modelId="{3E58215F-32FF-434B-A024-E608CF863E11}" type="pres">
      <dgm:prSet presAssocID="{A60B281A-1867-486E-9D93-6A6445921AC9}" presName="connectorText" presStyleLbl="sibTrans2D1" presStyleIdx="3" presStyleCnt="5"/>
      <dgm:spPr/>
      <dgm:t>
        <a:bodyPr/>
        <a:lstStyle/>
        <a:p>
          <a:endParaRPr lang="es-CO"/>
        </a:p>
      </dgm:t>
    </dgm:pt>
    <dgm:pt modelId="{B3A7FC9B-27D4-4903-BADC-468D068307F1}" type="pres">
      <dgm:prSet presAssocID="{7C238375-91DD-46BD-AC54-47EEC19FCEE9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B9B7286-6910-48A9-AA60-D4BEEEE69F2B}" type="pres">
      <dgm:prSet presAssocID="{9DD59519-FD04-4483-B0FE-F04F1A821AB6}" presName="sibTrans" presStyleLbl="sibTrans2D1" presStyleIdx="4" presStyleCnt="5"/>
      <dgm:spPr/>
      <dgm:t>
        <a:bodyPr/>
        <a:lstStyle/>
        <a:p>
          <a:endParaRPr lang="es-CO"/>
        </a:p>
      </dgm:t>
    </dgm:pt>
    <dgm:pt modelId="{C5709BDC-3929-4ED2-BE4B-4C53062C7948}" type="pres">
      <dgm:prSet presAssocID="{9DD59519-FD04-4483-B0FE-F04F1A821AB6}" presName="connectorText" presStyleLbl="sibTrans2D1" presStyleIdx="4" presStyleCnt="5"/>
      <dgm:spPr/>
      <dgm:t>
        <a:bodyPr/>
        <a:lstStyle/>
        <a:p>
          <a:endParaRPr lang="es-CO"/>
        </a:p>
      </dgm:t>
    </dgm:pt>
    <dgm:pt modelId="{903B9B58-48C8-4D02-8055-86644B837497}" type="pres">
      <dgm:prSet presAssocID="{4F95A59E-6ED1-4CD3-9053-D6834CD203F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11C34BC2-8EFA-43F4-BB64-CFDB73AE051C}" type="presOf" srcId="{1AAC9BD8-CE44-4A73-A37E-680CC5A0A9EA}" destId="{4900B03E-1080-4656-B134-C29B1382786F}" srcOrd="0" destOrd="0" presId="urn:microsoft.com/office/officeart/2005/8/layout/process1"/>
    <dgm:cxn modelId="{2EEF9BF4-D754-49DD-8F9F-78F49E67F8D9}" srcId="{AA09CC41-80EB-4F6A-B5D3-65C4086CE4F2}" destId="{669D07AD-BCAA-4459-A8EA-A129A39D4085}" srcOrd="2" destOrd="0" parTransId="{75FA8F5B-4F9F-4ADD-94DC-2246B06D1545}" sibTransId="{3519B2EE-5477-4333-ADF6-92F7DEC5BD94}"/>
    <dgm:cxn modelId="{0E7C8BF7-40DA-4DAF-BC2D-B7514F0BA48E}" type="presOf" srcId="{9DD59519-FD04-4483-B0FE-F04F1A821AB6}" destId="{3B9B7286-6910-48A9-AA60-D4BEEEE69F2B}" srcOrd="0" destOrd="0" presId="urn:microsoft.com/office/officeart/2005/8/layout/process1"/>
    <dgm:cxn modelId="{8AB5BE51-DC95-4656-98CF-C57B8479F8CA}" srcId="{AA09CC41-80EB-4F6A-B5D3-65C4086CE4F2}" destId="{7C238375-91DD-46BD-AC54-47EEC19FCEE9}" srcOrd="4" destOrd="0" parTransId="{17BAE7F3-89C8-4AE9-A6E1-E60097E92651}" sibTransId="{9DD59519-FD04-4483-B0FE-F04F1A821AB6}"/>
    <dgm:cxn modelId="{58339F8C-86F2-46AC-9D0B-5ACE81DA0B02}" type="presOf" srcId="{D9CF9401-5B4D-46C2-AAD4-99F3B7CB6017}" destId="{280AE606-A376-4BF8-829A-F89044141107}" srcOrd="1" destOrd="0" presId="urn:microsoft.com/office/officeart/2005/8/layout/process1"/>
    <dgm:cxn modelId="{CFA655B7-7226-4F1A-8C75-8FE96E562EB7}" type="presOf" srcId="{3E8CC8F6-4902-4250-804F-A84558850A26}" destId="{6C52D0F9-963C-43C1-9B95-BB256CBF9506}" srcOrd="0" destOrd="0" presId="urn:microsoft.com/office/officeart/2005/8/layout/process1"/>
    <dgm:cxn modelId="{AE0811F3-FDB2-475C-9CB1-873B7B720CDD}" type="presOf" srcId="{AA09CC41-80EB-4F6A-B5D3-65C4086CE4F2}" destId="{C2D6A5DE-CC81-41AD-870A-112BD45509FF}" srcOrd="0" destOrd="0" presId="urn:microsoft.com/office/officeart/2005/8/layout/process1"/>
    <dgm:cxn modelId="{FCAA1BC8-09AA-465E-9305-E88ED41590A4}" srcId="{AA09CC41-80EB-4F6A-B5D3-65C4086CE4F2}" destId="{7BA337F0-4134-425E-81E7-DC591F3E27F2}" srcOrd="0" destOrd="0" parTransId="{287E0564-36B0-4C0A-99B3-957D603587BB}" sibTransId="{D9CF9401-5B4D-46C2-AAD4-99F3B7CB6017}"/>
    <dgm:cxn modelId="{46C205C5-5F07-4C2A-837C-9969B85A0386}" type="presOf" srcId="{A60B281A-1867-486E-9D93-6A6445921AC9}" destId="{3E58215F-32FF-434B-A024-E608CF863E11}" srcOrd="1" destOrd="0" presId="urn:microsoft.com/office/officeart/2005/8/layout/process1"/>
    <dgm:cxn modelId="{C521D9DA-5A59-4177-81A4-B28832D1BB93}" srcId="{AA09CC41-80EB-4F6A-B5D3-65C4086CE4F2}" destId="{28F0DE5B-32D6-4C94-B463-E419FC692928}" srcOrd="3" destOrd="0" parTransId="{2569AB0B-4A9D-4777-9120-CA9A2BB28B72}" sibTransId="{A60B281A-1867-486E-9D93-6A6445921AC9}"/>
    <dgm:cxn modelId="{851F5FCB-B6A5-4341-8CD2-840A9DF8C0D7}" type="presOf" srcId="{4F95A59E-6ED1-4CD3-9053-D6834CD203FE}" destId="{903B9B58-48C8-4D02-8055-86644B837497}" srcOrd="0" destOrd="0" presId="urn:microsoft.com/office/officeart/2005/8/layout/process1"/>
    <dgm:cxn modelId="{77E3C39A-EAFB-4787-A55E-962B8D1942F2}" type="presOf" srcId="{3519B2EE-5477-4333-ADF6-92F7DEC5BD94}" destId="{FDB4923B-270D-41C9-9D1D-B1928B5211F2}" srcOrd="0" destOrd="0" presId="urn:microsoft.com/office/officeart/2005/8/layout/process1"/>
    <dgm:cxn modelId="{20861703-262A-4528-B43B-0886070C6C19}" type="presOf" srcId="{3519B2EE-5477-4333-ADF6-92F7DEC5BD94}" destId="{49206951-A2D5-4855-A20A-73049CD05F43}" srcOrd="1" destOrd="0" presId="urn:microsoft.com/office/officeart/2005/8/layout/process1"/>
    <dgm:cxn modelId="{1D19CDB8-AFB3-45AF-BC04-43EAD908B598}" type="presOf" srcId="{A60B281A-1867-486E-9D93-6A6445921AC9}" destId="{3FF8FDB6-9CDB-41D1-9880-491D4EDEA445}" srcOrd="0" destOrd="0" presId="urn:microsoft.com/office/officeart/2005/8/layout/process1"/>
    <dgm:cxn modelId="{B8DE01E6-9FBE-4AEB-B402-EAB3ACF20643}" type="presOf" srcId="{7C238375-91DD-46BD-AC54-47EEC19FCEE9}" destId="{B3A7FC9B-27D4-4903-BADC-468D068307F1}" srcOrd="0" destOrd="0" presId="urn:microsoft.com/office/officeart/2005/8/layout/process1"/>
    <dgm:cxn modelId="{F6F7D7C2-93DF-48CE-BB26-3415C4D61280}" type="presOf" srcId="{7BA337F0-4134-425E-81E7-DC591F3E27F2}" destId="{51314447-7C99-43E6-B1C7-E53241B7679D}" srcOrd="0" destOrd="0" presId="urn:microsoft.com/office/officeart/2005/8/layout/process1"/>
    <dgm:cxn modelId="{4151BEDE-8039-4B63-920C-15E3100B3252}" srcId="{AA09CC41-80EB-4F6A-B5D3-65C4086CE4F2}" destId="{4F95A59E-6ED1-4CD3-9053-D6834CD203FE}" srcOrd="5" destOrd="0" parTransId="{E9FFFB4A-651C-437F-8A2C-3FD3D58190A5}" sibTransId="{C107ABB9-36B9-403C-AB90-120EF11BCB9B}"/>
    <dgm:cxn modelId="{1E13A388-F889-44BB-AEFF-571716FC3B32}" type="presOf" srcId="{D9CF9401-5B4D-46C2-AAD4-99F3B7CB6017}" destId="{6BA2AE0E-84EE-4033-A4F7-B97953F75BB5}" srcOrd="0" destOrd="0" presId="urn:microsoft.com/office/officeart/2005/8/layout/process1"/>
    <dgm:cxn modelId="{B21D77A1-175C-4049-BA22-0F58952B3B5C}" type="presOf" srcId="{1AAC9BD8-CE44-4A73-A37E-680CC5A0A9EA}" destId="{83F5AC81-7AD1-45FB-93E1-00455DF8751C}" srcOrd="1" destOrd="0" presId="urn:microsoft.com/office/officeart/2005/8/layout/process1"/>
    <dgm:cxn modelId="{92F21948-2A0A-456B-B6C6-721B8A5C1B0A}" type="presOf" srcId="{669D07AD-BCAA-4459-A8EA-A129A39D4085}" destId="{5E10AF3A-28CC-49E6-9BC6-E8531353352C}" srcOrd="0" destOrd="0" presId="urn:microsoft.com/office/officeart/2005/8/layout/process1"/>
    <dgm:cxn modelId="{5E015C98-980C-46ED-8B2D-359A6650F7D6}" srcId="{AA09CC41-80EB-4F6A-B5D3-65C4086CE4F2}" destId="{3E8CC8F6-4902-4250-804F-A84558850A26}" srcOrd="1" destOrd="0" parTransId="{AD0C75AA-779F-43A5-98D3-9249DF676542}" sibTransId="{1AAC9BD8-CE44-4A73-A37E-680CC5A0A9EA}"/>
    <dgm:cxn modelId="{3B4CD5F6-2AFC-4906-B9CE-913A98B6E0D6}" type="presOf" srcId="{28F0DE5B-32D6-4C94-B463-E419FC692928}" destId="{6D02B988-3B8E-4EDE-B654-55FEBB9749D9}" srcOrd="0" destOrd="0" presId="urn:microsoft.com/office/officeart/2005/8/layout/process1"/>
    <dgm:cxn modelId="{7FDCCDC8-F807-4D6F-B700-291D30BE2508}" type="presOf" srcId="{9DD59519-FD04-4483-B0FE-F04F1A821AB6}" destId="{C5709BDC-3929-4ED2-BE4B-4C53062C7948}" srcOrd="1" destOrd="0" presId="urn:microsoft.com/office/officeart/2005/8/layout/process1"/>
    <dgm:cxn modelId="{B109212A-5F32-47FB-84FC-B038D5F49DF9}" type="presParOf" srcId="{C2D6A5DE-CC81-41AD-870A-112BD45509FF}" destId="{51314447-7C99-43E6-B1C7-E53241B7679D}" srcOrd="0" destOrd="0" presId="urn:microsoft.com/office/officeart/2005/8/layout/process1"/>
    <dgm:cxn modelId="{C3A22C5F-43DE-4B89-870C-923FDE6CFC71}" type="presParOf" srcId="{C2D6A5DE-CC81-41AD-870A-112BD45509FF}" destId="{6BA2AE0E-84EE-4033-A4F7-B97953F75BB5}" srcOrd="1" destOrd="0" presId="urn:microsoft.com/office/officeart/2005/8/layout/process1"/>
    <dgm:cxn modelId="{E3DB0CC3-6F7A-4D5F-94F5-233DD8CB6A86}" type="presParOf" srcId="{6BA2AE0E-84EE-4033-A4F7-B97953F75BB5}" destId="{280AE606-A376-4BF8-829A-F89044141107}" srcOrd="0" destOrd="0" presId="urn:microsoft.com/office/officeart/2005/8/layout/process1"/>
    <dgm:cxn modelId="{E0DD1C0D-2D28-4A7D-956E-C9687AD5BCBF}" type="presParOf" srcId="{C2D6A5DE-CC81-41AD-870A-112BD45509FF}" destId="{6C52D0F9-963C-43C1-9B95-BB256CBF9506}" srcOrd="2" destOrd="0" presId="urn:microsoft.com/office/officeart/2005/8/layout/process1"/>
    <dgm:cxn modelId="{29DCCD58-EFCA-4D84-BF1A-5FAECBE45B43}" type="presParOf" srcId="{C2D6A5DE-CC81-41AD-870A-112BD45509FF}" destId="{4900B03E-1080-4656-B134-C29B1382786F}" srcOrd="3" destOrd="0" presId="urn:microsoft.com/office/officeart/2005/8/layout/process1"/>
    <dgm:cxn modelId="{502BB2C7-B270-47FF-AFFD-DA27F5DAD1C7}" type="presParOf" srcId="{4900B03E-1080-4656-B134-C29B1382786F}" destId="{83F5AC81-7AD1-45FB-93E1-00455DF8751C}" srcOrd="0" destOrd="0" presId="urn:microsoft.com/office/officeart/2005/8/layout/process1"/>
    <dgm:cxn modelId="{CEB0438F-21D2-4E32-853A-47022A21D31B}" type="presParOf" srcId="{C2D6A5DE-CC81-41AD-870A-112BD45509FF}" destId="{5E10AF3A-28CC-49E6-9BC6-E8531353352C}" srcOrd="4" destOrd="0" presId="urn:microsoft.com/office/officeart/2005/8/layout/process1"/>
    <dgm:cxn modelId="{483E96DB-3F3F-4C7D-A640-9216D8BCAA2D}" type="presParOf" srcId="{C2D6A5DE-CC81-41AD-870A-112BD45509FF}" destId="{FDB4923B-270D-41C9-9D1D-B1928B5211F2}" srcOrd="5" destOrd="0" presId="urn:microsoft.com/office/officeart/2005/8/layout/process1"/>
    <dgm:cxn modelId="{ECCBCFBB-7359-40F0-B146-57EFE9F5DFA1}" type="presParOf" srcId="{FDB4923B-270D-41C9-9D1D-B1928B5211F2}" destId="{49206951-A2D5-4855-A20A-73049CD05F43}" srcOrd="0" destOrd="0" presId="urn:microsoft.com/office/officeart/2005/8/layout/process1"/>
    <dgm:cxn modelId="{6B5B3D3E-F94A-4541-A7E0-25B6937970AD}" type="presParOf" srcId="{C2D6A5DE-CC81-41AD-870A-112BD45509FF}" destId="{6D02B988-3B8E-4EDE-B654-55FEBB9749D9}" srcOrd="6" destOrd="0" presId="urn:microsoft.com/office/officeart/2005/8/layout/process1"/>
    <dgm:cxn modelId="{8C1EE82D-6BC8-48AD-AB50-ACC175E3A3C7}" type="presParOf" srcId="{C2D6A5DE-CC81-41AD-870A-112BD45509FF}" destId="{3FF8FDB6-9CDB-41D1-9880-491D4EDEA445}" srcOrd="7" destOrd="0" presId="urn:microsoft.com/office/officeart/2005/8/layout/process1"/>
    <dgm:cxn modelId="{A071C2C4-5B81-46EF-9113-A4AF108302BC}" type="presParOf" srcId="{3FF8FDB6-9CDB-41D1-9880-491D4EDEA445}" destId="{3E58215F-32FF-434B-A024-E608CF863E11}" srcOrd="0" destOrd="0" presId="urn:microsoft.com/office/officeart/2005/8/layout/process1"/>
    <dgm:cxn modelId="{900405C3-535E-427E-95C5-F2B52A4C631A}" type="presParOf" srcId="{C2D6A5DE-CC81-41AD-870A-112BD45509FF}" destId="{B3A7FC9B-27D4-4903-BADC-468D068307F1}" srcOrd="8" destOrd="0" presId="urn:microsoft.com/office/officeart/2005/8/layout/process1"/>
    <dgm:cxn modelId="{1EE4FFB7-9475-4401-841E-835C0FE22820}" type="presParOf" srcId="{C2D6A5DE-CC81-41AD-870A-112BD45509FF}" destId="{3B9B7286-6910-48A9-AA60-D4BEEEE69F2B}" srcOrd="9" destOrd="0" presId="urn:microsoft.com/office/officeart/2005/8/layout/process1"/>
    <dgm:cxn modelId="{D6DF2304-C4AC-4108-86B3-7EC420FD1484}" type="presParOf" srcId="{3B9B7286-6910-48A9-AA60-D4BEEEE69F2B}" destId="{C5709BDC-3929-4ED2-BE4B-4C53062C7948}" srcOrd="0" destOrd="0" presId="urn:microsoft.com/office/officeart/2005/8/layout/process1"/>
    <dgm:cxn modelId="{B90C27B5-32E5-478E-8773-10204630CA9D}" type="presParOf" srcId="{C2D6A5DE-CC81-41AD-870A-112BD45509FF}" destId="{903B9B58-48C8-4D02-8055-86644B837497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999C4C2-EF40-4E41-A647-E5B4E3C9D676}" type="doc">
      <dgm:prSet loTypeId="urn:microsoft.com/office/officeart/2005/8/layout/radial4" loCatId="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785C956-53C2-A648-AD0F-A3764E26263F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pPr rtl="0"/>
          <a:r>
            <a:rPr lang="es-ES" smtClean="0"/>
            <a:t>DIVULGACIÓN: Secretarios y demás actores educativos</a:t>
          </a:r>
          <a:endParaRPr lang="es-ES" dirty="0"/>
        </a:p>
      </dgm:t>
    </dgm:pt>
    <dgm:pt modelId="{6115B986-3ECD-8E4C-8CA4-B12090083C8C}" type="parTrans" cxnId="{881205EF-80EE-284F-944B-E9A5268AF9D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DF65FCE-B17E-7341-8608-12944F72FA21}" type="sibTrans" cxnId="{881205EF-80EE-284F-944B-E9A5268AF9D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E9923FC-04C6-8F47-AD10-32EA990D248C}">
      <dgm:prSet/>
      <dgm:spPr>
        <a:solidFill>
          <a:srgbClr val="17375E"/>
        </a:solidFill>
      </dgm:spPr>
      <dgm:t>
        <a:bodyPr/>
        <a:lstStyle/>
        <a:p>
          <a:pPr rtl="0"/>
          <a:r>
            <a:rPr lang="es-ES" dirty="0" smtClean="0"/>
            <a:t>ASISTENCIA TÉCNICA: apoyo alas ETC en la organización de la oferta (horas extras o modelos flexibles para adultos)</a:t>
          </a:r>
          <a:endParaRPr lang="es-ES" dirty="0"/>
        </a:p>
      </dgm:t>
    </dgm:pt>
    <dgm:pt modelId="{4D3B77F0-F65E-8549-8160-EF6222FE8D6C}" type="parTrans" cxnId="{3C39916F-B452-794F-801D-ACF1F103A80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3B404F7-7AC8-CD49-AEDB-F36A4110ADD8}" type="sibTrans" cxnId="{3C39916F-B452-794F-801D-ACF1F103A80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C400EFA-D069-BC4E-B2F3-4F8382CC5427}">
      <dgm:prSet/>
      <dgm:spPr>
        <a:solidFill>
          <a:srgbClr val="17375E"/>
        </a:solidFill>
      </dgm:spPr>
      <dgm:t>
        <a:bodyPr/>
        <a:lstStyle/>
        <a:p>
          <a:pPr rtl="0"/>
          <a:r>
            <a:rPr lang="es-ES" smtClean="0"/>
            <a:t>SEGUIMIENTO: a la contratación, implementación y finalización.</a:t>
          </a:r>
          <a:endParaRPr lang="es-ES" dirty="0"/>
        </a:p>
      </dgm:t>
    </dgm:pt>
    <dgm:pt modelId="{BE9631D8-8E6F-3047-9801-472552544612}" type="parTrans" cxnId="{3373FBB0-1FA1-8243-B4DE-6A29D1EB922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88E3FCA-674C-3442-8949-2370DB92713C}" type="sibTrans" cxnId="{3373FBB0-1FA1-8243-B4DE-6A29D1EB922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FA9648C-C6F3-D948-AC8F-9F6ACD062290}">
      <dgm:prSet/>
      <dgm:spPr>
        <a:solidFill>
          <a:srgbClr val="17375E"/>
        </a:solidFill>
      </dgm:spPr>
      <dgm:t>
        <a:bodyPr/>
        <a:lstStyle/>
        <a:p>
          <a:pPr rtl="0"/>
          <a:r>
            <a:rPr lang="es-ES" smtClean="0"/>
            <a:t>EVALUACIÓN: cumplimiento de la meta frente a la atención final</a:t>
          </a:r>
          <a:endParaRPr lang="es-ES" dirty="0"/>
        </a:p>
      </dgm:t>
    </dgm:pt>
    <dgm:pt modelId="{0B3C262C-41B4-7E4D-A388-5AABEB6AD035}" type="parTrans" cxnId="{140F92F5-B015-E143-81BD-C72A10A5C01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D470898-B9D4-5846-A6C7-021E98996DA5}" type="sibTrans" cxnId="{140F92F5-B015-E143-81BD-C72A10A5C01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3A49199-181B-AF4A-B9D2-07C2417F15D3}">
      <dgm:prSet/>
      <dgm:spPr>
        <a:solidFill>
          <a:srgbClr val="00B050"/>
        </a:solidFill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/>
        </a:sp3d>
      </dgm:spPr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rtl="0"/>
          <a:r>
            <a:rPr lang="es-ES" b="1" cap="all" spc="0" dirty="0" smtClean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  <a:latin typeface="Arial"/>
              <a:cs typeface="Arial"/>
            </a:rPr>
            <a:t>Meta:</a:t>
          </a:r>
        </a:p>
        <a:p>
          <a:pPr rtl="0"/>
          <a:r>
            <a:rPr lang="es-ES" b="1" cap="all" spc="0" dirty="0" smtClean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  <a:latin typeface="Arial"/>
              <a:cs typeface="Arial"/>
            </a:rPr>
            <a:t>40 mil nuevos beneficiarios MATRICULADOS EN CICLO 5 Y 6 </a:t>
          </a:r>
          <a:endParaRPr lang="es-ES" b="1" cap="all" spc="0" dirty="0">
            <a:ln w="0"/>
            <a:solidFill>
              <a:schemeClr val="tx1"/>
            </a:solidFill>
            <a:effectLst>
              <a:reflection blurRad="12700" stA="50000" endPos="50000" dist="5000" dir="5400000" sy="-100000" rotWithShape="0"/>
            </a:effectLst>
          </a:endParaRPr>
        </a:p>
      </dgm:t>
    </dgm:pt>
    <dgm:pt modelId="{D0DF7FD2-7FE9-814A-9DCC-FACD25579675}" type="parTrans" cxnId="{19FCFC97-98CD-3346-AB65-DC56239F4FC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6631385-6F15-6C43-B58A-29E6CC9A3593}" type="sibTrans" cxnId="{19FCFC97-98CD-3346-AB65-DC56239F4FC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C2069A9-0D2E-B74B-B456-BBC332DA8094}">
      <dgm:prSet/>
      <dgm:spPr>
        <a:solidFill>
          <a:srgbClr val="17375E"/>
        </a:solidFill>
      </dgm:spPr>
      <dgm:t>
        <a:bodyPr/>
        <a:lstStyle/>
        <a:p>
          <a:pPr rtl="0"/>
          <a:r>
            <a:rPr lang="es-ES" dirty="0" smtClean="0"/>
            <a:t>RECURSOS: Transferencia a las ETC a través del SGP, para garantizar la atención de los nuevos beneficiarios </a:t>
          </a:r>
          <a:endParaRPr lang="es-ES" dirty="0"/>
        </a:p>
      </dgm:t>
    </dgm:pt>
    <dgm:pt modelId="{7E53A0CA-9238-0E4B-A01B-71631FA57FF2}" type="sibTrans" cxnId="{88C1B6C5-FE62-644A-A745-BC9E1E9AE8A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77CAB86-B653-7644-B484-37BA633CE363}" type="parTrans" cxnId="{88C1B6C5-FE62-644A-A745-BC9E1E9AE8A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D0CC120-1395-654D-8FFB-5D6FD5D28710}" type="pres">
      <dgm:prSet presAssocID="{C999C4C2-EF40-4E41-A647-E5B4E3C9D67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B7ED035E-00EE-A34F-970E-E75D50D55606}" type="pres">
      <dgm:prSet presAssocID="{C3A49199-181B-AF4A-B9D2-07C2417F15D3}" presName="centerShape" presStyleLbl="node0" presStyleIdx="0" presStyleCnt="1"/>
      <dgm:spPr/>
      <dgm:t>
        <a:bodyPr/>
        <a:lstStyle/>
        <a:p>
          <a:endParaRPr lang="es-ES"/>
        </a:p>
      </dgm:t>
    </dgm:pt>
    <dgm:pt modelId="{6B0BAA58-8C72-1244-B969-B80105CBD923}" type="pres">
      <dgm:prSet presAssocID="{6115B986-3ECD-8E4C-8CA4-B12090083C8C}" presName="parTrans" presStyleLbl="bgSibTrans2D1" presStyleIdx="0" presStyleCnt="5"/>
      <dgm:spPr/>
      <dgm:t>
        <a:bodyPr/>
        <a:lstStyle/>
        <a:p>
          <a:endParaRPr lang="es-CO"/>
        </a:p>
      </dgm:t>
    </dgm:pt>
    <dgm:pt modelId="{EB7CBF75-A3EF-BD46-AFCD-87CD5E37E5B0}" type="pres">
      <dgm:prSet presAssocID="{C785C956-53C2-A648-AD0F-A3764E26263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FE079DC-0EF7-7D44-A4A8-8F41ECFFCF78}" type="pres">
      <dgm:prSet presAssocID="{277CAB86-B653-7644-B484-37BA633CE363}" presName="parTrans" presStyleLbl="bgSibTrans2D1" presStyleIdx="1" presStyleCnt="5"/>
      <dgm:spPr/>
      <dgm:t>
        <a:bodyPr/>
        <a:lstStyle/>
        <a:p>
          <a:endParaRPr lang="es-CO"/>
        </a:p>
      </dgm:t>
    </dgm:pt>
    <dgm:pt modelId="{D8F9F634-DD13-8744-86A4-B43D636E562C}" type="pres">
      <dgm:prSet presAssocID="{8C2069A9-0D2E-B74B-B456-BBC332DA809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24C63C8-00ED-404A-A66B-F69FA0A063D3}" type="pres">
      <dgm:prSet presAssocID="{4D3B77F0-F65E-8549-8160-EF6222FE8D6C}" presName="parTrans" presStyleLbl="bgSibTrans2D1" presStyleIdx="2" presStyleCnt="5"/>
      <dgm:spPr/>
      <dgm:t>
        <a:bodyPr/>
        <a:lstStyle/>
        <a:p>
          <a:endParaRPr lang="es-CO"/>
        </a:p>
      </dgm:t>
    </dgm:pt>
    <dgm:pt modelId="{5593A542-DE18-C048-9F2E-A057CE5861C8}" type="pres">
      <dgm:prSet presAssocID="{5E9923FC-04C6-8F47-AD10-32EA990D248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24C48E3-5A28-7349-8EC0-C652A0B6CAEA}" type="pres">
      <dgm:prSet presAssocID="{BE9631D8-8E6F-3047-9801-472552544612}" presName="parTrans" presStyleLbl="bgSibTrans2D1" presStyleIdx="3" presStyleCnt="5"/>
      <dgm:spPr/>
      <dgm:t>
        <a:bodyPr/>
        <a:lstStyle/>
        <a:p>
          <a:endParaRPr lang="es-CO"/>
        </a:p>
      </dgm:t>
    </dgm:pt>
    <dgm:pt modelId="{68FE6A9F-EE16-DC45-BB8D-AD1EA39BAF81}" type="pres">
      <dgm:prSet presAssocID="{5C400EFA-D069-BC4E-B2F3-4F8382CC542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43AAF3F-EA20-F047-9E14-55CA8125C597}" type="pres">
      <dgm:prSet presAssocID="{0B3C262C-41B4-7E4D-A388-5AABEB6AD035}" presName="parTrans" presStyleLbl="bgSibTrans2D1" presStyleIdx="4" presStyleCnt="5"/>
      <dgm:spPr/>
      <dgm:t>
        <a:bodyPr/>
        <a:lstStyle/>
        <a:p>
          <a:endParaRPr lang="es-CO"/>
        </a:p>
      </dgm:t>
    </dgm:pt>
    <dgm:pt modelId="{D7A3C17A-1B77-024A-B36B-ECC97ED2E768}" type="pres">
      <dgm:prSet presAssocID="{9FA9648C-C6F3-D948-AC8F-9F6ACD06229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B5D10C7A-EE7E-CE4C-8DDA-D6B0A097DA85}" type="presOf" srcId="{4D3B77F0-F65E-8549-8160-EF6222FE8D6C}" destId="{D24C63C8-00ED-404A-A66B-F69FA0A063D3}" srcOrd="0" destOrd="0" presId="urn:microsoft.com/office/officeart/2005/8/layout/radial4"/>
    <dgm:cxn modelId="{D70A91C3-FD90-874C-8D60-FD1370E630C3}" type="presOf" srcId="{5E9923FC-04C6-8F47-AD10-32EA990D248C}" destId="{5593A542-DE18-C048-9F2E-A057CE5861C8}" srcOrd="0" destOrd="0" presId="urn:microsoft.com/office/officeart/2005/8/layout/radial4"/>
    <dgm:cxn modelId="{F3378A97-DB9D-DE4E-896A-617D3030B744}" type="presOf" srcId="{C999C4C2-EF40-4E41-A647-E5B4E3C9D676}" destId="{9D0CC120-1395-654D-8FFB-5D6FD5D28710}" srcOrd="0" destOrd="0" presId="urn:microsoft.com/office/officeart/2005/8/layout/radial4"/>
    <dgm:cxn modelId="{EC49AA1C-FB77-CF4D-964C-087AEFE5A358}" type="presOf" srcId="{277CAB86-B653-7644-B484-37BA633CE363}" destId="{BFE079DC-0EF7-7D44-A4A8-8F41ECFFCF78}" srcOrd="0" destOrd="0" presId="urn:microsoft.com/office/officeart/2005/8/layout/radial4"/>
    <dgm:cxn modelId="{E137A564-7FD4-EE4D-9B4C-73FC2C4F1347}" type="presOf" srcId="{C785C956-53C2-A648-AD0F-A3764E26263F}" destId="{EB7CBF75-A3EF-BD46-AFCD-87CD5E37E5B0}" srcOrd="0" destOrd="0" presId="urn:microsoft.com/office/officeart/2005/8/layout/radial4"/>
    <dgm:cxn modelId="{88C1B6C5-FE62-644A-A745-BC9E1E9AE8AF}" srcId="{C3A49199-181B-AF4A-B9D2-07C2417F15D3}" destId="{8C2069A9-0D2E-B74B-B456-BBC332DA8094}" srcOrd="1" destOrd="0" parTransId="{277CAB86-B653-7644-B484-37BA633CE363}" sibTransId="{7E53A0CA-9238-0E4B-A01B-71631FA57FF2}"/>
    <dgm:cxn modelId="{3C39916F-B452-794F-801D-ACF1F103A808}" srcId="{C3A49199-181B-AF4A-B9D2-07C2417F15D3}" destId="{5E9923FC-04C6-8F47-AD10-32EA990D248C}" srcOrd="2" destOrd="0" parTransId="{4D3B77F0-F65E-8549-8160-EF6222FE8D6C}" sibTransId="{43B404F7-7AC8-CD49-AEDB-F36A4110ADD8}"/>
    <dgm:cxn modelId="{19FCFC97-98CD-3346-AB65-DC56239F4FC2}" srcId="{C999C4C2-EF40-4E41-A647-E5B4E3C9D676}" destId="{C3A49199-181B-AF4A-B9D2-07C2417F15D3}" srcOrd="0" destOrd="0" parTransId="{D0DF7FD2-7FE9-814A-9DCC-FACD25579675}" sibTransId="{F6631385-6F15-6C43-B58A-29E6CC9A3593}"/>
    <dgm:cxn modelId="{603B6034-E23F-7544-86EE-3B63BCCDBF9F}" type="presOf" srcId="{C3A49199-181B-AF4A-B9D2-07C2417F15D3}" destId="{B7ED035E-00EE-A34F-970E-E75D50D55606}" srcOrd="0" destOrd="0" presId="urn:microsoft.com/office/officeart/2005/8/layout/radial4"/>
    <dgm:cxn modelId="{6827A5E4-E524-7F4A-9EA1-FB782CBFE532}" type="presOf" srcId="{BE9631D8-8E6F-3047-9801-472552544612}" destId="{224C48E3-5A28-7349-8EC0-C652A0B6CAEA}" srcOrd="0" destOrd="0" presId="urn:microsoft.com/office/officeart/2005/8/layout/radial4"/>
    <dgm:cxn modelId="{30D853F4-F628-DD42-B87B-222F28665DE4}" type="presOf" srcId="{0B3C262C-41B4-7E4D-A388-5AABEB6AD035}" destId="{543AAF3F-EA20-F047-9E14-55CA8125C597}" srcOrd="0" destOrd="0" presId="urn:microsoft.com/office/officeart/2005/8/layout/radial4"/>
    <dgm:cxn modelId="{48CC4875-EC16-E443-A3E5-3D86A3873F34}" type="presOf" srcId="{8C2069A9-0D2E-B74B-B456-BBC332DA8094}" destId="{D8F9F634-DD13-8744-86A4-B43D636E562C}" srcOrd="0" destOrd="0" presId="urn:microsoft.com/office/officeart/2005/8/layout/radial4"/>
    <dgm:cxn modelId="{9C9F8244-BF3B-474E-BE7D-D9302C0A1D2B}" type="presOf" srcId="{9FA9648C-C6F3-D948-AC8F-9F6ACD062290}" destId="{D7A3C17A-1B77-024A-B36B-ECC97ED2E768}" srcOrd="0" destOrd="0" presId="urn:microsoft.com/office/officeart/2005/8/layout/radial4"/>
    <dgm:cxn modelId="{881205EF-80EE-284F-944B-E9A5268AF9DF}" srcId="{C3A49199-181B-AF4A-B9D2-07C2417F15D3}" destId="{C785C956-53C2-A648-AD0F-A3764E26263F}" srcOrd="0" destOrd="0" parTransId="{6115B986-3ECD-8E4C-8CA4-B12090083C8C}" sibTransId="{4DF65FCE-B17E-7341-8608-12944F72FA21}"/>
    <dgm:cxn modelId="{140F92F5-B015-E143-81BD-C72A10A5C013}" srcId="{C3A49199-181B-AF4A-B9D2-07C2417F15D3}" destId="{9FA9648C-C6F3-D948-AC8F-9F6ACD062290}" srcOrd="4" destOrd="0" parTransId="{0B3C262C-41B4-7E4D-A388-5AABEB6AD035}" sibTransId="{7D470898-B9D4-5846-A6C7-021E98996DA5}"/>
    <dgm:cxn modelId="{14392679-A0F9-5E4F-94E1-5D8AD4D1D32D}" type="presOf" srcId="{6115B986-3ECD-8E4C-8CA4-B12090083C8C}" destId="{6B0BAA58-8C72-1244-B969-B80105CBD923}" srcOrd="0" destOrd="0" presId="urn:microsoft.com/office/officeart/2005/8/layout/radial4"/>
    <dgm:cxn modelId="{211300C5-4B1D-1D47-B570-AA48E933DEB8}" type="presOf" srcId="{5C400EFA-D069-BC4E-B2F3-4F8382CC5427}" destId="{68FE6A9F-EE16-DC45-BB8D-AD1EA39BAF81}" srcOrd="0" destOrd="0" presId="urn:microsoft.com/office/officeart/2005/8/layout/radial4"/>
    <dgm:cxn modelId="{3373FBB0-1FA1-8243-B4DE-6A29D1EB922B}" srcId="{C3A49199-181B-AF4A-B9D2-07C2417F15D3}" destId="{5C400EFA-D069-BC4E-B2F3-4F8382CC5427}" srcOrd="3" destOrd="0" parTransId="{BE9631D8-8E6F-3047-9801-472552544612}" sibTransId="{B88E3FCA-674C-3442-8949-2370DB92713C}"/>
    <dgm:cxn modelId="{4BC3F931-F86C-694D-ABC6-CF9E154D9FC3}" type="presParOf" srcId="{9D0CC120-1395-654D-8FFB-5D6FD5D28710}" destId="{B7ED035E-00EE-A34F-970E-E75D50D55606}" srcOrd="0" destOrd="0" presId="urn:microsoft.com/office/officeart/2005/8/layout/radial4"/>
    <dgm:cxn modelId="{50ABCBB9-2D3F-514A-8FB2-541AF124639E}" type="presParOf" srcId="{9D0CC120-1395-654D-8FFB-5D6FD5D28710}" destId="{6B0BAA58-8C72-1244-B969-B80105CBD923}" srcOrd="1" destOrd="0" presId="urn:microsoft.com/office/officeart/2005/8/layout/radial4"/>
    <dgm:cxn modelId="{231CA987-EBF4-7F4B-A07B-06D29E6BA064}" type="presParOf" srcId="{9D0CC120-1395-654D-8FFB-5D6FD5D28710}" destId="{EB7CBF75-A3EF-BD46-AFCD-87CD5E37E5B0}" srcOrd="2" destOrd="0" presId="urn:microsoft.com/office/officeart/2005/8/layout/radial4"/>
    <dgm:cxn modelId="{0E54E40E-232C-9042-994D-D1D1932B37CB}" type="presParOf" srcId="{9D0CC120-1395-654D-8FFB-5D6FD5D28710}" destId="{BFE079DC-0EF7-7D44-A4A8-8F41ECFFCF78}" srcOrd="3" destOrd="0" presId="urn:microsoft.com/office/officeart/2005/8/layout/radial4"/>
    <dgm:cxn modelId="{23F0BE3E-FF5F-B447-8B9B-EA702D013AA2}" type="presParOf" srcId="{9D0CC120-1395-654D-8FFB-5D6FD5D28710}" destId="{D8F9F634-DD13-8744-86A4-B43D636E562C}" srcOrd="4" destOrd="0" presId="urn:microsoft.com/office/officeart/2005/8/layout/radial4"/>
    <dgm:cxn modelId="{2BEA62CE-94E2-0D45-BC4D-D3A7E5AA9FEA}" type="presParOf" srcId="{9D0CC120-1395-654D-8FFB-5D6FD5D28710}" destId="{D24C63C8-00ED-404A-A66B-F69FA0A063D3}" srcOrd="5" destOrd="0" presId="urn:microsoft.com/office/officeart/2005/8/layout/radial4"/>
    <dgm:cxn modelId="{D4F684A3-4EB9-E343-AA88-1C427B3DBEFA}" type="presParOf" srcId="{9D0CC120-1395-654D-8FFB-5D6FD5D28710}" destId="{5593A542-DE18-C048-9F2E-A057CE5861C8}" srcOrd="6" destOrd="0" presId="urn:microsoft.com/office/officeart/2005/8/layout/radial4"/>
    <dgm:cxn modelId="{DFBD8DCD-8AF3-9844-AA78-6B621A5A4F01}" type="presParOf" srcId="{9D0CC120-1395-654D-8FFB-5D6FD5D28710}" destId="{224C48E3-5A28-7349-8EC0-C652A0B6CAEA}" srcOrd="7" destOrd="0" presId="urn:microsoft.com/office/officeart/2005/8/layout/radial4"/>
    <dgm:cxn modelId="{002D54D1-55AE-6548-9384-CA7A1006FC6A}" type="presParOf" srcId="{9D0CC120-1395-654D-8FFB-5D6FD5D28710}" destId="{68FE6A9F-EE16-DC45-BB8D-AD1EA39BAF81}" srcOrd="8" destOrd="0" presId="urn:microsoft.com/office/officeart/2005/8/layout/radial4"/>
    <dgm:cxn modelId="{85F63635-A778-6B4F-943C-0860171CB5E6}" type="presParOf" srcId="{9D0CC120-1395-654D-8FFB-5D6FD5D28710}" destId="{543AAF3F-EA20-F047-9E14-55CA8125C597}" srcOrd="9" destOrd="0" presId="urn:microsoft.com/office/officeart/2005/8/layout/radial4"/>
    <dgm:cxn modelId="{2993EC59-98D6-0942-8CC0-37089074C733}" type="presParOf" srcId="{9D0CC120-1395-654D-8FFB-5D6FD5D28710}" destId="{D7A3C17A-1B77-024A-B36B-ECC97ED2E768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AE3D555-9BFA-45A5-9B15-279EBC71E11D}" type="doc">
      <dgm:prSet loTypeId="urn:microsoft.com/office/officeart/2005/8/layout/arrow4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EE8CECC1-17E9-4B0E-AB29-200FF0D83DD2}">
      <dgm:prSet custT="1"/>
      <dgm:spPr/>
      <dgm:t>
        <a:bodyPr/>
        <a:lstStyle/>
        <a:p>
          <a:pPr rtl="0"/>
          <a:r>
            <a:rPr lang="es-CO" sz="2000" dirty="0" smtClean="0">
              <a:latin typeface="Arial" panose="020B0604020202020204" pitchFamily="34" charset="0"/>
              <a:cs typeface="Arial" panose="020B0604020202020204" pitchFamily="34" charset="0"/>
            </a:rPr>
            <a:t>129.473 </a:t>
          </a:r>
        </a:p>
        <a:p>
          <a:pPr rtl="0"/>
          <a:r>
            <a:rPr lang="es-CO" sz="2000" dirty="0" smtClean="0">
              <a:latin typeface="Arial" panose="020B0604020202020204" pitchFamily="34" charset="0"/>
              <a:cs typeface="Arial" panose="020B0604020202020204" pitchFamily="34" charset="0"/>
            </a:rPr>
            <a:t>jóvenes y adultos alfabetizados </a:t>
          </a:r>
          <a:endParaRPr lang="es-CO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69FF87-5CB6-4053-8A65-EBBFCF5E8262}" type="parTrans" cxnId="{F9750CFD-5F23-4E34-81C3-F0FEC88A795F}">
      <dgm:prSet/>
      <dgm:spPr/>
      <dgm:t>
        <a:bodyPr/>
        <a:lstStyle/>
        <a:p>
          <a:endParaRPr lang="es-CO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9ED30F-58DA-438A-B67A-C63243007B2A}" type="sibTrans" cxnId="{F9750CFD-5F23-4E34-81C3-F0FEC88A795F}">
      <dgm:prSet/>
      <dgm:spPr/>
      <dgm:t>
        <a:bodyPr/>
        <a:lstStyle/>
        <a:p>
          <a:endParaRPr lang="es-CO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53DD1C-210A-4269-A69A-E9B5569973FA}">
      <dgm:prSet custT="1"/>
      <dgm:spPr/>
      <dgm:t>
        <a:bodyPr/>
        <a:lstStyle/>
        <a:p>
          <a:pPr rtl="0"/>
          <a:r>
            <a:rPr lang="es-CO" sz="2000" dirty="0" smtClean="0">
              <a:latin typeface="Arial" panose="020B0604020202020204" pitchFamily="34" charset="0"/>
              <a:cs typeface="Arial" panose="020B0604020202020204" pitchFamily="34" charset="0"/>
            </a:rPr>
            <a:t>23 ETC (DEPTS Y Municipios)</a:t>
          </a:r>
        </a:p>
        <a:p>
          <a:pPr rtl="0"/>
          <a:r>
            <a:rPr lang="es-CO" sz="2000" dirty="0" smtClean="0">
              <a:latin typeface="Arial" panose="020B0604020202020204" pitchFamily="34" charset="0"/>
              <a:cs typeface="Arial" panose="020B0604020202020204" pitchFamily="34" charset="0"/>
            </a:rPr>
            <a:t>11 Municipios emblemáticos</a:t>
          </a:r>
        </a:p>
        <a:p>
          <a:pPr rtl="0"/>
          <a:r>
            <a:rPr lang="es-CO" sz="2000" dirty="0" smtClean="0">
              <a:latin typeface="Arial" panose="020B0604020202020204" pitchFamily="34" charset="0"/>
              <a:cs typeface="Arial" panose="020B0604020202020204" pitchFamily="34" charset="0"/>
            </a:rPr>
            <a:t>2% de analfabetismo</a:t>
          </a:r>
          <a:endParaRPr lang="es-CO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7F1A60-BBD8-476D-B823-DD810AB82F30}" type="parTrans" cxnId="{3E674C23-672A-437B-9CF3-9F505A4387EF}">
      <dgm:prSet/>
      <dgm:spPr/>
      <dgm:t>
        <a:bodyPr/>
        <a:lstStyle/>
        <a:p>
          <a:endParaRPr lang="es-CO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EC376E-89C2-44D9-B387-C49E64FE6129}" type="sibTrans" cxnId="{3E674C23-672A-437B-9CF3-9F505A4387EF}">
      <dgm:prSet/>
      <dgm:spPr/>
      <dgm:t>
        <a:bodyPr/>
        <a:lstStyle/>
        <a:p>
          <a:endParaRPr lang="es-CO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0A8656-167C-4ABF-B7AB-33D5A039A42F}" type="pres">
      <dgm:prSet presAssocID="{DAE3D555-9BFA-45A5-9B15-279EBC71E11D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16298E9F-D2BE-4559-AE3A-AD028C90C5A9}" type="pres">
      <dgm:prSet presAssocID="{EE8CECC1-17E9-4B0E-AB29-200FF0D83DD2}" presName="upArrow" presStyleLbl="node1" presStyleIdx="0" presStyleCnt="2"/>
      <dgm:spPr/>
    </dgm:pt>
    <dgm:pt modelId="{F2331C4A-63A7-4FE4-9FB0-5C26340AEA48}" type="pres">
      <dgm:prSet presAssocID="{EE8CECC1-17E9-4B0E-AB29-200FF0D83DD2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E3A5632-4E7D-40AC-B63F-796F1B81162A}" type="pres">
      <dgm:prSet presAssocID="{7253DD1C-210A-4269-A69A-E9B5569973FA}" presName="downArrow" presStyleLbl="node1" presStyleIdx="1" presStyleCnt="2"/>
      <dgm:spPr/>
    </dgm:pt>
    <dgm:pt modelId="{50F6B637-6201-43B5-AA5B-CC940E6C50EC}" type="pres">
      <dgm:prSet presAssocID="{7253DD1C-210A-4269-A69A-E9B5569973FA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4408189C-7BF2-4ADB-94AF-4AB4689F011B}" type="presOf" srcId="{EE8CECC1-17E9-4B0E-AB29-200FF0D83DD2}" destId="{F2331C4A-63A7-4FE4-9FB0-5C26340AEA48}" srcOrd="0" destOrd="0" presId="urn:microsoft.com/office/officeart/2005/8/layout/arrow4"/>
    <dgm:cxn modelId="{F9750CFD-5F23-4E34-81C3-F0FEC88A795F}" srcId="{DAE3D555-9BFA-45A5-9B15-279EBC71E11D}" destId="{EE8CECC1-17E9-4B0E-AB29-200FF0D83DD2}" srcOrd="0" destOrd="0" parTransId="{EA69FF87-5CB6-4053-8A65-EBBFCF5E8262}" sibTransId="{E69ED30F-58DA-438A-B67A-C63243007B2A}"/>
    <dgm:cxn modelId="{6D69A174-0AF5-413B-A440-28591E1F5FFD}" type="presOf" srcId="{7253DD1C-210A-4269-A69A-E9B5569973FA}" destId="{50F6B637-6201-43B5-AA5B-CC940E6C50EC}" srcOrd="0" destOrd="0" presId="urn:microsoft.com/office/officeart/2005/8/layout/arrow4"/>
    <dgm:cxn modelId="{DAD9F5A1-12B1-4053-9FE5-96B2F8A3B1A0}" type="presOf" srcId="{DAE3D555-9BFA-45A5-9B15-279EBC71E11D}" destId="{FD0A8656-167C-4ABF-B7AB-33D5A039A42F}" srcOrd="0" destOrd="0" presId="urn:microsoft.com/office/officeart/2005/8/layout/arrow4"/>
    <dgm:cxn modelId="{3E674C23-672A-437B-9CF3-9F505A4387EF}" srcId="{DAE3D555-9BFA-45A5-9B15-279EBC71E11D}" destId="{7253DD1C-210A-4269-A69A-E9B5569973FA}" srcOrd="1" destOrd="0" parTransId="{CE7F1A60-BBD8-476D-B823-DD810AB82F30}" sibTransId="{25EC376E-89C2-44D9-B387-C49E64FE6129}"/>
    <dgm:cxn modelId="{B683A2B2-EE80-4164-8085-31A110A11CFE}" type="presParOf" srcId="{FD0A8656-167C-4ABF-B7AB-33D5A039A42F}" destId="{16298E9F-D2BE-4559-AE3A-AD028C90C5A9}" srcOrd="0" destOrd="0" presId="urn:microsoft.com/office/officeart/2005/8/layout/arrow4"/>
    <dgm:cxn modelId="{1E04AA18-4909-491E-9032-2D7590E8E4D9}" type="presParOf" srcId="{FD0A8656-167C-4ABF-B7AB-33D5A039A42F}" destId="{F2331C4A-63A7-4FE4-9FB0-5C26340AEA48}" srcOrd="1" destOrd="0" presId="urn:microsoft.com/office/officeart/2005/8/layout/arrow4"/>
    <dgm:cxn modelId="{A33A5325-017E-4ED2-8A13-3A4B4F87A645}" type="presParOf" srcId="{FD0A8656-167C-4ABF-B7AB-33D5A039A42F}" destId="{0E3A5632-4E7D-40AC-B63F-796F1B81162A}" srcOrd="2" destOrd="0" presId="urn:microsoft.com/office/officeart/2005/8/layout/arrow4"/>
    <dgm:cxn modelId="{F9F8F693-19F1-40DC-A3E6-0A5968EF0704}" type="presParOf" srcId="{FD0A8656-167C-4ABF-B7AB-33D5A039A42F}" destId="{50F6B637-6201-43B5-AA5B-CC940E6C50EC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579EC8E-B648-4065-A318-143A000B1708}" type="doc">
      <dgm:prSet loTypeId="urn:microsoft.com/office/officeart/2005/8/layout/process1" loCatId="process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es-CO"/>
        </a:p>
      </dgm:t>
    </dgm:pt>
    <dgm:pt modelId="{83727101-395C-4110-908D-230184B91290}">
      <dgm:prSet custT="1"/>
      <dgm:spPr/>
      <dgm:t>
        <a:bodyPr/>
        <a:lstStyle/>
        <a:p>
          <a:pPr rtl="0"/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153.000 alfabetizados  por financiación</a:t>
          </a:r>
          <a:endParaRPr lang="es-CO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D5FE80-0DCF-46CD-9239-58E6B3C3AAFE}" type="parTrans" cxnId="{E77F2A17-3AB4-4C93-99BC-6A0B68005C6C}">
      <dgm:prSet/>
      <dgm:spPr/>
      <dgm:t>
        <a:bodyPr/>
        <a:lstStyle/>
        <a:p>
          <a:endParaRPr lang="es-CO" sz="16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985D69-5BD6-4226-9CBD-B67E0F6090E3}" type="sibTrans" cxnId="{E77F2A17-3AB4-4C93-99BC-6A0B68005C6C}">
      <dgm:prSet custT="1"/>
      <dgm:spPr>
        <a:solidFill>
          <a:srgbClr val="002060"/>
        </a:solidFill>
      </dgm:spPr>
      <dgm:t>
        <a:bodyPr/>
        <a:lstStyle/>
        <a:p>
          <a:endParaRPr lang="es-CO" sz="16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825268-DD8F-4FD1-8398-84EA18E59E06}">
      <dgm:prSet custT="1"/>
      <dgm:spPr/>
      <dgm:t>
        <a:bodyPr/>
        <a:lstStyle/>
        <a:p>
          <a:pPr rtl="0"/>
          <a:r>
            <a:rPr lang="en-US" sz="1600" b="0" dirty="0" smtClean="0">
              <a:latin typeface="Arial" panose="020B0604020202020204" pitchFamily="34" charset="0"/>
              <a:cs typeface="Arial" panose="020B0604020202020204" pitchFamily="34" charset="0"/>
            </a:rPr>
            <a:t>91.000 alfabetizados con recursos MEN 2014</a:t>
          </a:r>
          <a:endParaRPr lang="es-CO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D0FB95-61F3-4AD9-A61D-F1C34F89D941}" type="parTrans" cxnId="{E91DE698-15AE-4306-BFC1-8474E8FD0C8B}">
      <dgm:prSet/>
      <dgm:spPr/>
      <dgm:t>
        <a:bodyPr/>
        <a:lstStyle/>
        <a:p>
          <a:endParaRPr lang="es-CO" sz="16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476B04-2140-41A5-B5E7-FB56EB98049F}" type="sibTrans" cxnId="{E91DE698-15AE-4306-BFC1-8474E8FD0C8B}">
      <dgm:prSet custT="1"/>
      <dgm:spPr>
        <a:solidFill>
          <a:srgbClr val="002060"/>
        </a:solidFill>
      </dgm:spPr>
      <dgm:t>
        <a:bodyPr/>
        <a:lstStyle/>
        <a:p>
          <a:endParaRPr lang="es-CO" sz="16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BDD329-0F27-4BE6-AE19-53507AD03748}">
      <dgm:prSet custT="1"/>
      <dgm:spPr/>
      <dgm:t>
        <a:bodyPr/>
        <a:lstStyle/>
        <a:p>
          <a:pPr rtl="0"/>
          <a:r>
            <a:rPr lang="en-US" sz="1600" b="0" dirty="0" smtClean="0">
              <a:latin typeface="Arial" panose="020B0604020202020204" pitchFamily="34" charset="0"/>
              <a:cs typeface="Arial" panose="020B0604020202020204" pitchFamily="34" charset="0"/>
            </a:rPr>
            <a:t>355.911 alfabetizados 2011-2013</a:t>
          </a:r>
          <a:endParaRPr lang="es-CO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8123E0-A407-4B92-AEFC-E94672A09E13}" type="parTrans" cxnId="{76309D31-2FC5-47CE-BDAA-10D207192B25}">
      <dgm:prSet/>
      <dgm:spPr/>
      <dgm:t>
        <a:bodyPr/>
        <a:lstStyle/>
        <a:p>
          <a:endParaRPr lang="es-CO" sz="16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DC6B2F-4BC0-4CED-9BEB-4935F799FBCE}" type="sibTrans" cxnId="{76309D31-2FC5-47CE-BDAA-10D207192B25}">
      <dgm:prSet custT="1"/>
      <dgm:spPr>
        <a:solidFill>
          <a:srgbClr val="002060"/>
        </a:solidFill>
      </dgm:spPr>
      <dgm:t>
        <a:bodyPr/>
        <a:lstStyle/>
        <a:p>
          <a:endParaRPr lang="es-CO" sz="16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FE2415-3B5C-41A4-835D-3228C8B906CF}">
      <dgm:prSet custT="1"/>
      <dgm:spPr/>
      <dgm:t>
        <a:bodyPr/>
        <a:lstStyle/>
        <a:p>
          <a:pPr rtl="0"/>
          <a:r>
            <a:rPr lang="en-US" sz="1600" b="0" dirty="0" smtClean="0">
              <a:latin typeface="Arial" panose="020B0604020202020204" pitchFamily="34" charset="0"/>
              <a:cs typeface="Arial" panose="020B0604020202020204" pitchFamily="34" charset="0"/>
            </a:rPr>
            <a:t>600.000 alfabetizados, </a:t>
          </a:r>
        </a:p>
        <a:p>
          <a:pPr rtl="0"/>
          <a:r>
            <a:rPr lang="en-US" sz="1600" b="0" dirty="0" smtClean="0">
              <a:latin typeface="Arial" panose="020B0604020202020204" pitchFamily="34" charset="0"/>
              <a:cs typeface="Arial" panose="020B0604020202020204" pitchFamily="34" charset="0"/>
            </a:rPr>
            <a:t>Tasa 15 y mas : 5,7% Tasa de 15 a 24: 1,2%</a:t>
          </a:r>
          <a:endParaRPr lang="es-CO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A9E37E-BA5E-446C-B767-DBA10F0A17CB}" type="parTrans" cxnId="{765FCE76-B9A0-4F50-83A1-DD5A76C022AC}">
      <dgm:prSet/>
      <dgm:spPr/>
      <dgm:t>
        <a:bodyPr/>
        <a:lstStyle/>
        <a:p>
          <a:endParaRPr lang="es-CO" sz="16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403F41-D1DA-4BDB-9D72-BF8113C50D11}" type="sibTrans" cxnId="{765FCE76-B9A0-4F50-83A1-DD5A76C022AC}">
      <dgm:prSet/>
      <dgm:spPr/>
      <dgm:t>
        <a:bodyPr/>
        <a:lstStyle/>
        <a:p>
          <a:endParaRPr lang="es-CO" sz="16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3CA72E-16C2-40E9-BF58-8F8436403112}" type="pres">
      <dgm:prSet presAssocID="{4579EC8E-B648-4065-A318-143A000B170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09E67CBC-3478-478B-9B15-D9FC058E4683}" type="pres">
      <dgm:prSet presAssocID="{83727101-395C-4110-908D-230184B9129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9EAC573-A79B-49E8-A0A6-805469E3F66C}" type="pres">
      <dgm:prSet presAssocID="{FC985D69-5BD6-4226-9CBD-B67E0F6090E3}" presName="sibTrans" presStyleLbl="sibTrans2D1" presStyleIdx="0" presStyleCnt="3"/>
      <dgm:spPr>
        <a:prstGeom prst="mathPlus">
          <a:avLst/>
        </a:prstGeom>
      </dgm:spPr>
      <dgm:t>
        <a:bodyPr/>
        <a:lstStyle/>
        <a:p>
          <a:endParaRPr lang="es-CO"/>
        </a:p>
      </dgm:t>
    </dgm:pt>
    <dgm:pt modelId="{0F5DDD78-E7D9-4B47-BEC6-7E43393C3CA2}" type="pres">
      <dgm:prSet presAssocID="{FC985D69-5BD6-4226-9CBD-B67E0F6090E3}" presName="connectorText" presStyleLbl="sibTrans2D1" presStyleIdx="0" presStyleCnt="3"/>
      <dgm:spPr/>
      <dgm:t>
        <a:bodyPr/>
        <a:lstStyle/>
        <a:p>
          <a:endParaRPr lang="es-CO"/>
        </a:p>
      </dgm:t>
    </dgm:pt>
    <dgm:pt modelId="{B4D2E3C8-E497-43A3-A687-85510F4DE2A9}" type="pres">
      <dgm:prSet presAssocID="{D5825268-DD8F-4FD1-8398-84EA18E59E0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8D494D6-3CB0-418E-9E9B-3F47D0D806B6}" type="pres">
      <dgm:prSet presAssocID="{37476B04-2140-41A5-B5E7-FB56EB98049F}" presName="sibTrans" presStyleLbl="sibTrans2D1" presStyleIdx="1" presStyleCnt="3"/>
      <dgm:spPr>
        <a:prstGeom prst="mathPlus">
          <a:avLst/>
        </a:prstGeom>
      </dgm:spPr>
      <dgm:t>
        <a:bodyPr/>
        <a:lstStyle/>
        <a:p>
          <a:endParaRPr lang="es-CO"/>
        </a:p>
      </dgm:t>
    </dgm:pt>
    <dgm:pt modelId="{EC98B1ED-A40F-4139-8BEE-9528088B841A}" type="pres">
      <dgm:prSet presAssocID="{37476B04-2140-41A5-B5E7-FB56EB98049F}" presName="connectorText" presStyleLbl="sibTrans2D1" presStyleIdx="1" presStyleCnt="3"/>
      <dgm:spPr/>
      <dgm:t>
        <a:bodyPr/>
        <a:lstStyle/>
        <a:p>
          <a:endParaRPr lang="es-CO"/>
        </a:p>
      </dgm:t>
    </dgm:pt>
    <dgm:pt modelId="{0C15DDFA-08ED-4DEB-9F7A-97BEBBE7FBC7}" type="pres">
      <dgm:prSet presAssocID="{59BDD329-0F27-4BE6-AE19-53507AD0374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5EA2E5B-BBB9-41CC-99CC-4F2021490AE8}" type="pres">
      <dgm:prSet presAssocID="{1EDC6B2F-4BC0-4CED-9BEB-4935F799FBCE}" presName="sibTrans" presStyleLbl="sibTrans2D1" presStyleIdx="2" presStyleCnt="3"/>
      <dgm:spPr>
        <a:prstGeom prst="mathEqual">
          <a:avLst/>
        </a:prstGeom>
      </dgm:spPr>
      <dgm:t>
        <a:bodyPr/>
        <a:lstStyle/>
        <a:p>
          <a:endParaRPr lang="es-CO"/>
        </a:p>
      </dgm:t>
    </dgm:pt>
    <dgm:pt modelId="{BDC8E6C2-6FE2-4203-B730-718E86BABF03}" type="pres">
      <dgm:prSet presAssocID="{1EDC6B2F-4BC0-4CED-9BEB-4935F799FBCE}" presName="connectorText" presStyleLbl="sibTrans2D1" presStyleIdx="2" presStyleCnt="3"/>
      <dgm:spPr/>
      <dgm:t>
        <a:bodyPr/>
        <a:lstStyle/>
        <a:p>
          <a:endParaRPr lang="es-CO"/>
        </a:p>
      </dgm:t>
    </dgm:pt>
    <dgm:pt modelId="{F6FCAAA4-62FD-4B96-8DC2-6BC91D4DDC43}" type="pres">
      <dgm:prSet presAssocID="{62FE2415-3B5C-41A4-835D-3228C8B906C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05C183DC-162A-4805-8246-682DD74DCE0D}" type="presOf" srcId="{59BDD329-0F27-4BE6-AE19-53507AD03748}" destId="{0C15DDFA-08ED-4DEB-9F7A-97BEBBE7FBC7}" srcOrd="0" destOrd="0" presId="urn:microsoft.com/office/officeart/2005/8/layout/process1"/>
    <dgm:cxn modelId="{765FCE76-B9A0-4F50-83A1-DD5A76C022AC}" srcId="{4579EC8E-B648-4065-A318-143A000B1708}" destId="{62FE2415-3B5C-41A4-835D-3228C8B906CF}" srcOrd="3" destOrd="0" parTransId="{76A9E37E-BA5E-446C-B767-DBA10F0A17CB}" sibTransId="{00403F41-D1DA-4BDB-9D72-BF8113C50D11}"/>
    <dgm:cxn modelId="{D91DB4DF-AD5F-4DDB-A43A-ECC2C034FF04}" type="presOf" srcId="{1EDC6B2F-4BC0-4CED-9BEB-4935F799FBCE}" destId="{15EA2E5B-BBB9-41CC-99CC-4F2021490AE8}" srcOrd="0" destOrd="0" presId="urn:microsoft.com/office/officeart/2005/8/layout/process1"/>
    <dgm:cxn modelId="{F2EE28FE-BD80-4514-8C44-9E2CE6D5BC9E}" type="presOf" srcId="{83727101-395C-4110-908D-230184B91290}" destId="{09E67CBC-3478-478B-9B15-D9FC058E4683}" srcOrd="0" destOrd="0" presId="urn:microsoft.com/office/officeart/2005/8/layout/process1"/>
    <dgm:cxn modelId="{E91DE698-15AE-4306-BFC1-8474E8FD0C8B}" srcId="{4579EC8E-B648-4065-A318-143A000B1708}" destId="{D5825268-DD8F-4FD1-8398-84EA18E59E06}" srcOrd="1" destOrd="0" parTransId="{7CD0FB95-61F3-4AD9-A61D-F1C34F89D941}" sibTransId="{37476B04-2140-41A5-B5E7-FB56EB98049F}"/>
    <dgm:cxn modelId="{74D62C80-D000-4F05-8389-3E703C625B9B}" type="presOf" srcId="{D5825268-DD8F-4FD1-8398-84EA18E59E06}" destId="{B4D2E3C8-E497-43A3-A687-85510F4DE2A9}" srcOrd="0" destOrd="0" presId="urn:microsoft.com/office/officeart/2005/8/layout/process1"/>
    <dgm:cxn modelId="{76309D31-2FC5-47CE-BDAA-10D207192B25}" srcId="{4579EC8E-B648-4065-A318-143A000B1708}" destId="{59BDD329-0F27-4BE6-AE19-53507AD03748}" srcOrd="2" destOrd="0" parTransId="{BC8123E0-A407-4B92-AEFC-E94672A09E13}" sibTransId="{1EDC6B2F-4BC0-4CED-9BEB-4935F799FBCE}"/>
    <dgm:cxn modelId="{E77F2A17-3AB4-4C93-99BC-6A0B68005C6C}" srcId="{4579EC8E-B648-4065-A318-143A000B1708}" destId="{83727101-395C-4110-908D-230184B91290}" srcOrd="0" destOrd="0" parTransId="{04D5FE80-0DCF-46CD-9239-58E6B3C3AAFE}" sibTransId="{FC985D69-5BD6-4226-9CBD-B67E0F6090E3}"/>
    <dgm:cxn modelId="{DA09A29F-8C9A-46BE-8E03-340A88C84CF9}" type="presOf" srcId="{37476B04-2140-41A5-B5E7-FB56EB98049F}" destId="{E8D494D6-3CB0-418E-9E9B-3F47D0D806B6}" srcOrd="0" destOrd="0" presId="urn:microsoft.com/office/officeart/2005/8/layout/process1"/>
    <dgm:cxn modelId="{F3CAD755-E2C9-4FEA-AE22-97AD6453C482}" type="presOf" srcId="{FC985D69-5BD6-4226-9CBD-B67E0F6090E3}" destId="{29EAC573-A79B-49E8-A0A6-805469E3F66C}" srcOrd="0" destOrd="0" presId="urn:microsoft.com/office/officeart/2005/8/layout/process1"/>
    <dgm:cxn modelId="{3A905C8D-C6DA-4DE2-B87A-CFD5849E6BAE}" type="presOf" srcId="{37476B04-2140-41A5-B5E7-FB56EB98049F}" destId="{EC98B1ED-A40F-4139-8BEE-9528088B841A}" srcOrd="1" destOrd="0" presId="urn:microsoft.com/office/officeart/2005/8/layout/process1"/>
    <dgm:cxn modelId="{7BFA9B69-CA4C-4F97-8D58-96B275CAF84D}" type="presOf" srcId="{62FE2415-3B5C-41A4-835D-3228C8B906CF}" destId="{F6FCAAA4-62FD-4B96-8DC2-6BC91D4DDC43}" srcOrd="0" destOrd="0" presId="urn:microsoft.com/office/officeart/2005/8/layout/process1"/>
    <dgm:cxn modelId="{8F04A5C3-0D8D-4125-B4EC-17D80A8127A4}" type="presOf" srcId="{FC985D69-5BD6-4226-9CBD-B67E0F6090E3}" destId="{0F5DDD78-E7D9-4B47-BEC6-7E43393C3CA2}" srcOrd="1" destOrd="0" presId="urn:microsoft.com/office/officeart/2005/8/layout/process1"/>
    <dgm:cxn modelId="{F54242BB-0527-4A85-B4B4-05C14624F01F}" type="presOf" srcId="{4579EC8E-B648-4065-A318-143A000B1708}" destId="{C73CA72E-16C2-40E9-BF58-8F8436403112}" srcOrd="0" destOrd="0" presId="urn:microsoft.com/office/officeart/2005/8/layout/process1"/>
    <dgm:cxn modelId="{E08CBBE1-1262-4AE2-B480-B3DF71130C5C}" type="presOf" srcId="{1EDC6B2F-4BC0-4CED-9BEB-4935F799FBCE}" destId="{BDC8E6C2-6FE2-4203-B730-718E86BABF03}" srcOrd="1" destOrd="0" presId="urn:microsoft.com/office/officeart/2005/8/layout/process1"/>
    <dgm:cxn modelId="{762A172D-8889-4828-9400-3EF84F493CB1}" type="presParOf" srcId="{C73CA72E-16C2-40E9-BF58-8F8436403112}" destId="{09E67CBC-3478-478B-9B15-D9FC058E4683}" srcOrd="0" destOrd="0" presId="urn:microsoft.com/office/officeart/2005/8/layout/process1"/>
    <dgm:cxn modelId="{1301653B-6C33-44AB-A9E3-EB5F9E74CC70}" type="presParOf" srcId="{C73CA72E-16C2-40E9-BF58-8F8436403112}" destId="{29EAC573-A79B-49E8-A0A6-805469E3F66C}" srcOrd="1" destOrd="0" presId="urn:microsoft.com/office/officeart/2005/8/layout/process1"/>
    <dgm:cxn modelId="{290837FE-BA0A-4AE7-A51D-0EEEBF91B082}" type="presParOf" srcId="{29EAC573-A79B-49E8-A0A6-805469E3F66C}" destId="{0F5DDD78-E7D9-4B47-BEC6-7E43393C3CA2}" srcOrd="0" destOrd="0" presId="urn:microsoft.com/office/officeart/2005/8/layout/process1"/>
    <dgm:cxn modelId="{94C1F59E-939F-4BA7-8BD7-5CD5BCF1FECB}" type="presParOf" srcId="{C73CA72E-16C2-40E9-BF58-8F8436403112}" destId="{B4D2E3C8-E497-43A3-A687-85510F4DE2A9}" srcOrd="2" destOrd="0" presId="urn:microsoft.com/office/officeart/2005/8/layout/process1"/>
    <dgm:cxn modelId="{8B6F511F-1F23-4352-ABB6-16E68244D92D}" type="presParOf" srcId="{C73CA72E-16C2-40E9-BF58-8F8436403112}" destId="{E8D494D6-3CB0-418E-9E9B-3F47D0D806B6}" srcOrd="3" destOrd="0" presId="urn:microsoft.com/office/officeart/2005/8/layout/process1"/>
    <dgm:cxn modelId="{A93536D2-2753-4B93-B8CE-1FB3EF1936E9}" type="presParOf" srcId="{E8D494D6-3CB0-418E-9E9B-3F47D0D806B6}" destId="{EC98B1ED-A40F-4139-8BEE-9528088B841A}" srcOrd="0" destOrd="0" presId="urn:microsoft.com/office/officeart/2005/8/layout/process1"/>
    <dgm:cxn modelId="{2585C27C-07A2-4CFF-956E-D081492C9C60}" type="presParOf" srcId="{C73CA72E-16C2-40E9-BF58-8F8436403112}" destId="{0C15DDFA-08ED-4DEB-9F7A-97BEBBE7FBC7}" srcOrd="4" destOrd="0" presId="urn:microsoft.com/office/officeart/2005/8/layout/process1"/>
    <dgm:cxn modelId="{516EA0DB-8B6B-43FA-9D91-B7D2ACE95FA6}" type="presParOf" srcId="{C73CA72E-16C2-40E9-BF58-8F8436403112}" destId="{15EA2E5B-BBB9-41CC-99CC-4F2021490AE8}" srcOrd="5" destOrd="0" presId="urn:microsoft.com/office/officeart/2005/8/layout/process1"/>
    <dgm:cxn modelId="{67EE1948-D98F-4C14-97A9-B74E5491E3D5}" type="presParOf" srcId="{15EA2E5B-BBB9-41CC-99CC-4F2021490AE8}" destId="{BDC8E6C2-6FE2-4203-B730-718E86BABF03}" srcOrd="0" destOrd="0" presId="urn:microsoft.com/office/officeart/2005/8/layout/process1"/>
    <dgm:cxn modelId="{50EAA922-BFB5-4EBC-A413-37BB5574BB7A}" type="presParOf" srcId="{C73CA72E-16C2-40E9-BF58-8F8436403112}" destId="{F6FCAAA4-62FD-4B96-8DC2-6BC91D4DDC43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056D364-4DAC-4326-AECD-302D63233EE6}" type="doc">
      <dgm:prSet loTypeId="urn:microsoft.com/office/officeart/2005/8/layout/arrow6" loCatId="relationship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CO"/>
        </a:p>
      </dgm:t>
    </dgm:pt>
    <dgm:pt modelId="{81C50510-7998-4E9C-A677-737F757520C9}">
      <dgm:prSet custT="1"/>
      <dgm:spPr/>
      <dgm:t>
        <a:bodyPr/>
        <a:lstStyle/>
        <a:p>
          <a:pPr rtl="0"/>
          <a:r>
            <a:rPr lang="en-US" sz="1600" b="1" smtClean="0">
              <a:latin typeface="Arial" panose="020B0604020202020204" pitchFamily="34" charset="0"/>
              <a:cs typeface="Arial" panose="020B0604020202020204" pitchFamily="34" charset="0"/>
            </a:rPr>
            <a:t>Atención para lograr las metas</a:t>
          </a:r>
          <a:endParaRPr lang="es-CO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5A4B54-7CFD-4C67-9504-891670B83605}" type="parTrans" cxnId="{31D39BD9-FF75-4726-AFFB-9E6231945FDE}">
      <dgm:prSet/>
      <dgm:spPr/>
      <dgm:t>
        <a:bodyPr/>
        <a:lstStyle/>
        <a:p>
          <a:endParaRPr lang="es-CO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B0D21A-9626-4576-9D95-3D157F417067}" type="sibTrans" cxnId="{31D39BD9-FF75-4726-AFFB-9E6231945FDE}">
      <dgm:prSet/>
      <dgm:spPr/>
      <dgm:t>
        <a:bodyPr/>
        <a:lstStyle/>
        <a:p>
          <a:endParaRPr lang="es-CO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082246-9BCE-427B-9B7A-BAF6D4811113}">
      <dgm:prSet custT="1"/>
      <dgm:spPr/>
      <dgm:t>
        <a:bodyPr/>
        <a:lstStyle/>
        <a:p>
          <a:pPr rtl="0"/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244.000 de 15 años y mas dentro de los cuales se atenderían 43.000 de 15 a 24</a:t>
          </a:r>
          <a:endParaRPr lang="es-CO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214B28-39B2-4FE2-889E-DD4F65805091}" type="parTrans" cxnId="{2F0BE6E8-ED02-4904-AEED-3C3BB4BD94AC}">
      <dgm:prSet/>
      <dgm:spPr/>
      <dgm:t>
        <a:bodyPr/>
        <a:lstStyle/>
        <a:p>
          <a:endParaRPr lang="es-CO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9D1255-09A7-4013-ACB3-CAB0B8291998}" type="sibTrans" cxnId="{2F0BE6E8-ED02-4904-AEED-3C3BB4BD94AC}">
      <dgm:prSet/>
      <dgm:spPr/>
      <dgm:t>
        <a:bodyPr/>
        <a:lstStyle/>
        <a:p>
          <a:endParaRPr lang="es-CO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D7C957-287E-4C16-AED4-D25B53372057}" type="pres">
      <dgm:prSet presAssocID="{F056D364-4DAC-4326-AECD-302D63233EE6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04487790-C530-4C63-AAA4-AC6340102D2A}" type="pres">
      <dgm:prSet presAssocID="{F056D364-4DAC-4326-AECD-302D63233EE6}" presName="ribbon" presStyleLbl="node1" presStyleIdx="0" presStyleCnt="1" custScaleX="111090"/>
      <dgm:spPr/>
      <dgm:t>
        <a:bodyPr/>
        <a:lstStyle/>
        <a:p>
          <a:endParaRPr lang="es-CO"/>
        </a:p>
      </dgm:t>
    </dgm:pt>
    <dgm:pt modelId="{389092F6-1F52-45DC-9E38-9CB51C234367}" type="pres">
      <dgm:prSet presAssocID="{F056D364-4DAC-4326-AECD-302D63233EE6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F43D765-C5E7-460D-A4B6-7650AF86FA4F}" type="pres">
      <dgm:prSet presAssocID="{F056D364-4DAC-4326-AECD-302D63233EE6}" presName="rightArrowText" presStyleLbl="node1" presStyleIdx="0" presStyleCnt="1" custScaleX="125641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EFF26A4E-FF0B-440C-8356-C15D324249B9}" type="presOf" srcId="{81C50510-7998-4E9C-A677-737F757520C9}" destId="{389092F6-1F52-45DC-9E38-9CB51C234367}" srcOrd="0" destOrd="0" presId="urn:microsoft.com/office/officeart/2005/8/layout/arrow6"/>
    <dgm:cxn modelId="{3DFFA659-73FC-485F-83BC-979CAD048889}" type="presOf" srcId="{F056D364-4DAC-4326-AECD-302D63233EE6}" destId="{96D7C957-287E-4C16-AED4-D25B53372057}" srcOrd="0" destOrd="0" presId="urn:microsoft.com/office/officeart/2005/8/layout/arrow6"/>
    <dgm:cxn modelId="{2F0BE6E8-ED02-4904-AEED-3C3BB4BD94AC}" srcId="{F056D364-4DAC-4326-AECD-302D63233EE6}" destId="{B9082246-9BCE-427B-9B7A-BAF6D4811113}" srcOrd="1" destOrd="0" parTransId="{1F214B28-39B2-4FE2-889E-DD4F65805091}" sibTransId="{189D1255-09A7-4013-ACB3-CAB0B8291998}"/>
    <dgm:cxn modelId="{90B4B4C8-E643-43B2-859D-3CE207859DBC}" type="presOf" srcId="{B9082246-9BCE-427B-9B7A-BAF6D4811113}" destId="{1F43D765-C5E7-460D-A4B6-7650AF86FA4F}" srcOrd="0" destOrd="0" presId="urn:microsoft.com/office/officeart/2005/8/layout/arrow6"/>
    <dgm:cxn modelId="{31D39BD9-FF75-4726-AFFB-9E6231945FDE}" srcId="{F056D364-4DAC-4326-AECD-302D63233EE6}" destId="{81C50510-7998-4E9C-A677-737F757520C9}" srcOrd="0" destOrd="0" parTransId="{6F5A4B54-7CFD-4C67-9504-891670B83605}" sibTransId="{C5B0D21A-9626-4576-9D95-3D157F417067}"/>
    <dgm:cxn modelId="{F1ECA8FD-2C31-43BA-97CA-8D94EC961633}" type="presParOf" srcId="{96D7C957-287E-4C16-AED4-D25B53372057}" destId="{04487790-C530-4C63-AAA4-AC6340102D2A}" srcOrd="0" destOrd="0" presId="urn:microsoft.com/office/officeart/2005/8/layout/arrow6"/>
    <dgm:cxn modelId="{20B942EF-D6A0-4AB6-8107-099E049DA261}" type="presParOf" srcId="{96D7C957-287E-4C16-AED4-D25B53372057}" destId="{389092F6-1F52-45DC-9E38-9CB51C234367}" srcOrd="1" destOrd="0" presId="urn:microsoft.com/office/officeart/2005/8/layout/arrow6"/>
    <dgm:cxn modelId="{6821B711-4353-44B7-814F-4E73C011C2C7}" type="presParOf" srcId="{96D7C957-287E-4C16-AED4-D25B53372057}" destId="{1F43D765-C5E7-460D-A4B6-7650AF86FA4F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5BC1ECF-43FA-40E0-8F0B-C04D35FB1018}" type="doc">
      <dgm:prSet loTypeId="urn:microsoft.com/office/officeart/2005/8/layout/hierarchy4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1435C9C8-96C5-4A98-A09A-389AD0E2414D}">
      <dgm:prSet/>
      <dgm:spPr/>
      <dgm:t>
        <a:bodyPr/>
        <a:lstStyle/>
        <a:p>
          <a:pPr rtl="0"/>
          <a:r>
            <a:rPr lang="es-CO" dirty="0" smtClean="0">
              <a:latin typeface="Arial" panose="020B0604020202020204" pitchFamily="34" charset="0"/>
              <a:cs typeface="Arial" panose="020B0604020202020204" pitchFamily="34" charset="0"/>
            </a:rPr>
            <a:t>Alfabetizar 153 mil nuevos jóvenes y adultos - 2014</a:t>
          </a:r>
          <a:endParaRPr lang="es-CO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127A56-ADFD-4C85-A009-C15C2290386F}" type="parTrans" cxnId="{04C56AB4-1AB6-465F-AD0B-B74C3FC395E6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372EFB-2D72-448F-9595-5BEF09D9A7B1}" type="sibTrans" cxnId="{04C56AB4-1AB6-465F-AD0B-B74C3FC395E6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39A573-93CC-4318-8D6B-FE067A828BF8}">
      <dgm:prSet/>
      <dgm:spPr/>
      <dgm:t>
        <a:bodyPr/>
        <a:lstStyle/>
        <a:p>
          <a:pPr rtl="0"/>
          <a:r>
            <a:rPr lang="es-CO" smtClean="0">
              <a:latin typeface="Arial" panose="020B0604020202020204" pitchFamily="34" charset="0"/>
              <a:cs typeface="Arial" panose="020B0604020202020204" pitchFamily="34" charset="0"/>
            </a:rPr>
            <a:t>Compromiso decidido de las Secretarías de Educación</a:t>
          </a:r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E29CEE-EA6D-4B95-9AAB-F32ABFC48505}" type="parTrans" cxnId="{7FE38891-8410-4B20-AB8A-0C21F110B87F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85C594-8C6C-4565-9DDE-2BE8759899AE}" type="sibTrans" cxnId="{7FE38891-8410-4B20-AB8A-0C21F110B87F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F58E10-48BC-4605-9E5C-F1942EDD1B1D}">
      <dgm:prSet custT="1"/>
      <dgm:spPr/>
      <dgm:t>
        <a:bodyPr/>
        <a:lstStyle/>
        <a:p>
          <a:pPr rtl="0"/>
          <a:r>
            <a:rPr lang="es-CO" sz="2000" dirty="0" smtClean="0">
              <a:latin typeface="Arial" panose="020B0604020202020204" pitchFamily="34" charset="0"/>
              <a:cs typeface="Arial" panose="020B0604020202020204" pitchFamily="34" charset="0"/>
            </a:rPr>
            <a:t>Desarrollo de estrategias Acceso: </a:t>
          </a:r>
          <a:endParaRPr lang="es-CO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6B07A3-AED8-4CD8-9309-CB4F8BC9D3E3}" type="parTrans" cxnId="{259376C5-09A8-430F-92CE-4B6546737FC1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42B3CE-CAD5-4497-A2D8-1FF0DA70F51E}" type="sibTrans" cxnId="{259376C5-09A8-430F-92CE-4B6546737FC1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77671B-47FA-47A0-83D5-AFD0072D11EE}">
      <dgm:prSet/>
      <dgm:spPr/>
      <dgm:t>
        <a:bodyPr/>
        <a:lstStyle/>
        <a:p>
          <a:pPr rtl="0"/>
          <a:r>
            <a:rPr lang="es-CO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Búsqueda activa de la población iletrada</a:t>
          </a:r>
          <a:endParaRPr lang="es-CO" b="1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0D6C6B-FDF8-4DBF-9569-9F1A29C4A7DD}" type="parTrans" cxnId="{18B833CA-26C8-48E6-B4E5-D819E04F0C6F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2021FB-2087-481C-8F73-A70AC8D02FA5}" type="sibTrans" cxnId="{18B833CA-26C8-48E6-B4E5-D819E04F0C6F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EF8DE6-0589-4657-A374-88F3E1F6D463}">
      <dgm:prSet/>
      <dgm:spPr/>
      <dgm:t>
        <a:bodyPr/>
        <a:lstStyle/>
        <a:p>
          <a:pPr rtl="0"/>
          <a:r>
            <a:rPr lang="es-CO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Campañas de matrícula, diferentes actores educativos</a:t>
          </a:r>
          <a:endParaRPr lang="es-CO" b="1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3352E5-0108-4D03-AE21-DE087278820E}" type="parTrans" cxnId="{09A3577F-A711-4327-90BC-4EA1DA03DA78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B56F4E-212C-421A-9D70-60CD9596D002}" type="sibTrans" cxnId="{09A3577F-A711-4327-90BC-4EA1DA03DA78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CCEC92-263F-49C9-A824-727D1A495F29}">
      <dgm:prSet/>
      <dgm:spPr/>
      <dgm:t>
        <a:bodyPr/>
        <a:lstStyle/>
        <a:p>
          <a:pPr rtl="0"/>
          <a:r>
            <a:rPr lang="es-CO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Búsqueda de aliados – focalización de población</a:t>
          </a:r>
          <a:endParaRPr lang="es-CO" b="1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3BE2E0-8822-446F-95D7-90C2519A18EB}" type="parTrans" cxnId="{E87DE1E1-4171-48E6-856C-D411B241E04C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E4F060-7126-40BE-AF09-8BE761AE6995}" type="sibTrans" cxnId="{E87DE1E1-4171-48E6-856C-D411B241E04C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848C08-3FDC-4C41-9F13-26A0DFF0F09C}">
      <dgm:prSet/>
      <dgm:spPr/>
      <dgm:t>
        <a:bodyPr/>
        <a:lstStyle/>
        <a:p>
          <a:pPr rtl="0"/>
          <a:r>
            <a:rPr lang="es-CO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Búsqueda de recursos de cooperación </a:t>
          </a:r>
          <a:endParaRPr lang="es-CO" b="1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B96BB0-60B7-402B-9860-9322546AB035}" type="parTrans" cxnId="{B2A8535C-ECA8-49E9-99B7-4D1D7CE03302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7DF596-FDB5-4355-8910-CD4F4083C8C1}" type="sibTrans" cxnId="{B2A8535C-ECA8-49E9-99B7-4D1D7CE03302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39E80D-0C5C-4259-BFC6-E1F7FE062E58}">
      <dgm:prSet/>
      <dgm:spPr/>
      <dgm:t>
        <a:bodyPr/>
        <a:lstStyle/>
        <a:p>
          <a:pPr rtl="0"/>
          <a:r>
            <a:rPr lang="es-CO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Atención con</a:t>
          </a:r>
        </a:p>
        <a:p>
          <a:pPr rtl="0"/>
          <a:r>
            <a:rPr lang="es-CO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Horas extras (Decreto.3011)</a:t>
          </a:r>
          <a:endParaRPr lang="es-CO" b="1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968AB2-1FE2-4B61-BFC8-D8F920166620}" type="parTrans" cxnId="{A2412E4F-FD10-428C-BB25-B43FB4731EAF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0EC3CD-88ED-43A6-8648-E9012123062E}" type="sibTrans" cxnId="{A2412E4F-FD10-428C-BB25-B43FB4731EAF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FC4FD0-38B7-4526-A42F-A327C1636344}" type="pres">
      <dgm:prSet presAssocID="{95BC1ECF-43FA-40E0-8F0B-C04D35FB101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9EDB3A88-475D-4B27-8630-92DF41774892}" type="pres">
      <dgm:prSet presAssocID="{1435C9C8-96C5-4A98-A09A-389AD0E2414D}" presName="vertOne" presStyleCnt="0"/>
      <dgm:spPr/>
    </dgm:pt>
    <dgm:pt modelId="{2DDD97EC-E6B4-48A4-B864-C0D5E3297E52}" type="pres">
      <dgm:prSet presAssocID="{1435C9C8-96C5-4A98-A09A-389AD0E2414D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EAF3F84-AD41-401F-9DB5-14061BD86E9B}" type="pres">
      <dgm:prSet presAssocID="{1435C9C8-96C5-4A98-A09A-389AD0E2414D}" presName="parTransOne" presStyleCnt="0"/>
      <dgm:spPr/>
    </dgm:pt>
    <dgm:pt modelId="{2E83B75A-4647-49AF-96F0-3BE952DD4977}" type="pres">
      <dgm:prSet presAssocID="{1435C9C8-96C5-4A98-A09A-389AD0E2414D}" presName="horzOne" presStyleCnt="0"/>
      <dgm:spPr/>
    </dgm:pt>
    <dgm:pt modelId="{9DFF316B-CCA9-475D-8B14-5EE1EDC986F4}" type="pres">
      <dgm:prSet presAssocID="{CB39A573-93CC-4318-8D6B-FE067A828BF8}" presName="vertTwo" presStyleCnt="0"/>
      <dgm:spPr/>
    </dgm:pt>
    <dgm:pt modelId="{F37E8DC9-F759-4DA0-8FAD-E5707B4DD601}" type="pres">
      <dgm:prSet presAssocID="{CB39A573-93CC-4318-8D6B-FE067A828BF8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E1A2C4B-2AE2-44C8-B32A-284B5976A4E9}" type="pres">
      <dgm:prSet presAssocID="{CB39A573-93CC-4318-8D6B-FE067A828BF8}" presName="horzTwo" presStyleCnt="0"/>
      <dgm:spPr/>
    </dgm:pt>
    <dgm:pt modelId="{7BF9B9F2-F344-4043-97E0-DF35997DB825}" type="pres">
      <dgm:prSet presAssocID="{E985C594-8C6C-4565-9DDE-2BE8759899AE}" presName="sibSpaceTwo" presStyleCnt="0"/>
      <dgm:spPr/>
    </dgm:pt>
    <dgm:pt modelId="{642A4533-3FEE-4B07-87BB-2801EF9014A3}" type="pres">
      <dgm:prSet presAssocID="{1BF58E10-48BC-4605-9E5C-F1942EDD1B1D}" presName="vertTwo" presStyleCnt="0"/>
      <dgm:spPr/>
    </dgm:pt>
    <dgm:pt modelId="{EF99360A-0C8B-45B2-AD6B-1CC9378DDEE2}" type="pres">
      <dgm:prSet presAssocID="{1BF58E10-48BC-4605-9E5C-F1942EDD1B1D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44989B3-E999-4A56-A165-CF82477E06F3}" type="pres">
      <dgm:prSet presAssocID="{1BF58E10-48BC-4605-9E5C-F1942EDD1B1D}" presName="parTransTwo" presStyleCnt="0"/>
      <dgm:spPr/>
    </dgm:pt>
    <dgm:pt modelId="{3E89FC48-2E3E-424E-890F-0DBB6026BCFA}" type="pres">
      <dgm:prSet presAssocID="{1BF58E10-48BC-4605-9E5C-F1942EDD1B1D}" presName="horzTwo" presStyleCnt="0"/>
      <dgm:spPr/>
    </dgm:pt>
    <dgm:pt modelId="{886B5DDA-9250-4CB2-802F-A75E262FAC5F}" type="pres">
      <dgm:prSet presAssocID="{8877671B-47FA-47A0-83D5-AFD0072D11EE}" presName="vertThree" presStyleCnt="0"/>
      <dgm:spPr/>
    </dgm:pt>
    <dgm:pt modelId="{239EA6A3-C6E9-4B92-B558-FD60B297E0F2}" type="pres">
      <dgm:prSet presAssocID="{8877671B-47FA-47A0-83D5-AFD0072D11EE}" presName="txThre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6D757F1-F63C-4D49-9518-D834F2A337A0}" type="pres">
      <dgm:prSet presAssocID="{8877671B-47FA-47A0-83D5-AFD0072D11EE}" presName="horzThree" presStyleCnt="0"/>
      <dgm:spPr/>
    </dgm:pt>
    <dgm:pt modelId="{53FA0D59-1FBD-4659-BCF9-F651552E016E}" type="pres">
      <dgm:prSet presAssocID="{962021FB-2087-481C-8F73-A70AC8D02FA5}" presName="sibSpaceThree" presStyleCnt="0"/>
      <dgm:spPr/>
    </dgm:pt>
    <dgm:pt modelId="{BC041581-17FB-4609-AA29-64E43A8FBC50}" type="pres">
      <dgm:prSet presAssocID="{99EF8DE6-0589-4657-A374-88F3E1F6D463}" presName="vertThree" presStyleCnt="0"/>
      <dgm:spPr/>
    </dgm:pt>
    <dgm:pt modelId="{3D31EF9B-F8F6-45CE-A537-DE6B9240F45E}" type="pres">
      <dgm:prSet presAssocID="{99EF8DE6-0589-4657-A374-88F3E1F6D463}" presName="txThree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295DE7C6-E07C-46FC-938B-59D6FFEC1E5B}" type="pres">
      <dgm:prSet presAssocID="{99EF8DE6-0589-4657-A374-88F3E1F6D463}" presName="horzThree" presStyleCnt="0"/>
      <dgm:spPr/>
    </dgm:pt>
    <dgm:pt modelId="{31A0170C-EA38-43E9-936F-98C5521BB1EA}" type="pres">
      <dgm:prSet presAssocID="{CFB56F4E-212C-421A-9D70-60CD9596D002}" presName="sibSpaceThree" presStyleCnt="0"/>
      <dgm:spPr/>
    </dgm:pt>
    <dgm:pt modelId="{CA00D859-98B0-41C7-8E6F-DACB900358F1}" type="pres">
      <dgm:prSet presAssocID="{CCCCEC92-263F-49C9-A824-727D1A495F29}" presName="vertThree" presStyleCnt="0"/>
      <dgm:spPr/>
    </dgm:pt>
    <dgm:pt modelId="{F4515321-2290-4288-8B20-90E5A8599E2F}" type="pres">
      <dgm:prSet presAssocID="{CCCCEC92-263F-49C9-A824-727D1A495F29}" presName="txThre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07F265C-4EEF-4AC9-8D52-A66889197932}" type="pres">
      <dgm:prSet presAssocID="{CCCCEC92-263F-49C9-A824-727D1A495F29}" presName="horzThree" presStyleCnt="0"/>
      <dgm:spPr/>
    </dgm:pt>
    <dgm:pt modelId="{5FE455BC-23E4-479B-B73B-7D700C90AE33}" type="pres">
      <dgm:prSet presAssocID="{7AE4F060-7126-40BE-AF09-8BE761AE6995}" presName="sibSpaceThree" presStyleCnt="0"/>
      <dgm:spPr/>
    </dgm:pt>
    <dgm:pt modelId="{5AF9E8C1-7646-4AAD-90A2-F1C68E0CE7E1}" type="pres">
      <dgm:prSet presAssocID="{3A848C08-3FDC-4C41-9F13-26A0DFF0F09C}" presName="vertThree" presStyleCnt="0"/>
      <dgm:spPr/>
    </dgm:pt>
    <dgm:pt modelId="{BFC8B132-35A7-4B6F-8898-508FF117EC57}" type="pres">
      <dgm:prSet presAssocID="{3A848C08-3FDC-4C41-9F13-26A0DFF0F09C}" presName="txThre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AC33BF9-EBFA-4B4E-8D61-5EA67D7AE306}" type="pres">
      <dgm:prSet presAssocID="{3A848C08-3FDC-4C41-9F13-26A0DFF0F09C}" presName="horzThree" presStyleCnt="0"/>
      <dgm:spPr/>
    </dgm:pt>
    <dgm:pt modelId="{3196774E-326F-4E62-91AE-77A89F3A54F9}" type="pres">
      <dgm:prSet presAssocID="{877DF596-FDB5-4355-8910-CD4F4083C8C1}" presName="sibSpaceThree" presStyleCnt="0"/>
      <dgm:spPr/>
    </dgm:pt>
    <dgm:pt modelId="{254F796C-2CB3-44F8-B537-57C9D5DC778C}" type="pres">
      <dgm:prSet presAssocID="{1939E80D-0C5C-4259-BFC6-E1F7FE062E58}" presName="vertThree" presStyleCnt="0"/>
      <dgm:spPr/>
    </dgm:pt>
    <dgm:pt modelId="{E7D8A2B4-C5DC-428A-9C3C-70F4F7CDD8B6}" type="pres">
      <dgm:prSet presAssocID="{1939E80D-0C5C-4259-BFC6-E1F7FE062E58}" presName="txThre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2BD0A99C-8794-4E3D-862F-AB659122C814}" type="pres">
      <dgm:prSet presAssocID="{1939E80D-0C5C-4259-BFC6-E1F7FE062E58}" presName="horzThree" presStyleCnt="0"/>
      <dgm:spPr/>
    </dgm:pt>
  </dgm:ptLst>
  <dgm:cxnLst>
    <dgm:cxn modelId="{259376C5-09A8-430F-92CE-4B6546737FC1}" srcId="{1435C9C8-96C5-4A98-A09A-389AD0E2414D}" destId="{1BF58E10-48BC-4605-9E5C-F1942EDD1B1D}" srcOrd="1" destOrd="0" parTransId="{D36B07A3-AED8-4CD8-9309-CB4F8BC9D3E3}" sibTransId="{DE42B3CE-CAD5-4497-A2D8-1FF0DA70F51E}"/>
    <dgm:cxn modelId="{E87DE1E1-4171-48E6-856C-D411B241E04C}" srcId="{1BF58E10-48BC-4605-9E5C-F1942EDD1B1D}" destId="{CCCCEC92-263F-49C9-A824-727D1A495F29}" srcOrd="2" destOrd="0" parTransId="{503BE2E0-8822-446F-95D7-90C2519A18EB}" sibTransId="{7AE4F060-7126-40BE-AF09-8BE761AE6995}"/>
    <dgm:cxn modelId="{342AA1D8-512E-417E-9BD0-E3F30208EE4A}" type="presOf" srcId="{CCCCEC92-263F-49C9-A824-727D1A495F29}" destId="{F4515321-2290-4288-8B20-90E5A8599E2F}" srcOrd="0" destOrd="0" presId="urn:microsoft.com/office/officeart/2005/8/layout/hierarchy4"/>
    <dgm:cxn modelId="{15EF6489-086E-46FC-B502-C496AE2F89B3}" type="presOf" srcId="{95BC1ECF-43FA-40E0-8F0B-C04D35FB1018}" destId="{45FC4FD0-38B7-4526-A42F-A327C1636344}" srcOrd="0" destOrd="0" presId="urn:microsoft.com/office/officeart/2005/8/layout/hierarchy4"/>
    <dgm:cxn modelId="{53D64EB5-C613-4D90-8A6E-7FD1DD629554}" type="presOf" srcId="{1435C9C8-96C5-4A98-A09A-389AD0E2414D}" destId="{2DDD97EC-E6B4-48A4-B864-C0D5E3297E52}" srcOrd="0" destOrd="0" presId="urn:microsoft.com/office/officeart/2005/8/layout/hierarchy4"/>
    <dgm:cxn modelId="{B2A8535C-ECA8-49E9-99B7-4D1D7CE03302}" srcId="{1BF58E10-48BC-4605-9E5C-F1942EDD1B1D}" destId="{3A848C08-3FDC-4C41-9F13-26A0DFF0F09C}" srcOrd="3" destOrd="0" parTransId="{82B96BB0-60B7-402B-9860-9322546AB035}" sibTransId="{877DF596-FDB5-4355-8910-CD4F4083C8C1}"/>
    <dgm:cxn modelId="{A5BD3F38-E131-4EEA-AF9D-D9D35C87C023}" type="presOf" srcId="{3A848C08-3FDC-4C41-9F13-26A0DFF0F09C}" destId="{BFC8B132-35A7-4B6F-8898-508FF117EC57}" srcOrd="0" destOrd="0" presId="urn:microsoft.com/office/officeart/2005/8/layout/hierarchy4"/>
    <dgm:cxn modelId="{04C56AB4-1AB6-465F-AD0B-B74C3FC395E6}" srcId="{95BC1ECF-43FA-40E0-8F0B-C04D35FB1018}" destId="{1435C9C8-96C5-4A98-A09A-389AD0E2414D}" srcOrd="0" destOrd="0" parTransId="{56127A56-ADFD-4C85-A009-C15C2290386F}" sibTransId="{C9372EFB-2D72-448F-9595-5BEF09D9A7B1}"/>
    <dgm:cxn modelId="{7FE38891-8410-4B20-AB8A-0C21F110B87F}" srcId="{1435C9C8-96C5-4A98-A09A-389AD0E2414D}" destId="{CB39A573-93CC-4318-8D6B-FE067A828BF8}" srcOrd="0" destOrd="0" parTransId="{2AE29CEE-EA6D-4B95-9AAB-F32ABFC48505}" sibTransId="{E985C594-8C6C-4565-9DDE-2BE8759899AE}"/>
    <dgm:cxn modelId="{18B833CA-26C8-48E6-B4E5-D819E04F0C6F}" srcId="{1BF58E10-48BC-4605-9E5C-F1942EDD1B1D}" destId="{8877671B-47FA-47A0-83D5-AFD0072D11EE}" srcOrd="0" destOrd="0" parTransId="{F00D6C6B-FDF8-4DBF-9569-9F1A29C4A7DD}" sibTransId="{962021FB-2087-481C-8F73-A70AC8D02FA5}"/>
    <dgm:cxn modelId="{A2412E4F-FD10-428C-BB25-B43FB4731EAF}" srcId="{1BF58E10-48BC-4605-9E5C-F1942EDD1B1D}" destId="{1939E80D-0C5C-4259-BFC6-E1F7FE062E58}" srcOrd="4" destOrd="0" parTransId="{FE968AB2-1FE2-4B61-BFC8-D8F920166620}" sibTransId="{A90EC3CD-88ED-43A6-8648-E9012123062E}"/>
    <dgm:cxn modelId="{B9710F1C-44DF-479A-9D6F-114D0AA48236}" type="presOf" srcId="{8877671B-47FA-47A0-83D5-AFD0072D11EE}" destId="{239EA6A3-C6E9-4B92-B558-FD60B297E0F2}" srcOrd="0" destOrd="0" presId="urn:microsoft.com/office/officeart/2005/8/layout/hierarchy4"/>
    <dgm:cxn modelId="{A68C8477-91C9-470E-8C6F-251556327532}" type="presOf" srcId="{99EF8DE6-0589-4657-A374-88F3E1F6D463}" destId="{3D31EF9B-F8F6-45CE-A537-DE6B9240F45E}" srcOrd="0" destOrd="0" presId="urn:microsoft.com/office/officeart/2005/8/layout/hierarchy4"/>
    <dgm:cxn modelId="{613F9332-D16F-4EFD-AE44-66B49560F3B2}" type="presOf" srcId="{1BF58E10-48BC-4605-9E5C-F1942EDD1B1D}" destId="{EF99360A-0C8B-45B2-AD6B-1CC9378DDEE2}" srcOrd="0" destOrd="0" presId="urn:microsoft.com/office/officeart/2005/8/layout/hierarchy4"/>
    <dgm:cxn modelId="{09A3577F-A711-4327-90BC-4EA1DA03DA78}" srcId="{1BF58E10-48BC-4605-9E5C-F1942EDD1B1D}" destId="{99EF8DE6-0589-4657-A374-88F3E1F6D463}" srcOrd="1" destOrd="0" parTransId="{A63352E5-0108-4D03-AE21-DE087278820E}" sibTransId="{CFB56F4E-212C-421A-9D70-60CD9596D002}"/>
    <dgm:cxn modelId="{D31E32A8-0286-445E-BE33-4345F6910165}" type="presOf" srcId="{CB39A573-93CC-4318-8D6B-FE067A828BF8}" destId="{F37E8DC9-F759-4DA0-8FAD-E5707B4DD601}" srcOrd="0" destOrd="0" presId="urn:microsoft.com/office/officeart/2005/8/layout/hierarchy4"/>
    <dgm:cxn modelId="{ACCAE06E-15D5-481E-9E7E-4BE07910660E}" type="presOf" srcId="{1939E80D-0C5C-4259-BFC6-E1F7FE062E58}" destId="{E7D8A2B4-C5DC-428A-9C3C-70F4F7CDD8B6}" srcOrd="0" destOrd="0" presId="urn:microsoft.com/office/officeart/2005/8/layout/hierarchy4"/>
    <dgm:cxn modelId="{19CFC59F-22B2-4DB8-8B4B-24DFE55C0C8E}" type="presParOf" srcId="{45FC4FD0-38B7-4526-A42F-A327C1636344}" destId="{9EDB3A88-475D-4B27-8630-92DF41774892}" srcOrd="0" destOrd="0" presId="urn:microsoft.com/office/officeart/2005/8/layout/hierarchy4"/>
    <dgm:cxn modelId="{C5C3C294-D339-4607-9DCA-1BCD5D5D23EF}" type="presParOf" srcId="{9EDB3A88-475D-4B27-8630-92DF41774892}" destId="{2DDD97EC-E6B4-48A4-B864-C0D5E3297E52}" srcOrd="0" destOrd="0" presId="urn:microsoft.com/office/officeart/2005/8/layout/hierarchy4"/>
    <dgm:cxn modelId="{FFA76DE7-2ED5-4DE9-91E6-A7336416E4E0}" type="presParOf" srcId="{9EDB3A88-475D-4B27-8630-92DF41774892}" destId="{EEAF3F84-AD41-401F-9DB5-14061BD86E9B}" srcOrd="1" destOrd="0" presId="urn:microsoft.com/office/officeart/2005/8/layout/hierarchy4"/>
    <dgm:cxn modelId="{13A61C82-C2EC-408D-9965-CE096336AF8E}" type="presParOf" srcId="{9EDB3A88-475D-4B27-8630-92DF41774892}" destId="{2E83B75A-4647-49AF-96F0-3BE952DD4977}" srcOrd="2" destOrd="0" presId="urn:microsoft.com/office/officeart/2005/8/layout/hierarchy4"/>
    <dgm:cxn modelId="{CD9EE4CA-332A-47C4-9AE8-46C35A768D26}" type="presParOf" srcId="{2E83B75A-4647-49AF-96F0-3BE952DD4977}" destId="{9DFF316B-CCA9-475D-8B14-5EE1EDC986F4}" srcOrd="0" destOrd="0" presId="urn:microsoft.com/office/officeart/2005/8/layout/hierarchy4"/>
    <dgm:cxn modelId="{62AFE1DE-4708-4575-8B9F-0303C90B31F5}" type="presParOf" srcId="{9DFF316B-CCA9-475D-8B14-5EE1EDC986F4}" destId="{F37E8DC9-F759-4DA0-8FAD-E5707B4DD601}" srcOrd="0" destOrd="0" presId="urn:microsoft.com/office/officeart/2005/8/layout/hierarchy4"/>
    <dgm:cxn modelId="{A9B774BD-3798-4BFE-9890-6DEBDE4E42E9}" type="presParOf" srcId="{9DFF316B-CCA9-475D-8B14-5EE1EDC986F4}" destId="{7E1A2C4B-2AE2-44C8-B32A-284B5976A4E9}" srcOrd="1" destOrd="0" presId="urn:microsoft.com/office/officeart/2005/8/layout/hierarchy4"/>
    <dgm:cxn modelId="{59555D38-BB89-43E2-8FA8-923AA0CE71C9}" type="presParOf" srcId="{2E83B75A-4647-49AF-96F0-3BE952DD4977}" destId="{7BF9B9F2-F344-4043-97E0-DF35997DB825}" srcOrd="1" destOrd="0" presId="urn:microsoft.com/office/officeart/2005/8/layout/hierarchy4"/>
    <dgm:cxn modelId="{95CB8FCF-776C-4324-B2DA-606ADD0CE34A}" type="presParOf" srcId="{2E83B75A-4647-49AF-96F0-3BE952DD4977}" destId="{642A4533-3FEE-4B07-87BB-2801EF9014A3}" srcOrd="2" destOrd="0" presId="urn:microsoft.com/office/officeart/2005/8/layout/hierarchy4"/>
    <dgm:cxn modelId="{C801E7D1-87B5-47A4-B402-AAB93E2B8FA7}" type="presParOf" srcId="{642A4533-3FEE-4B07-87BB-2801EF9014A3}" destId="{EF99360A-0C8B-45B2-AD6B-1CC9378DDEE2}" srcOrd="0" destOrd="0" presId="urn:microsoft.com/office/officeart/2005/8/layout/hierarchy4"/>
    <dgm:cxn modelId="{D24FFDBC-3966-46C1-9897-284225AAD390}" type="presParOf" srcId="{642A4533-3FEE-4B07-87BB-2801EF9014A3}" destId="{844989B3-E999-4A56-A165-CF82477E06F3}" srcOrd="1" destOrd="0" presId="urn:microsoft.com/office/officeart/2005/8/layout/hierarchy4"/>
    <dgm:cxn modelId="{EA3E4D82-F39C-4FE7-ABBE-D69B2E83B8A1}" type="presParOf" srcId="{642A4533-3FEE-4B07-87BB-2801EF9014A3}" destId="{3E89FC48-2E3E-424E-890F-0DBB6026BCFA}" srcOrd="2" destOrd="0" presId="urn:microsoft.com/office/officeart/2005/8/layout/hierarchy4"/>
    <dgm:cxn modelId="{2F4FDC64-F3E0-4F59-84A2-4915EE763C3C}" type="presParOf" srcId="{3E89FC48-2E3E-424E-890F-0DBB6026BCFA}" destId="{886B5DDA-9250-4CB2-802F-A75E262FAC5F}" srcOrd="0" destOrd="0" presId="urn:microsoft.com/office/officeart/2005/8/layout/hierarchy4"/>
    <dgm:cxn modelId="{4B219E7D-8328-496D-AD67-A0281660A836}" type="presParOf" srcId="{886B5DDA-9250-4CB2-802F-A75E262FAC5F}" destId="{239EA6A3-C6E9-4B92-B558-FD60B297E0F2}" srcOrd="0" destOrd="0" presId="urn:microsoft.com/office/officeart/2005/8/layout/hierarchy4"/>
    <dgm:cxn modelId="{00442603-C62E-491C-9880-19CADC39265A}" type="presParOf" srcId="{886B5DDA-9250-4CB2-802F-A75E262FAC5F}" destId="{76D757F1-F63C-4D49-9518-D834F2A337A0}" srcOrd="1" destOrd="0" presId="urn:microsoft.com/office/officeart/2005/8/layout/hierarchy4"/>
    <dgm:cxn modelId="{FC5FDC7F-A2A4-4CAA-B7E2-316E3E0F549C}" type="presParOf" srcId="{3E89FC48-2E3E-424E-890F-0DBB6026BCFA}" destId="{53FA0D59-1FBD-4659-BCF9-F651552E016E}" srcOrd="1" destOrd="0" presId="urn:microsoft.com/office/officeart/2005/8/layout/hierarchy4"/>
    <dgm:cxn modelId="{8FFE41C5-F263-4EDF-9EEA-E3CB88D915D0}" type="presParOf" srcId="{3E89FC48-2E3E-424E-890F-0DBB6026BCFA}" destId="{BC041581-17FB-4609-AA29-64E43A8FBC50}" srcOrd="2" destOrd="0" presId="urn:microsoft.com/office/officeart/2005/8/layout/hierarchy4"/>
    <dgm:cxn modelId="{39E18880-A4EC-4DD7-982E-5058979318B9}" type="presParOf" srcId="{BC041581-17FB-4609-AA29-64E43A8FBC50}" destId="{3D31EF9B-F8F6-45CE-A537-DE6B9240F45E}" srcOrd="0" destOrd="0" presId="urn:microsoft.com/office/officeart/2005/8/layout/hierarchy4"/>
    <dgm:cxn modelId="{6762BB04-D6DB-4D07-B932-9E81E7D3E523}" type="presParOf" srcId="{BC041581-17FB-4609-AA29-64E43A8FBC50}" destId="{295DE7C6-E07C-46FC-938B-59D6FFEC1E5B}" srcOrd="1" destOrd="0" presId="urn:microsoft.com/office/officeart/2005/8/layout/hierarchy4"/>
    <dgm:cxn modelId="{02B2F64D-9801-4167-BCC8-FB371D732422}" type="presParOf" srcId="{3E89FC48-2E3E-424E-890F-0DBB6026BCFA}" destId="{31A0170C-EA38-43E9-936F-98C5521BB1EA}" srcOrd="3" destOrd="0" presId="urn:microsoft.com/office/officeart/2005/8/layout/hierarchy4"/>
    <dgm:cxn modelId="{D97AB2F1-86B3-4329-8A64-87AB3BC2134C}" type="presParOf" srcId="{3E89FC48-2E3E-424E-890F-0DBB6026BCFA}" destId="{CA00D859-98B0-41C7-8E6F-DACB900358F1}" srcOrd="4" destOrd="0" presId="urn:microsoft.com/office/officeart/2005/8/layout/hierarchy4"/>
    <dgm:cxn modelId="{3665AC4C-B5AB-48F9-9590-D69CD74C06CD}" type="presParOf" srcId="{CA00D859-98B0-41C7-8E6F-DACB900358F1}" destId="{F4515321-2290-4288-8B20-90E5A8599E2F}" srcOrd="0" destOrd="0" presId="urn:microsoft.com/office/officeart/2005/8/layout/hierarchy4"/>
    <dgm:cxn modelId="{123C8FD3-F4A2-48FB-8C9B-C299C94F2E80}" type="presParOf" srcId="{CA00D859-98B0-41C7-8E6F-DACB900358F1}" destId="{C07F265C-4EEF-4AC9-8D52-A66889197932}" srcOrd="1" destOrd="0" presId="urn:microsoft.com/office/officeart/2005/8/layout/hierarchy4"/>
    <dgm:cxn modelId="{E921BEA8-5ACC-4FFF-99B6-1F470B49C8EA}" type="presParOf" srcId="{3E89FC48-2E3E-424E-890F-0DBB6026BCFA}" destId="{5FE455BC-23E4-479B-B73B-7D700C90AE33}" srcOrd="5" destOrd="0" presId="urn:microsoft.com/office/officeart/2005/8/layout/hierarchy4"/>
    <dgm:cxn modelId="{7CFB15C5-492F-4A7B-8F1B-97D01144652F}" type="presParOf" srcId="{3E89FC48-2E3E-424E-890F-0DBB6026BCFA}" destId="{5AF9E8C1-7646-4AAD-90A2-F1C68E0CE7E1}" srcOrd="6" destOrd="0" presId="urn:microsoft.com/office/officeart/2005/8/layout/hierarchy4"/>
    <dgm:cxn modelId="{FB2BE244-1FC4-48B9-980B-6CD4649E672B}" type="presParOf" srcId="{5AF9E8C1-7646-4AAD-90A2-F1C68E0CE7E1}" destId="{BFC8B132-35A7-4B6F-8898-508FF117EC57}" srcOrd="0" destOrd="0" presId="urn:microsoft.com/office/officeart/2005/8/layout/hierarchy4"/>
    <dgm:cxn modelId="{95587C4A-8705-4483-9C7E-29784501DBA8}" type="presParOf" srcId="{5AF9E8C1-7646-4AAD-90A2-F1C68E0CE7E1}" destId="{AAC33BF9-EBFA-4B4E-8D61-5EA67D7AE306}" srcOrd="1" destOrd="0" presId="urn:microsoft.com/office/officeart/2005/8/layout/hierarchy4"/>
    <dgm:cxn modelId="{3A4DFD35-AA58-45D5-81DA-009CD44260C1}" type="presParOf" srcId="{3E89FC48-2E3E-424E-890F-0DBB6026BCFA}" destId="{3196774E-326F-4E62-91AE-77A89F3A54F9}" srcOrd="7" destOrd="0" presId="urn:microsoft.com/office/officeart/2005/8/layout/hierarchy4"/>
    <dgm:cxn modelId="{AF81621C-66B6-4251-88D7-6F91A133368F}" type="presParOf" srcId="{3E89FC48-2E3E-424E-890F-0DBB6026BCFA}" destId="{254F796C-2CB3-44F8-B537-57C9D5DC778C}" srcOrd="8" destOrd="0" presId="urn:microsoft.com/office/officeart/2005/8/layout/hierarchy4"/>
    <dgm:cxn modelId="{162C71EA-C12F-4661-8C0C-21DFF5175918}" type="presParOf" srcId="{254F796C-2CB3-44F8-B537-57C9D5DC778C}" destId="{E7D8A2B4-C5DC-428A-9C3C-70F4F7CDD8B6}" srcOrd="0" destOrd="0" presId="urn:microsoft.com/office/officeart/2005/8/layout/hierarchy4"/>
    <dgm:cxn modelId="{F4AFBF26-5C52-411B-8196-4C0EA6352B0D}" type="presParOf" srcId="{254F796C-2CB3-44F8-B537-57C9D5DC778C}" destId="{2BD0A99C-8794-4E3D-862F-AB659122C81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B1B83C5-C840-8348-87E5-B77D28CA1790}" type="doc">
      <dgm:prSet loTypeId="urn:microsoft.com/office/officeart/2005/8/layout/hierarchy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D0C98B-605C-3F4B-8866-8621557703FA}">
      <dgm:prSet custT="1"/>
      <dgm:spPr/>
      <dgm:t>
        <a:bodyPr/>
        <a:lstStyle/>
        <a:p>
          <a:pPr rtl="0"/>
          <a:r>
            <a:rPr lang="en-US" sz="1400" b="1" dirty="0" smtClean="0"/>
            <a:t>DIRECIÓN DE COBERTURA Y EQUIDAD </a:t>
          </a:r>
          <a:endParaRPr lang="en-US" sz="1400" b="1" dirty="0"/>
        </a:p>
      </dgm:t>
    </dgm:pt>
    <dgm:pt modelId="{35DBC740-DC34-0C4E-AFDB-8E02B6A5647E}" type="parTrans" cxnId="{485C8B44-F95F-7E44-994A-AECE1C7E2C45}">
      <dgm:prSet/>
      <dgm:spPr/>
      <dgm:t>
        <a:bodyPr/>
        <a:lstStyle/>
        <a:p>
          <a:endParaRPr lang="en-US" sz="1100"/>
        </a:p>
      </dgm:t>
    </dgm:pt>
    <dgm:pt modelId="{769EDDAE-65BA-4741-AF5F-E515538E17F4}" type="sibTrans" cxnId="{485C8B44-F95F-7E44-994A-AECE1C7E2C45}">
      <dgm:prSet/>
      <dgm:spPr/>
      <dgm:t>
        <a:bodyPr/>
        <a:lstStyle/>
        <a:p>
          <a:endParaRPr lang="en-US" sz="1100"/>
        </a:p>
      </dgm:t>
    </dgm:pt>
    <dgm:pt modelId="{16925BA7-8A8E-0B42-933F-C28F75EC155D}">
      <dgm:prSet custT="1"/>
      <dgm:spPr/>
      <dgm:t>
        <a:bodyPr/>
        <a:lstStyle/>
        <a:p>
          <a:pPr rtl="0"/>
          <a:r>
            <a:rPr lang="en-US" sz="1100" b="1" dirty="0" smtClean="0"/>
            <a:t>   SUBDIRECCIÓN DE ACCESO</a:t>
          </a:r>
          <a:endParaRPr lang="en-US" sz="1100" b="1" dirty="0"/>
        </a:p>
      </dgm:t>
    </dgm:pt>
    <dgm:pt modelId="{B77BC6F6-08FD-0940-AF4D-8C51148C1CF5}" type="parTrans" cxnId="{D310DA9E-0356-8E4D-9E28-DD90CCCD4A21}">
      <dgm:prSet/>
      <dgm:spPr/>
      <dgm:t>
        <a:bodyPr/>
        <a:lstStyle/>
        <a:p>
          <a:endParaRPr lang="en-US" sz="1100"/>
        </a:p>
      </dgm:t>
    </dgm:pt>
    <dgm:pt modelId="{FFCB035C-F14B-234D-859D-059CED21F4A3}" type="sibTrans" cxnId="{D310DA9E-0356-8E4D-9E28-DD90CCCD4A21}">
      <dgm:prSet/>
      <dgm:spPr/>
      <dgm:t>
        <a:bodyPr/>
        <a:lstStyle/>
        <a:p>
          <a:endParaRPr lang="en-US" sz="1100"/>
        </a:p>
      </dgm:t>
    </dgm:pt>
    <dgm:pt modelId="{A7216EB9-4B30-E943-8D70-A2667CB7D40D}">
      <dgm:prSet custT="1"/>
      <dgm:spPr/>
      <dgm:t>
        <a:bodyPr/>
        <a:lstStyle/>
        <a:p>
          <a:pPr rtl="0"/>
          <a:r>
            <a:rPr lang="en-US" sz="1000" dirty="0" smtClean="0"/>
            <a:t>GRUPO  DE ALFABETIZACIÓN Y EDUCACIÓN PARA JÓVENES Y ADULTOS  </a:t>
          </a:r>
          <a:endParaRPr lang="en-US" sz="1000" dirty="0"/>
        </a:p>
      </dgm:t>
    </dgm:pt>
    <dgm:pt modelId="{405381E1-CD06-004A-A125-078FBEB596D4}" type="parTrans" cxnId="{A3433EDB-9236-5240-AFDB-B965A696E833}">
      <dgm:prSet/>
      <dgm:spPr/>
      <dgm:t>
        <a:bodyPr/>
        <a:lstStyle/>
        <a:p>
          <a:endParaRPr lang="en-US" sz="1100"/>
        </a:p>
      </dgm:t>
    </dgm:pt>
    <dgm:pt modelId="{1D581DC6-0EF6-1A47-897E-E6152C63703C}" type="sibTrans" cxnId="{A3433EDB-9236-5240-AFDB-B965A696E833}">
      <dgm:prSet/>
      <dgm:spPr/>
      <dgm:t>
        <a:bodyPr/>
        <a:lstStyle/>
        <a:p>
          <a:endParaRPr lang="en-US" sz="1100"/>
        </a:p>
      </dgm:t>
    </dgm:pt>
    <dgm:pt modelId="{1CD0CEFE-B525-BE49-A9FD-CF7FA59D236D}">
      <dgm:prSet custT="1"/>
      <dgm:spPr/>
      <dgm:t>
        <a:bodyPr/>
        <a:lstStyle/>
        <a:p>
          <a:pPr rtl="0"/>
          <a:r>
            <a:rPr lang="en-US" sz="1000" dirty="0" smtClean="0"/>
            <a:t>GRUPO DE GESTIÓN DE COBERTURA</a:t>
          </a:r>
          <a:endParaRPr lang="en-US" sz="1000" dirty="0"/>
        </a:p>
      </dgm:t>
    </dgm:pt>
    <dgm:pt modelId="{DAC1ACC0-EF0C-7447-BC6D-FD125DD93FEA}" type="parTrans" cxnId="{A2C292B2-966C-1147-BC26-3904CEDA54BC}">
      <dgm:prSet/>
      <dgm:spPr/>
      <dgm:t>
        <a:bodyPr/>
        <a:lstStyle/>
        <a:p>
          <a:endParaRPr lang="en-US" sz="1100"/>
        </a:p>
      </dgm:t>
    </dgm:pt>
    <dgm:pt modelId="{C4BE4E73-9A4D-904F-8312-543E589A6238}" type="sibTrans" cxnId="{A2C292B2-966C-1147-BC26-3904CEDA54BC}">
      <dgm:prSet/>
      <dgm:spPr/>
      <dgm:t>
        <a:bodyPr/>
        <a:lstStyle/>
        <a:p>
          <a:endParaRPr lang="en-US" sz="1100"/>
        </a:p>
      </dgm:t>
    </dgm:pt>
    <dgm:pt modelId="{48DDCEDD-F61F-3748-B74C-F58BF07B60D8}">
      <dgm:prSet custT="1"/>
      <dgm:spPr/>
      <dgm:t>
        <a:bodyPr/>
        <a:lstStyle/>
        <a:p>
          <a:pPr rtl="0"/>
          <a:r>
            <a:rPr lang="en-US" sz="1000" dirty="0" smtClean="0"/>
            <a:t>GRUPO DE INFRAESTRUCTURA EDUCATIVA</a:t>
          </a:r>
          <a:endParaRPr lang="en-US" sz="1000" dirty="0"/>
        </a:p>
      </dgm:t>
    </dgm:pt>
    <dgm:pt modelId="{FAC3D906-CB92-6345-87D3-26B19377D214}" type="parTrans" cxnId="{2C05D18A-9D7A-E94B-A28A-1A364B3745A0}">
      <dgm:prSet/>
      <dgm:spPr>
        <a:solidFill>
          <a:schemeClr val="tx2"/>
        </a:solidFill>
        <a:ln>
          <a:solidFill>
            <a:schemeClr val="bg1"/>
          </a:solidFill>
        </a:ln>
      </dgm:spPr>
      <dgm:t>
        <a:bodyPr/>
        <a:lstStyle/>
        <a:p>
          <a:endParaRPr lang="en-US" sz="1100"/>
        </a:p>
      </dgm:t>
    </dgm:pt>
    <dgm:pt modelId="{890316A7-AFE3-904C-8C0E-E8E912248C4D}" type="sibTrans" cxnId="{2C05D18A-9D7A-E94B-A28A-1A364B3745A0}">
      <dgm:prSet/>
      <dgm:spPr/>
      <dgm:t>
        <a:bodyPr/>
        <a:lstStyle/>
        <a:p>
          <a:endParaRPr lang="en-US" sz="1100"/>
        </a:p>
      </dgm:t>
    </dgm:pt>
    <dgm:pt modelId="{EC142378-BFC1-A84E-AC35-62B85B951F24}">
      <dgm:prSet custT="1"/>
      <dgm:spPr/>
      <dgm:t>
        <a:bodyPr/>
        <a:lstStyle/>
        <a:p>
          <a:pPr rtl="0"/>
          <a:r>
            <a:rPr lang="en-US" sz="1100" b="1" dirty="0" smtClean="0"/>
            <a:t>SUBDIRECCIÓN DE PERMANENCIA</a:t>
          </a:r>
          <a:endParaRPr lang="en-US" sz="1100" b="1" dirty="0"/>
        </a:p>
      </dgm:t>
    </dgm:pt>
    <dgm:pt modelId="{B687EFAB-5D35-AF43-988C-7DAA426C5A75}" type="parTrans" cxnId="{7326577A-5E73-BD46-95AE-BE2A8B8E8B1B}">
      <dgm:prSet/>
      <dgm:spPr/>
      <dgm:t>
        <a:bodyPr/>
        <a:lstStyle/>
        <a:p>
          <a:endParaRPr lang="en-US" sz="1100"/>
        </a:p>
      </dgm:t>
    </dgm:pt>
    <dgm:pt modelId="{033FBE49-1A00-584A-B439-DFDFD907FB5E}" type="sibTrans" cxnId="{7326577A-5E73-BD46-95AE-BE2A8B8E8B1B}">
      <dgm:prSet/>
      <dgm:spPr/>
      <dgm:t>
        <a:bodyPr/>
        <a:lstStyle/>
        <a:p>
          <a:endParaRPr lang="en-US" sz="1100"/>
        </a:p>
      </dgm:t>
    </dgm:pt>
    <dgm:pt modelId="{AFA16887-CA06-C541-A67E-1576FC6DA433}">
      <dgm:prSet custT="1"/>
      <dgm:spPr/>
      <dgm:t>
        <a:bodyPr/>
        <a:lstStyle/>
        <a:p>
          <a:pPr rtl="0"/>
          <a:r>
            <a:rPr lang="en-US" sz="1000" dirty="0" smtClean="0"/>
            <a:t>GRUPO DE PROGRAMAS GENERALES</a:t>
          </a:r>
          <a:endParaRPr lang="en-US" sz="1000" dirty="0"/>
        </a:p>
      </dgm:t>
    </dgm:pt>
    <dgm:pt modelId="{7B69E763-7C98-664A-82EE-169629B43A50}" type="parTrans" cxnId="{FCB670CD-33A4-ED48-9F15-FA0F003E4158}">
      <dgm:prSet/>
      <dgm:spPr/>
      <dgm:t>
        <a:bodyPr/>
        <a:lstStyle/>
        <a:p>
          <a:endParaRPr lang="en-US" sz="1100"/>
        </a:p>
      </dgm:t>
    </dgm:pt>
    <dgm:pt modelId="{92F5A5F8-5162-6C45-B1AC-A14E4B7E3013}" type="sibTrans" cxnId="{FCB670CD-33A4-ED48-9F15-FA0F003E4158}">
      <dgm:prSet/>
      <dgm:spPr/>
      <dgm:t>
        <a:bodyPr/>
        <a:lstStyle/>
        <a:p>
          <a:endParaRPr lang="en-US" sz="1100"/>
        </a:p>
      </dgm:t>
    </dgm:pt>
    <dgm:pt modelId="{BF430D52-3839-A54F-B54F-2696E9FB4176}">
      <dgm:prSet custT="1"/>
      <dgm:spPr/>
      <dgm:t>
        <a:bodyPr/>
        <a:lstStyle/>
        <a:p>
          <a:pPr rtl="0"/>
          <a:r>
            <a:rPr lang="en-US" sz="1000" dirty="0" smtClean="0"/>
            <a:t>GRUPO DE POBLACIONES EN CONDICIONES DE VULNERABILIDAD</a:t>
          </a:r>
          <a:endParaRPr lang="en-US" sz="1000" dirty="0"/>
        </a:p>
      </dgm:t>
    </dgm:pt>
    <dgm:pt modelId="{7F773E7B-41C8-474B-B92D-2DCA12582C57}" type="parTrans" cxnId="{D34D0E4A-7677-E348-A017-6CE05EF0E150}">
      <dgm:prSet/>
      <dgm:spPr/>
      <dgm:t>
        <a:bodyPr/>
        <a:lstStyle/>
        <a:p>
          <a:endParaRPr lang="en-US" sz="1100"/>
        </a:p>
      </dgm:t>
    </dgm:pt>
    <dgm:pt modelId="{C79383EA-290B-5748-99A4-2C4786DD4263}" type="sibTrans" cxnId="{D34D0E4A-7677-E348-A017-6CE05EF0E150}">
      <dgm:prSet/>
      <dgm:spPr/>
      <dgm:t>
        <a:bodyPr/>
        <a:lstStyle/>
        <a:p>
          <a:endParaRPr lang="en-US" sz="1100"/>
        </a:p>
      </dgm:t>
    </dgm:pt>
    <dgm:pt modelId="{467CB367-2EAB-8948-8B98-E5BC75AA16B3}">
      <dgm:prSet custT="1"/>
      <dgm:spPr/>
      <dgm:t>
        <a:bodyPr/>
        <a:lstStyle/>
        <a:p>
          <a:pPr rtl="0"/>
          <a:r>
            <a:rPr lang="en-US" sz="1100" dirty="0" smtClean="0"/>
            <a:t>PROGRAMA DE ALIMENTACIÓN ESCOLAR  </a:t>
          </a:r>
          <a:r>
            <a:rPr lang="en-US" sz="1100" b="1" dirty="0" smtClean="0"/>
            <a:t>PAE</a:t>
          </a:r>
          <a:endParaRPr lang="en-US" sz="1100" b="1" dirty="0"/>
        </a:p>
      </dgm:t>
    </dgm:pt>
    <dgm:pt modelId="{B5115C82-31CB-7341-8D37-7C272F0C2A58}" type="parTrans" cxnId="{9051D9E6-BB70-DF4A-BEB4-412D0ECDF134}">
      <dgm:prSet/>
      <dgm:spPr>
        <a:ln>
          <a:solidFill>
            <a:schemeClr val="accent1"/>
          </a:solidFill>
        </a:ln>
      </dgm:spPr>
      <dgm:t>
        <a:bodyPr/>
        <a:lstStyle/>
        <a:p>
          <a:endParaRPr lang="en-US" sz="1100"/>
        </a:p>
      </dgm:t>
    </dgm:pt>
    <dgm:pt modelId="{B913F922-2D41-6348-B4AF-E0B2EB09C379}" type="sibTrans" cxnId="{9051D9E6-BB70-DF4A-BEB4-412D0ECDF134}">
      <dgm:prSet/>
      <dgm:spPr/>
      <dgm:t>
        <a:bodyPr/>
        <a:lstStyle/>
        <a:p>
          <a:endParaRPr lang="en-US" sz="1100"/>
        </a:p>
      </dgm:t>
    </dgm:pt>
    <dgm:pt modelId="{A8182A76-381A-4BF3-85C1-CD5DAABA60E3}">
      <dgm:prSet custT="1"/>
      <dgm:spPr/>
      <dgm:t>
        <a:bodyPr/>
        <a:lstStyle/>
        <a:p>
          <a:pPr rtl="0"/>
          <a:r>
            <a:rPr lang="en-US" sz="1000" dirty="0" smtClean="0"/>
            <a:t>GRUPO DE ANALISIS DE INFORMACIÓN</a:t>
          </a:r>
          <a:endParaRPr lang="en-US" sz="1000" dirty="0"/>
        </a:p>
      </dgm:t>
    </dgm:pt>
    <dgm:pt modelId="{3C7CCFB4-02F1-4461-B82D-66384B248DFF}" type="parTrans" cxnId="{C2F22949-7855-4816-9D33-2997E1B00A98}">
      <dgm:prSet/>
      <dgm:spPr/>
      <dgm:t>
        <a:bodyPr/>
        <a:lstStyle/>
        <a:p>
          <a:endParaRPr lang="es-CO"/>
        </a:p>
      </dgm:t>
    </dgm:pt>
    <dgm:pt modelId="{2FC65E7E-28D5-4852-87EF-459FC48C5EE5}" type="sibTrans" cxnId="{C2F22949-7855-4816-9D33-2997E1B00A98}">
      <dgm:prSet/>
      <dgm:spPr/>
      <dgm:t>
        <a:bodyPr/>
        <a:lstStyle/>
        <a:p>
          <a:endParaRPr lang="es-CO"/>
        </a:p>
      </dgm:t>
    </dgm:pt>
    <dgm:pt modelId="{E92BE011-2D1D-C147-8E65-559CE91DD56B}" type="pres">
      <dgm:prSet presAssocID="{CB1B83C5-C840-8348-87E5-B77D28CA179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D5E0E477-D273-284A-A4AA-DFE51ADBC4F4}" type="pres">
      <dgm:prSet presAssocID="{F0D0C98B-605C-3F4B-8866-8621557703FA}" presName="hierRoot1" presStyleCnt="0"/>
      <dgm:spPr/>
    </dgm:pt>
    <dgm:pt modelId="{D0316AB3-5431-0D41-95F6-F7994711BFE1}" type="pres">
      <dgm:prSet presAssocID="{F0D0C98B-605C-3F4B-8866-8621557703FA}" presName="composite" presStyleCnt="0"/>
      <dgm:spPr/>
    </dgm:pt>
    <dgm:pt modelId="{1BCDD0B1-5A1B-C34D-A93C-43660836396F}" type="pres">
      <dgm:prSet presAssocID="{F0D0C98B-605C-3F4B-8866-8621557703FA}" presName="background" presStyleLbl="node0" presStyleIdx="0" presStyleCnt="3"/>
      <dgm:spPr/>
    </dgm:pt>
    <dgm:pt modelId="{1C109980-E166-624D-83EA-CCA0B0BCEB49}" type="pres">
      <dgm:prSet presAssocID="{F0D0C98B-605C-3F4B-8866-8621557703FA}" presName="text" presStyleLbl="fgAcc0" presStyleIdx="0" presStyleCnt="3" custScaleX="228137" custScaleY="118982" custLinFactX="179750" custLinFactY="-100000" custLinFactNeighborX="200000" custLinFactNeighborY="-169910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4885339-0708-E44E-B4E2-5B475E6A0C04}" type="pres">
      <dgm:prSet presAssocID="{F0D0C98B-605C-3F4B-8866-8621557703FA}" presName="hierChild2" presStyleCnt="0"/>
      <dgm:spPr/>
    </dgm:pt>
    <dgm:pt modelId="{25DFD10D-096F-6745-86BF-0D3C6E02A85A}" type="pres">
      <dgm:prSet presAssocID="{16925BA7-8A8E-0B42-933F-C28F75EC155D}" presName="hierRoot1" presStyleCnt="0"/>
      <dgm:spPr/>
    </dgm:pt>
    <dgm:pt modelId="{41E80CEB-1790-404D-BEF6-3B874638E6CA}" type="pres">
      <dgm:prSet presAssocID="{16925BA7-8A8E-0B42-933F-C28F75EC155D}" presName="composite" presStyleCnt="0"/>
      <dgm:spPr/>
    </dgm:pt>
    <dgm:pt modelId="{BAE20E09-198A-274C-BCE5-E9F027358BE2}" type="pres">
      <dgm:prSet presAssocID="{16925BA7-8A8E-0B42-933F-C28F75EC155D}" presName="background" presStyleLbl="node0" presStyleIdx="1" presStyleCnt="3"/>
      <dgm:spPr/>
    </dgm:pt>
    <dgm:pt modelId="{DC203D8D-E905-5F48-8C77-355FC1A7B9E8}" type="pres">
      <dgm:prSet presAssocID="{16925BA7-8A8E-0B42-933F-C28F75EC155D}" presName="text" presStyleLbl="fgAcc0" presStyleIdx="1" presStyleCnt="3" custScaleX="150388" custScaleY="130723" custLinFactNeighborX="-52567" custLinFactNeighborY="-5907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F5682AA-0A32-D343-80BE-31F13DFF551F}" type="pres">
      <dgm:prSet presAssocID="{16925BA7-8A8E-0B42-933F-C28F75EC155D}" presName="hierChild2" presStyleCnt="0"/>
      <dgm:spPr/>
    </dgm:pt>
    <dgm:pt modelId="{BFBD6DF5-44ED-5543-B024-FE6C1705D88A}" type="pres">
      <dgm:prSet presAssocID="{405381E1-CD06-004A-A125-078FBEB596D4}" presName="Name10" presStyleLbl="parChTrans1D2" presStyleIdx="0" presStyleCnt="7"/>
      <dgm:spPr/>
      <dgm:t>
        <a:bodyPr/>
        <a:lstStyle/>
        <a:p>
          <a:endParaRPr lang="es-CO"/>
        </a:p>
      </dgm:t>
    </dgm:pt>
    <dgm:pt modelId="{B0D10531-37E3-424C-9F55-99BE7A30B299}" type="pres">
      <dgm:prSet presAssocID="{A7216EB9-4B30-E943-8D70-A2667CB7D40D}" presName="hierRoot2" presStyleCnt="0"/>
      <dgm:spPr/>
    </dgm:pt>
    <dgm:pt modelId="{13BD7BCF-9A64-DA4E-B566-258BB3D3B38B}" type="pres">
      <dgm:prSet presAssocID="{A7216EB9-4B30-E943-8D70-A2667CB7D40D}" presName="composite2" presStyleCnt="0"/>
      <dgm:spPr/>
    </dgm:pt>
    <dgm:pt modelId="{63A3F028-0C2E-6146-B776-80F904C33EF1}" type="pres">
      <dgm:prSet presAssocID="{A7216EB9-4B30-E943-8D70-A2667CB7D40D}" presName="background2" presStyleLbl="node2" presStyleIdx="0" presStyleCnt="7"/>
      <dgm:spPr/>
    </dgm:pt>
    <dgm:pt modelId="{0A69A06F-99F6-A544-9062-150DB53D60C1}" type="pres">
      <dgm:prSet presAssocID="{A7216EB9-4B30-E943-8D70-A2667CB7D40D}" presName="text2" presStyleLbl="fgAcc2" presStyleIdx="0" presStyleCnt="7" custScaleX="129041" custScaleY="140420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F3C5006-AA24-9141-960B-E718DB1913A5}" type="pres">
      <dgm:prSet presAssocID="{A7216EB9-4B30-E943-8D70-A2667CB7D40D}" presName="hierChild3" presStyleCnt="0"/>
      <dgm:spPr/>
    </dgm:pt>
    <dgm:pt modelId="{D4281B64-F897-436F-9D45-ADD3BA6B14C5}" type="pres">
      <dgm:prSet presAssocID="{3C7CCFB4-02F1-4461-B82D-66384B248DFF}" presName="Name10" presStyleLbl="parChTrans1D2" presStyleIdx="1" presStyleCnt="7"/>
      <dgm:spPr/>
      <dgm:t>
        <a:bodyPr/>
        <a:lstStyle/>
        <a:p>
          <a:endParaRPr lang="en-US"/>
        </a:p>
      </dgm:t>
    </dgm:pt>
    <dgm:pt modelId="{889A67F3-45AD-44F2-A7B1-75F9CD0EC73C}" type="pres">
      <dgm:prSet presAssocID="{A8182A76-381A-4BF3-85C1-CD5DAABA60E3}" presName="hierRoot2" presStyleCnt="0"/>
      <dgm:spPr/>
    </dgm:pt>
    <dgm:pt modelId="{2CDBA7EC-31CA-45DB-B2EE-96423616FECA}" type="pres">
      <dgm:prSet presAssocID="{A8182A76-381A-4BF3-85C1-CD5DAABA60E3}" presName="composite2" presStyleCnt="0"/>
      <dgm:spPr/>
    </dgm:pt>
    <dgm:pt modelId="{BB9CCA8A-2278-4FC0-B974-90272DDE6462}" type="pres">
      <dgm:prSet presAssocID="{A8182A76-381A-4BF3-85C1-CD5DAABA60E3}" presName="background2" presStyleLbl="node2" presStyleIdx="1" presStyleCnt="7"/>
      <dgm:spPr/>
    </dgm:pt>
    <dgm:pt modelId="{E403E6FC-BB9E-4BF3-AF0D-8938248E42BF}" type="pres">
      <dgm:prSet presAssocID="{A8182A76-381A-4BF3-85C1-CD5DAABA60E3}" presName="text2" presStyleLbl="fgAcc2" presStyleIdx="1" presStyleCnt="7" custScaleX="126373" custScaleY="14060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21E8A87-EEAB-43CC-97E4-2FC3BDCAB778}" type="pres">
      <dgm:prSet presAssocID="{A8182A76-381A-4BF3-85C1-CD5DAABA60E3}" presName="hierChild3" presStyleCnt="0"/>
      <dgm:spPr/>
    </dgm:pt>
    <dgm:pt modelId="{B24EFC32-AF41-674D-BB29-3CA0705E309E}" type="pres">
      <dgm:prSet presAssocID="{DAC1ACC0-EF0C-7447-BC6D-FD125DD93FEA}" presName="Name10" presStyleLbl="parChTrans1D2" presStyleIdx="2" presStyleCnt="7"/>
      <dgm:spPr/>
      <dgm:t>
        <a:bodyPr/>
        <a:lstStyle/>
        <a:p>
          <a:endParaRPr lang="es-CO"/>
        </a:p>
      </dgm:t>
    </dgm:pt>
    <dgm:pt modelId="{C8EF90CE-3826-1340-B76D-F077C86AD5FB}" type="pres">
      <dgm:prSet presAssocID="{1CD0CEFE-B525-BE49-A9FD-CF7FA59D236D}" presName="hierRoot2" presStyleCnt="0"/>
      <dgm:spPr/>
    </dgm:pt>
    <dgm:pt modelId="{ED434DE2-23C7-9B4B-9580-5443264C31C3}" type="pres">
      <dgm:prSet presAssocID="{1CD0CEFE-B525-BE49-A9FD-CF7FA59D236D}" presName="composite2" presStyleCnt="0"/>
      <dgm:spPr/>
    </dgm:pt>
    <dgm:pt modelId="{E2ABFA3D-E2BB-D446-96A4-40CC7E07F6F4}" type="pres">
      <dgm:prSet presAssocID="{1CD0CEFE-B525-BE49-A9FD-CF7FA59D236D}" presName="background2" presStyleLbl="node2" presStyleIdx="2" presStyleCnt="7"/>
      <dgm:spPr/>
    </dgm:pt>
    <dgm:pt modelId="{DB715106-0BB0-5049-B961-7529372511B1}" type="pres">
      <dgm:prSet presAssocID="{1CD0CEFE-B525-BE49-A9FD-CF7FA59D236D}" presName="text2" presStyleLbl="fgAcc2" presStyleIdx="2" presStyleCnt="7" custScaleX="112877" custScaleY="144173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1DC1E20-08F9-1B46-BDED-C362E89FABEB}" type="pres">
      <dgm:prSet presAssocID="{1CD0CEFE-B525-BE49-A9FD-CF7FA59D236D}" presName="hierChild3" presStyleCnt="0"/>
      <dgm:spPr/>
    </dgm:pt>
    <dgm:pt modelId="{7EDCB9E3-9C77-EB45-A6A7-ABF1C14BAE26}" type="pres">
      <dgm:prSet presAssocID="{FAC3D906-CB92-6345-87D3-26B19377D214}" presName="Name10" presStyleLbl="parChTrans1D2" presStyleIdx="3" presStyleCnt="7"/>
      <dgm:spPr/>
      <dgm:t>
        <a:bodyPr/>
        <a:lstStyle/>
        <a:p>
          <a:endParaRPr lang="es-CO"/>
        </a:p>
      </dgm:t>
    </dgm:pt>
    <dgm:pt modelId="{6321575E-9058-424F-95B5-18A66BC96412}" type="pres">
      <dgm:prSet presAssocID="{48DDCEDD-F61F-3748-B74C-F58BF07B60D8}" presName="hierRoot2" presStyleCnt="0"/>
      <dgm:spPr/>
    </dgm:pt>
    <dgm:pt modelId="{26F42AEE-25A7-744F-8316-390BD26C6226}" type="pres">
      <dgm:prSet presAssocID="{48DDCEDD-F61F-3748-B74C-F58BF07B60D8}" presName="composite2" presStyleCnt="0"/>
      <dgm:spPr/>
    </dgm:pt>
    <dgm:pt modelId="{585548E2-046D-E84C-9BF5-1848FB0C31A7}" type="pres">
      <dgm:prSet presAssocID="{48DDCEDD-F61F-3748-B74C-F58BF07B60D8}" presName="background2" presStyleLbl="node2" presStyleIdx="3" presStyleCnt="7"/>
      <dgm:spPr/>
    </dgm:pt>
    <dgm:pt modelId="{B8934556-64FF-3A4B-903D-CD9AF77A3FB6}" type="pres">
      <dgm:prSet presAssocID="{48DDCEDD-F61F-3748-B74C-F58BF07B60D8}" presName="text2" presStyleLbl="fgAcc2" presStyleIdx="3" presStyleCnt="7" custScaleX="157779" custScaleY="135087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4B1D5B2-C598-6141-A671-B0FDB4DE1192}" type="pres">
      <dgm:prSet presAssocID="{48DDCEDD-F61F-3748-B74C-F58BF07B60D8}" presName="hierChild3" presStyleCnt="0"/>
      <dgm:spPr/>
    </dgm:pt>
    <dgm:pt modelId="{B6B28D43-DEA6-9449-AAAD-5869759E39EB}" type="pres">
      <dgm:prSet presAssocID="{EC142378-BFC1-A84E-AC35-62B85B951F24}" presName="hierRoot1" presStyleCnt="0"/>
      <dgm:spPr/>
    </dgm:pt>
    <dgm:pt modelId="{4D21A4D8-E936-B343-B96D-9A6A4F156189}" type="pres">
      <dgm:prSet presAssocID="{EC142378-BFC1-A84E-AC35-62B85B951F24}" presName="composite" presStyleCnt="0"/>
      <dgm:spPr/>
    </dgm:pt>
    <dgm:pt modelId="{0154DB06-E4F2-E144-B619-FD91AE82FF5C}" type="pres">
      <dgm:prSet presAssocID="{EC142378-BFC1-A84E-AC35-62B85B951F24}" presName="background" presStyleLbl="node0" presStyleIdx="2" presStyleCnt="3"/>
      <dgm:spPr/>
    </dgm:pt>
    <dgm:pt modelId="{EF44F8FF-FC56-3D4F-9400-8FEA882B582E}" type="pres">
      <dgm:prSet presAssocID="{EC142378-BFC1-A84E-AC35-62B85B951F24}" presName="text" presStyleLbl="fgAcc0" presStyleIdx="2" presStyleCnt="3" custScaleX="142394" custScaleY="145137" custLinFactNeighborX="-30097" custLinFactNeighborY="-21158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6169475-E15B-9B4B-AE1A-E47801EF477A}" type="pres">
      <dgm:prSet presAssocID="{EC142378-BFC1-A84E-AC35-62B85B951F24}" presName="hierChild2" presStyleCnt="0"/>
      <dgm:spPr/>
    </dgm:pt>
    <dgm:pt modelId="{6802454C-C39C-0B43-B6DE-5A394ADC98EF}" type="pres">
      <dgm:prSet presAssocID="{7B69E763-7C98-664A-82EE-169629B43A50}" presName="Name10" presStyleLbl="parChTrans1D2" presStyleIdx="4" presStyleCnt="7"/>
      <dgm:spPr/>
      <dgm:t>
        <a:bodyPr/>
        <a:lstStyle/>
        <a:p>
          <a:endParaRPr lang="es-CO"/>
        </a:p>
      </dgm:t>
    </dgm:pt>
    <dgm:pt modelId="{B523608C-8587-7C4C-BC26-F93AC3ED9A9D}" type="pres">
      <dgm:prSet presAssocID="{AFA16887-CA06-C541-A67E-1576FC6DA433}" presName="hierRoot2" presStyleCnt="0"/>
      <dgm:spPr/>
    </dgm:pt>
    <dgm:pt modelId="{54F265EB-90F8-C642-A57C-F96809921745}" type="pres">
      <dgm:prSet presAssocID="{AFA16887-CA06-C541-A67E-1576FC6DA433}" presName="composite2" presStyleCnt="0"/>
      <dgm:spPr/>
    </dgm:pt>
    <dgm:pt modelId="{90A03913-08CA-0E4F-88F0-62D8E3261760}" type="pres">
      <dgm:prSet presAssocID="{AFA16887-CA06-C541-A67E-1576FC6DA433}" presName="background2" presStyleLbl="node2" presStyleIdx="4" presStyleCnt="7"/>
      <dgm:spPr/>
    </dgm:pt>
    <dgm:pt modelId="{4F431987-0300-4349-ADF2-3374A1607AF1}" type="pres">
      <dgm:prSet presAssocID="{AFA16887-CA06-C541-A67E-1576FC6DA433}" presName="text2" presStyleLbl="fgAcc2" presStyleIdx="4" presStyleCnt="7" custScaleX="108328" custScaleY="113373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D70586F-D6D0-8640-BA92-02550DB91EBA}" type="pres">
      <dgm:prSet presAssocID="{AFA16887-CA06-C541-A67E-1576FC6DA433}" presName="hierChild3" presStyleCnt="0"/>
      <dgm:spPr/>
    </dgm:pt>
    <dgm:pt modelId="{47AB3633-325F-BE48-A36E-602EF9F638AA}" type="pres">
      <dgm:prSet presAssocID="{7F773E7B-41C8-474B-B92D-2DCA12582C57}" presName="Name10" presStyleLbl="parChTrans1D2" presStyleIdx="5" presStyleCnt="7"/>
      <dgm:spPr/>
      <dgm:t>
        <a:bodyPr/>
        <a:lstStyle/>
        <a:p>
          <a:endParaRPr lang="es-CO"/>
        </a:p>
      </dgm:t>
    </dgm:pt>
    <dgm:pt modelId="{1F38213F-AF43-6A45-8EE1-F78DFBDD8AAD}" type="pres">
      <dgm:prSet presAssocID="{BF430D52-3839-A54F-B54F-2696E9FB4176}" presName="hierRoot2" presStyleCnt="0"/>
      <dgm:spPr/>
    </dgm:pt>
    <dgm:pt modelId="{52976BF1-62BC-AB48-9F84-75BB69FB9285}" type="pres">
      <dgm:prSet presAssocID="{BF430D52-3839-A54F-B54F-2696E9FB4176}" presName="composite2" presStyleCnt="0"/>
      <dgm:spPr/>
    </dgm:pt>
    <dgm:pt modelId="{7427E253-3AFF-2B40-868B-B464CD98886C}" type="pres">
      <dgm:prSet presAssocID="{BF430D52-3839-A54F-B54F-2696E9FB4176}" presName="background2" presStyleLbl="node2" presStyleIdx="5" presStyleCnt="7"/>
      <dgm:spPr/>
    </dgm:pt>
    <dgm:pt modelId="{2556A3F0-FDF3-E64B-B54C-9ADF6C9D72E6}" type="pres">
      <dgm:prSet presAssocID="{BF430D52-3839-A54F-B54F-2696E9FB4176}" presName="text2" presStyleLbl="fgAcc2" presStyleIdx="5" presStyleCnt="7" custScaleX="127445" custScaleY="12359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DF4D209-E283-F84D-93EC-FE399B641A0B}" type="pres">
      <dgm:prSet presAssocID="{BF430D52-3839-A54F-B54F-2696E9FB4176}" presName="hierChild3" presStyleCnt="0"/>
      <dgm:spPr/>
    </dgm:pt>
    <dgm:pt modelId="{5EA40199-48EF-F94E-9E58-0E20CCEF5514}" type="pres">
      <dgm:prSet presAssocID="{B5115C82-31CB-7341-8D37-7C272F0C2A58}" presName="Name10" presStyleLbl="parChTrans1D2" presStyleIdx="6" presStyleCnt="7"/>
      <dgm:spPr/>
      <dgm:t>
        <a:bodyPr/>
        <a:lstStyle/>
        <a:p>
          <a:endParaRPr lang="es-CO"/>
        </a:p>
      </dgm:t>
    </dgm:pt>
    <dgm:pt modelId="{A5DEFBA7-419A-2345-84FA-91EF4E82424A}" type="pres">
      <dgm:prSet presAssocID="{467CB367-2EAB-8948-8B98-E5BC75AA16B3}" presName="hierRoot2" presStyleCnt="0"/>
      <dgm:spPr/>
    </dgm:pt>
    <dgm:pt modelId="{4ED4B022-361E-224D-AC44-12B7EC1859DE}" type="pres">
      <dgm:prSet presAssocID="{467CB367-2EAB-8948-8B98-E5BC75AA16B3}" presName="composite2" presStyleCnt="0"/>
      <dgm:spPr/>
    </dgm:pt>
    <dgm:pt modelId="{0088284E-8A97-FD44-970C-6E8AEDFC6593}" type="pres">
      <dgm:prSet presAssocID="{467CB367-2EAB-8948-8B98-E5BC75AA16B3}" presName="background2" presStyleLbl="node2" presStyleIdx="6" presStyleCnt="7"/>
      <dgm:spPr/>
    </dgm:pt>
    <dgm:pt modelId="{B1815202-D4BC-264A-B30F-E7F2C97C440C}" type="pres">
      <dgm:prSet presAssocID="{467CB367-2EAB-8948-8B98-E5BC75AA16B3}" presName="text2" presStyleLbl="fgAcc2" presStyleIdx="6" presStyleCnt="7" custScaleX="133566" custScaleY="126260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26D8BDD-24BE-E641-857E-762C5DE5BABB}" type="pres">
      <dgm:prSet presAssocID="{467CB367-2EAB-8948-8B98-E5BC75AA16B3}" presName="hierChild3" presStyleCnt="0"/>
      <dgm:spPr/>
    </dgm:pt>
  </dgm:ptLst>
  <dgm:cxnLst>
    <dgm:cxn modelId="{7326577A-5E73-BD46-95AE-BE2A8B8E8B1B}" srcId="{CB1B83C5-C840-8348-87E5-B77D28CA1790}" destId="{EC142378-BFC1-A84E-AC35-62B85B951F24}" srcOrd="2" destOrd="0" parTransId="{B687EFAB-5D35-AF43-988C-7DAA426C5A75}" sibTransId="{033FBE49-1A00-584A-B439-DFDFD907FB5E}"/>
    <dgm:cxn modelId="{D8FDBCA1-8C3D-634D-9A05-842043982B1F}" type="presOf" srcId="{1CD0CEFE-B525-BE49-A9FD-CF7FA59D236D}" destId="{DB715106-0BB0-5049-B961-7529372511B1}" srcOrd="0" destOrd="0" presId="urn:microsoft.com/office/officeart/2005/8/layout/hierarchy1"/>
    <dgm:cxn modelId="{C2F22949-7855-4816-9D33-2997E1B00A98}" srcId="{16925BA7-8A8E-0B42-933F-C28F75EC155D}" destId="{A8182A76-381A-4BF3-85C1-CD5DAABA60E3}" srcOrd="1" destOrd="0" parTransId="{3C7CCFB4-02F1-4461-B82D-66384B248DFF}" sibTransId="{2FC65E7E-28D5-4852-87EF-459FC48C5EE5}"/>
    <dgm:cxn modelId="{536AE470-B2C0-D046-A6B0-F5494CB2E4D6}" type="presOf" srcId="{EC142378-BFC1-A84E-AC35-62B85B951F24}" destId="{EF44F8FF-FC56-3D4F-9400-8FEA882B582E}" srcOrd="0" destOrd="0" presId="urn:microsoft.com/office/officeart/2005/8/layout/hierarchy1"/>
    <dgm:cxn modelId="{BD3BA35F-C82B-5447-A3EE-AA35A5F31CE3}" type="presOf" srcId="{405381E1-CD06-004A-A125-078FBEB596D4}" destId="{BFBD6DF5-44ED-5543-B024-FE6C1705D88A}" srcOrd="0" destOrd="0" presId="urn:microsoft.com/office/officeart/2005/8/layout/hierarchy1"/>
    <dgm:cxn modelId="{4DE6D1C3-3322-FE48-93BF-74284DAEF349}" type="presOf" srcId="{B5115C82-31CB-7341-8D37-7C272F0C2A58}" destId="{5EA40199-48EF-F94E-9E58-0E20CCEF5514}" srcOrd="0" destOrd="0" presId="urn:microsoft.com/office/officeart/2005/8/layout/hierarchy1"/>
    <dgm:cxn modelId="{F341A5DA-57DB-6A4D-B434-77C6FF7EF268}" type="presOf" srcId="{A8182A76-381A-4BF3-85C1-CD5DAABA60E3}" destId="{E403E6FC-BB9E-4BF3-AF0D-8938248E42BF}" srcOrd="0" destOrd="0" presId="urn:microsoft.com/office/officeart/2005/8/layout/hierarchy1"/>
    <dgm:cxn modelId="{C9CCBE68-43E7-C746-8549-85C1BA5D9252}" type="presOf" srcId="{16925BA7-8A8E-0B42-933F-C28F75EC155D}" destId="{DC203D8D-E905-5F48-8C77-355FC1A7B9E8}" srcOrd="0" destOrd="0" presId="urn:microsoft.com/office/officeart/2005/8/layout/hierarchy1"/>
    <dgm:cxn modelId="{CF90FC8F-3C66-5E41-8898-D55D79AA4912}" type="presOf" srcId="{3C7CCFB4-02F1-4461-B82D-66384B248DFF}" destId="{D4281B64-F897-436F-9D45-ADD3BA6B14C5}" srcOrd="0" destOrd="0" presId="urn:microsoft.com/office/officeart/2005/8/layout/hierarchy1"/>
    <dgm:cxn modelId="{D34D0E4A-7677-E348-A017-6CE05EF0E150}" srcId="{EC142378-BFC1-A84E-AC35-62B85B951F24}" destId="{BF430D52-3839-A54F-B54F-2696E9FB4176}" srcOrd="1" destOrd="0" parTransId="{7F773E7B-41C8-474B-B92D-2DCA12582C57}" sibTransId="{C79383EA-290B-5748-99A4-2C4786DD4263}"/>
    <dgm:cxn modelId="{2CE7119C-4828-474E-AEFB-508125E07CD9}" type="presOf" srcId="{7B69E763-7C98-664A-82EE-169629B43A50}" destId="{6802454C-C39C-0B43-B6DE-5A394ADC98EF}" srcOrd="0" destOrd="0" presId="urn:microsoft.com/office/officeart/2005/8/layout/hierarchy1"/>
    <dgm:cxn modelId="{01FC9F82-4543-3F41-99DB-5632C0F8D024}" type="presOf" srcId="{F0D0C98B-605C-3F4B-8866-8621557703FA}" destId="{1C109980-E166-624D-83EA-CCA0B0BCEB49}" srcOrd="0" destOrd="0" presId="urn:microsoft.com/office/officeart/2005/8/layout/hierarchy1"/>
    <dgm:cxn modelId="{374E0784-1B9B-7646-89DA-3A0FD1966564}" type="presOf" srcId="{AFA16887-CA06-C541-A67E-1576FC6DA433}" destId="{4F431987-0300-4349-ADF2-3374A1607AF1}" srcOrd="0" destOrd="0" presId="urn:microsoft.com/office/officeart/2005/8/layout/hierarchy1"/>
    <dgm:cxn modelId="{1A3AE1F8-29FE-914E-959A-85999BDA98CA}" type="presOf" srcId="{48DDCEDD-F61F-3748-B74C-F58BF07B60D8}" destId="{B8934556-64FF-3A4B-903D-CD9AF77A3FB6}" srcOrd="0" destOrd="0" presId="urn:microsoft.com/office/officeart/2005/8/layout/hierarchy1"/>
    <dgm:cxn modelId="{485C8B44-F95F-7E44-994A-AECE1C7E2C45}" srcId="{CB1B83C5-C840-8348-87E5-B77D28CA1790}" destId="{F0D0C98B-605C-3F4B-8866-8621557703FA}" srcOrd="0" destOrd="0" parTransId="{35DBC740-DC34-0C4E-AFDB-8E02B6A5647E}" sibTransId="{769EDDAE-65BA-4741-AF5F-E515538E17F4}"/>
    <dgm:cxn modelId="{08D12D6C-1AAA-FA49-8363-494599A07A0B}" type="presOf" srcId="{FAC3D906-CB92-6345-87D3-26B19377D214}" destId="{7EDCB9E3-9C77-EB45-A6A7-ABF1C14BAE26}" srcOrd="0" destOrd="0" presId="urn:microsoft.com/office/officeart/2005/8/layout/hierarchy1"/>
    <dgm:cxn modelId="{882A696A-A98F-5D49-84D8-E4857A47D353}" type="presOf" srcId="{7F773E7B-41C8-474B-B92D-2DCA12582C57}" destId="{47AB3633-325F-BE48-A36E-602EF9F638AA}" srcOrd="0" destOrd="0" presId="urn:microsoft.com/office/officeart/2005/8/layout/hierarchy1"/>
    <dgm:cxn modelId="{1E6F79C2-999C-4848-BCEF-F20637090DDA}" type="presOf" srcId="{A7216EB9-4B30-E943-8D70-A2667CB7D40D}" destId="{0A69A06F-99F6-A544-9062-150DB53D60C1}" srcOrd="0" destOrd="0" presId="urn:microsoft.com/office/officeart/2005/8/layout/hierarchy1"/>
    <dgm:cxn modelId="{32FC0EDD-BB0C-6F42-9236-6C96E4A3B008}" type="presOf" srcId="{BF430D52-3839-A54F-B54F-2696E9FB4176}" destId="{2556A3F0-FDF3-E64B-B54C-9ADF6C9D72E6}" srcOrd="0" destOrd="0" presId="urn:microsoft.com/office/officeart/2005/8/layout/hierarchy1"/>
    <dgm:cxn modelId="{D310DA9E-0356-8E4D-9E28-DD90CCCD4A21}" srcId="{CB1B83C5-C840-8348-87E5-B77D28CA1790}" destId="{16925BA7-8A8E-0B42-933F-C28F75EC155D}" srcOrd="1" destOrd="0" parTransId="{B77BC6F6-08FD-0940-AF4D-8C51148C1CF5}" sibTransId="{FFCB035C-F14B-234D-859D-059CED21F4A3}"/>
    <dgm:cxn modelId="{6113F7A6-CCC7-7040-8BB0-BF52DCF7FA6C}" type="presOf" srcId="{CB1B83C5-C840-8348-87E5-B77D28CA1790}" destId="{E92BE011-2D1D-C147-8E65-559CE91DD56B}" srcOrd="0" destOrd="0" presId="urn:microsoft.com/office/officeart/2005/8/layout/hierarchy1"/>
    <dgm:cxn modelId="{4BC5394D-353D-C14B-A4C6-F3ADE0AC81FA}" type="presOf" srcId="{DAC1ACC0-EF0C-7447-BC6D-FD125DD93FEA}" destId="{B24EFC32-AF41-674D-BB29-3CA0705E309E}" srcOrd="0" destOrd="0" presId="urn:microsoft.com/office/officeart/2005/8/layout/hierarchy1"/>
    <dgm:cxn modelId="{69D0D7DA-41FF-C447-A783-CA4C8C0DAB7F}" type="presOf" srcId="{467CB367-2EAB-8948-8B98-E5BC75AA16B3}" destId="{B1815202-D4BC-264A-B30F-E7F2C97C440C}" srcOrd="0" destOrd="0" presId="urn:microsoft.com/office/officeart/2005/8/layout/hierarchy1"/>
    <dgm:cxn modelId="{2C05D18A-9D7A-E94B-A28A-1A364B3745A0}" srcId="{16925BA7-8A8E-0B42-933F-C28F75EC155D}" destId="{48DDCEDD-F61F-3748-B74C-F58BF07B60D8}" srcOrd="3" destOrd="0" parTransId="{FAC3D906-CB92-6345-87D3-26B19377D214}" sibTransId="{890316A7-AFE3-904C-8C0E-E8E912248C4D}"/>
    <dgm:cxn modelId="{A2C292B2-966C-1147-BC26-3904CEDA54BC}" srcId="{16925BA7-8A8E-0B42-933F-C28F75EC155D}" destId="{1CD0CEFE-B525-BE49-A9FD-CF7FA59D236D}" srcOrd="2" destOrd="0" parTransId="{DAC1ACC0-EF0C-7447-BC6D-FD125DD93FEA}" sibTransId="{C4BE4E73-9A4D-904F-8312-543E589A6238}"/>
    <dgm:cxn modelId="{9051D9E6-BB70-DF4A-BEB4-412D0ECDF134}" srcId="{EC142378-BFC1-A84E-AC35-62B85B951F24}" destId="{467CB367-2EAB-8948-8B98-E5BC75AA16B3}" srcOrd="2" destOrd="0" parTransId="{B5115C82-31CB-7341-8D37-7C272F0C2A58}" sibTransId="{B913F922-2D41-6348-B4AF-E0B2EB09C379}"/>
    <dgm:cxn modelId="{FCB670CD-33A4-ED48-9F15-FA0F003E4158}" srcId="{EC142378-BFC1-A84E-AC35-62B85B951F24}" destId="{AFA16887-CA06-C541-A67E-1576FC6DA433}" srcOrd="0" destOrd="0" parTransId="{7B69E763-7C98-664A-82EE-169629B43A50}" sibTransId="{92F5A5F8-5162-6C45-B1AC-A14E4B7E3013}"/>
    <dgm:cxn modelId="{A3433EDB-9236-5240-AFDB-B965A696E833}" srcId="{16925BA7-8A8E-0B42-933F-C28F75EC155D}" destId="{A7216EB9-4B30-E943-8D70-A2667CB7D40D}" srcOrd="0" destOrd="0" parTransId="{405381E1-CD06-004A-A125-078FBEB596D4}" sibTransId="{1D581DC6-0EF6-1A47-897E-E6152C63703C}"/>
    <dgm:cxn modelId="{E98F44F9-8FBB-1448-8650-757D1CBF4D98}" type="presParOf" srcId="{E92BE011-2D1D-C147-8E65-559CE91DD56B}" destId="{D5E0E477-D273-284A-A4AA-DFE51ADBC4F4}" srcOrd="0" destOrd="0" presId="urn:microsoft.com/office/officeart/2005/8/layout/hierarchy1"/>
    <dgm:cxn modelId="{AB26E3C0-A65D-2244-95E1-DCA1C4387A1D}" type="presParOf" srcId="{D5E0E477-D273-284A-A4AA-DFE51ADBC4F4}" destId="{D0316AB3-5431-0D41-95F6-F7994711BFE1}" srcOrd="0" destOrd="0" presId="urn:microsoft.com/office/officeart/2005/8/layout/hierarchy1"/>
    <dgm:cxn modelId="{E9F8C488-AD5D-BA42-A2A8-B212456CA20A}" type="presParOf" srcId="{D0316AB3-5431-0D41-95F6-F7994711BFE1}" destId="{1BCDD0B1-5A1B-C34D-A93C-43660836396F}" srcOrd="0" destOrd="0" presId="urn:microsoft.com/office/officeart/2005/8/layout/hierarchy1"/>
    <dgm:cxn modelId="{DE5E8591-3531-704B-8BE8-DB856910CF68}" type="presParOf" srcId="{D0316AB3-5431-0D41-95F6-F7994711BFE1}" destId="{1C109980-E166-624D-83EA-CCA0B0BCEB49}" srcOrd="1" destOrd="0" presId="urn:microsoft.com/office/officeart/2005/8/layout/hierarchy1"/>
    <dgm:cxn modelId="{D1A68C9B-6920-BD44-8BB9-8B1FAABEAFAC}" type="presParOf" srcId="{D5E0E477-D273-284A-A4AA-DFE51ADBC4F4}" destId="{D4885339-0708-E44E-B4E2-5B475E6A0C04}" srcOrd="1" destOrd="0" presId="urn:microsoft.com/office/officeart/2005/8/layout/hierarchy1"/>
    <dgm:cxn modelId="{7B86E550-6F4C-B043-A9F7-0FF6E9DAB8F7}" type="presParOf" srcId="{E92BE011-2D1D-C147-8E65-559CE91DD56B}" destId="{25DFD10D-096F-6745-86BF-0D3C6E02A85A}" srcOrd="1" destOrd="0" presId="urn:microsoft.com/office/officeart/2005/8/layout/hierarchy1"/>
    <dgm:cxn modelId="{5932B39B-E942-154D-AF97-BD8936B6C3BA}" type="presParOf" srcId="{25DFD10D-096F-6745-86BF-0D3C6E02A85A}" destId="{41E80CEB-1790-404D-BEF6-3B874638E6CA}" srcOrd="0" destOrd="0" presId="urn:microsoft.com/office/officeart/2005/8/layout/hierarchy1"/>
    <dgm:cxn modelId="{4F9C0989-D9CB-E348-B85E-AFB9751C5865}" type="presParOf" srcId="{41E80CEB-1790-404D-BEF6-3B874638E6CA}" destId="{BAE20E09-198A-274C-BCE5-E9F027358BE2}" srcOrd="0" destOrd="0" presId="urn:microsoft.com/office/officeart/2005/8/layout/hierarchy1"/>
    <dgm:cxn modelId="{D811D9A5-F989-F542-ADA6-269D20C56B26}" type="presParOf" srcId="{41E80CEB-1790-404D-BEF6-3B874638E6CA}" destId="{DC203D8D-E905-5F48-8C77-355FC1A7B9E8}" srcOrd="1" destOrd="0" presId="urn:microsoft.com/office/officeart/2005/8/layout/hierarchy1"/>
    <dgm:cxn modelId="{4ADA371E-E3BB-E748-98AE-513C2298E6A9}" type="presParOf" srcId="{25DFD10D-096F-6745-86BF-0D3C6E02A85A}" destId="{3F5682AA-0A32-D343-80BE-31F13DFF551F}" srcOrd="1" destOrd="0" presId="urn:microsoft.com/office/officeart/2005/8/layout/hierarchy1"/>
    <dgm:cxn modelId="{EE5A16A2-4A38-A441-9EA1-1BE23F2D3C28}" type="presParOf" srcId="{3F5682AA-0A32-D343-80BE-31F13DFF551F}" destId="{BFBD6DF5-44ED-5543-B024-FE6C1705D88A}" srcOrd="0" destOrd="0" presId="urn:microsoft.com/office/officeart/2005/8/layout/hierarchy1"/>
    <dgm:cxn modelId="{B488EF9F-BE8D-9948-BC44-A975973EECE1}" type="presParOf" srcId="{3F5682AA-0A32-D343-80BE-31F13DFF551F}" destId="{B0D10531-37E3-424C-9F55-99BE7A30B299}" srcOrd="1" destOrd="0" presId="urn:microsoft.com/office/officeart/2005/8/layout/hierarchy1"/>
    <dgm:cxn modelId="{263066D4-F55B-B64B-87CC-F3BE05FBB1E8}" type="presParOf" srcId="{B0D10531-37E3-424C-9F55-99BE7A30B299}" destId="{13BD7BCF-9A64-DA4E-B566-258BB3D3B38B}" srcOrd="0" destOrd="0" presId="urn:microsoft.com/office/officeart/2005/8/layout/hierarchy1"/>
    <dgm:cxn modelId="{D2AA1C63-248B-7149-998B-F12A0979863D}" type="presParOf" srcId="{13BD7BCF-9A64-DA4E-B566-258BB3D3B38B}" destId="{63A3F028-0C2E-6146-B776-80F904C33EF1}" srcOrd="0" destOrd="0" presId="urn:microsoft.com/office/officeart/2005/8/layout/hierarchy1"/>
    <dgm:cxn modelId="{6DE016BE-55EA-344B-8E37-2A030C922D83}" type="presParOf" srcId="{13BD7BCF-9A64-DA4E-B566-258BB3D3B38B}" destId="{0A69A06F-99F6-A544-9062-150DB53D60C1}" srcOrd="1" destOrd="0" presId="urn:microsoft.com/office/officeart/2005/8/layout/hierarchy1"/>
    <dgm:cxn modelId="{99579197-3C0C-CD49-9BCC-84AC58361037}" type="presParOf" srcId="{B0D10531-37E3-424C-9F55-99BE7A30B299}" destId="{CF3C5006-AA24-9141-960B-E718DB1913A5}" srcOrd="1" destOrd="0" presId="urn:microsoft.com/office/officeart/2005/8/layout/hierarchy1"/>
    <dgm:cxn modelId="{0EC1AB33-2BD5-8146-BE7B-8B04EE042C57}" type="presParOf" srcId="{3F5682AA-0A32-D343-80BE-31F13DFF551F}" destId="{D4281B64-F897-436F-9D45-ADD3BA6B14C5}" srcOrd="2" destOrd="0" presId="urn:microsoft.com/office/officeart/2005/8/layout/hierarchy1"/>
    <dgm:cxn modelId="{16DC48E0-EB18-9A49-B3AF-7E568F1308E0}" type="presParOf" srcId="{3F5682AA-0A32-D343-80BE-31F13DFF551F}" destId="{889A67F3-45AD-44F2-A7B1-75F9CD0EC73C}" srcOrd="3" destOrd="0" presId="urn:microsoft.com/office/officeart/2005/8/layout/hierarchy1"/>
    <dgm:cxn modelId="{46702C0B-3F62-6243-A5F7-255115F9F266}" type="presParOf" srcId="{889A67F3-45AD-44F2-A7B1-75F9CD0EC73C}" destId="{2CDBA7EC-31CA-45DB-B2EE-96423616FECA}" srcOrd="0" destOrd="0" presId="urn:microsoft.com/office/officeart/2005/8/layout/hierarchy1"/>
    <dgm:cxn modelId="{5B6086A1-4384-C14B-A9C3-2AABFCD6AEB6}" type="presParOf" srcId="{2CDBA7EC-31CA-45DB-B2EE-96423616FECA}" destId="{BB9CCA8A-2278-4FC0-B974-90272DDE6462}" srcOrd="0" destOrd="0" presId="urn:microsoft.com/office/officeart/2005/8/layout/hierarchy1"/>
    <dgm:cxn modelId="{260A317B-D232-7147-827F-D6AA4C8AB5BF}" type="presParOf" srcId="{2CDBA7EC-31CA-45DB-B2EE-96423616FECA}" destId="{E403E6FC-BB9E-4BF3-AF0D-8938248E42BF}" srcOrd="1" destOrd="0" presId="urn:microsoft.com/office/officeart/2005/8/layout/hierarchy1"/>
    <dgm:cxn modelId="{24FEE389-9284-C448-B377-79592BA4C3D7}" type="presParOf" srcId="{889A67F3-45AD-44F2-A7B1-75F9CD0EC73C}" destId="{E21E8A87-EEAB-43CC-97E4-2FC3BDCAB778}" srcOrd="1" destOrd="0" presId="urn:microsoft.com/office/officeart/2005/8/layout/hierarchy1"/>
    <dgm:cxn modelId="{94FB6838-D7B3-0049-AAC9-58E37C096CA1}" type="presParOf" srcId="{3F5682AA-0A32-D343-80BE-31F13DFF551F}" destId="{B24EFC32-AF41-674D-BB29-3CA0705E309E}" srcOrd="4" destOrd="0" presId="urn:microsoft.com/office/officeart/2005/8/layout/hierarchy1"/>
    <dgm:cxn modelId="{764F7D8B-2B75-7148-90F9-EE372576CB6F}" type="presParOf" srcId="{3F5682AA-0A32-D343-80BE-31F13DFF551F}" destId="{C8EF90CE-3826-1340-B76D-F077C86AD5FB}" srcOrd="5" destOrd="0" presId="urn:microsoft.com/office/officeart/2005/8/layout/hierarchy1"/>
    <dgm:cxn modelId="{D940FA8E-98B0-1B4A-BFD8-72DC3D40E288}" type="presParOf" srcId="{C8EF90CE-3826-1340-B76D-F077C86AD5FB}" destId="{ED434DE2-23C7-9B4B-9580-5443264C31C3}" srcOrd="0" destOrd="0" presId="urn:microsoft.com/office/officeart/2005/8/layout/hierarchy1"/>
    <dgm:cxn modelId="{1B055134-AB3B-E741-9D2F-A9D2F6F3B1E4}" type="presParOf" srcId="{ED434DE2-23C7-9B4B-9580-5443264C31C3}" destId="{E2ABFA3D-E2BB-D446-96A4-40CC7E07F6F4}" srcOrd="0" destOrd="0" presId="urn:microsoft.com/office/officeart/2005/8/layout/hierarchy1"/>
    <dgm:cxn modelId="{CD578B51-8B0C-EB4B-9E35-C007AEB09820}" type="presParOf" srcId="{ED434DE2-23C7-9B4B-9580-5443264C31C3}" destId="{DB715106-0BB0-5049-B961-7529372511B1}" srcOrd="1" destOrd="0" presId="urn:microsoft.com/office/officeart/2005/8/layout/hierarchy1"/>
    <dgm:cxn modelId="{08CE062F-AF82-FC4C-8DAE-D88C31B6E18E}" type="presParOf" srcId="{C8EF90CE-3826-1340-B76D-F077C86AD5FB}" destId="{51DC1E20-08F9-1B46-BDED-C362E89FABEB}" srcOrd="1" destOrd="0" presId="urn:microsoft.com/office/officeart/2005/8/layout/hierarchy1"/>
    <dgm:cxn modelId="{7C97BCE4-9C0B-7F45-B25F-11B3D762DE87}" type="presParOf" srcId="{3F5682AA-0A32-D343-80BE-31F13DFF551F}" destId="{7EDCB9E3-9C77-EB45-A6A7-ABF1C14BAE26}" srcOrd="6" destOrd="0" presId="urn:microsoft.com/office/officeart/2005/8/layout/hierarchy1"/>
    <dgm:cxn modelId="{062830BF-E8A5-8D4A-B675-CEC1A62C3188}" type="presParOf" srcId="{3F5682AA-0A32-D343-80BE-31F13DFF551F}" destId="{6321575E-9058-424F-95B5-18A66BC96412}" srcOrd="7" destOrd="0" presId="urn:microsoft.com/office/officeart/2005/8/layout/hierarchy1"/>
    <dgm:cxn modelId="{F6566ABE-329F-AE49-A7B1-00F66A135F44}" type="presParOf" srcId="{6321575E-9058-424F-95B5-18A66BC96412}" destId="{26F42AEE-25A7-744F-8316-390BD26C6226}" srcOrd="0" destOrd="0" presId="urn:microsoft.com/office/officeart/2005/8/layout/hierarchy1"/>
    <dgm:cxn modelId="{6B93E724-47A2-6947-87CB-4400E2637861}" type="presParOf" srcId="{26F42AEE-25A7-744F-8316-390BD26C6226}" destId="{585548E2-046D-E84C-9BF5-1848FB0C31A7}" srcOrd="0" destOrd="0" presId="urn:microsoft.com/office/officeart/2005/8/layout/hierarchy1"/>
    <dgm:cxn modelId="{1A480255-FAAC-D543-B60A-041B4B2DC37D}" type="presParOf" srcId="{26F42AEE-25A7-744F-8316-390BD26C6226}" destId="{B8934556-64FF-3A4B-903D-CD9AF77A3FB6}" srcOrd="1" destOrd="0" presId="urn:microsoft.com/office/officeart/2005/8/layout/hierarchy1"/>
    <dgm:cxn modelId="{239F9F64-BF8C-8348-963E-E78DDC28C0F5}" type="presParOf" srcId="{6321575E-9058-424F-95B5-18A66BC96412}" destId="{14B1D5B2-C598-6141-A671-B0FDB4DE1192}" srcOrd="1" destOrd="0" presId="urn:microsoft.com/office/officeart/2005/8/layout/hierarchy1"/>
    <dgm:cxn modelId="{CC87B01D-FAB5-A140-9780-567C78F2732A}" type="presParOf" srcId="{E92BE011-2D1D-C147-8E65-559CE91DD56B}" destId="{B6B28D43-DEA6-9449-AAAD-5869759E39EB}" srcOrd="2" destOrd="0" presId="urn:microsoft.com/office/officeart/2005/8/layout/hierarchy1"/>
    <dgm:cxn modelId="{0451EE62-AC05-0048-8049-7B4CFCDC7A4D}" type="presParOf" srcId="{B6B28D43-DEA6-9449-AAAD-5869759E39EB}" destId="{4D21A4D8-E936-B343-B96D-9A6A4F156189}" srcOrd="0" destOrd="0" presId="urn:microsoft.com/office/officeart/2005/8/layout/hierarchy1"/>
    <dgm:cxn modelId="{E6604549-341A-DA48-9AD8-A9174A0DF10B}" type="presParOf" srcId="{4D21A4D8-E936-B343-B96D-9A6A4F156189}" destId="{0154DB06-E4F2-E144-B619-FD91AE82FF5C}" srcOrd="0" destOrd="0" presId="urn:microsoft.com/office/officeart/2005/8/layout/hierarchy1"/>
    <dgm:cxn modelId="{17F9332C-D584-CB4B-9D9D-7D34494052FE}" type="presParOf" srcId="{4D21A4D8-E936-B343-B96D-9A6A4F156189}" destId="{EF44F8FF-FC56-3D4F-9400-8FEA882B582E}" srcOrd="1" destOrd="0" presId="urn:microsoft.com/office/officeart/2005/8/layout/hierarchy1"/>
    <dgm:cxn modelId="{A02992E7-328C-C544-BB2C-52E1674FD657}" type="presParOf" srcId="{B6B28D43-DEA6-9449-AAAD-5869759E39EB}" destId="{B6169475-E15B-9B4B-AE1A-E47801EF477A}" srcOrd="1" destOrd="0" presId="urn:microsoft.com/office/officeart/2005/8/layout/hierarchy1"/>
    <dgm:cxn modelId="{EAA13083-DF90-B747-A15E-3263ACE17C28}" type="presParOf" srcId="{B6169475-E15B-9B4B-AE1A-E47801EF477A}" destId="{6802454C-C39C-0B43-B6DE-5A394ADC98EF}" srcOrd="0" destOrd="0" presId="urn:microsoft.com/office/officeart/2005/8/layout/hierarchy1"/>
    <dgm:cxn modelId="{D627312D-2615-5347-A017-3724D7B19245}" type="presParOf" srcId="{B6169475-E15B-9B4B-AE1A-E47801EF477A}" destId="{B523608C-8587-7C4C-BC26-F93AC3ED9A9D}" srcOrd="1" destOrd="0" presId="urn:microsoft.com/office/officeart/2005/8/layout/hierarchy1"/>
    <dgm:cxn modelId="{826CAE5F-7BBD-C04D-A252-177E6A97EED8}" type="presParOf" srcId="{B523608C-8587-7C4C-BC26-F93AC3ED9A9D}" destId="{54F265EB-90F8-C642-A57C-F96809921745}" srcOrd="0" destOrd="0" presId="urn:microsoft.com/office/officeart/2005/8/layout/hierarchy1"/>
    <dgm:cxn modelId="{CB7823C5-FFBC-E942-A62D-9A4A0C4E9CA8}" type="presParOf" srcId="{54F265EB-90F8-C642-A57C-F96809921745}" destId="{90A03913-08CA-0E4F-88F0-62D8E3261760}" srcOrd="0" destOrd="0" presId="urn:microsoft.com/office/officeart/2005/8/layout/hierarchy1"/>
    <dgm:cxn modelId="{CA78F4CC-4D58-4E45-AEA2-D04DAC135F7A}" type="presParOf" srcId="{54F265EB-90F8-C642-A57C-F96809921745}" destId="{4F431987-0300-4349-ADF2-3374A1607AF1}" srcOrd="1" destOrd="0" presId="urn:microsoft.com/office/officeart/2005/8/layout/hierarchy1"/>
    <dgm:cxn modelId="{8DA1FA0D-0ACF-3F44-869D-55A6D474AC33}" type="presParOf" srcId="{B523608C-8587-7C4C-BC26-F93AC3ED9A9D}" destId="{3D70586F-D6D0-8640-BA92-02550DB91EBA}" srcOrd="1" destOrd="0" presId="urn:microsoft.com/office/officeart/2005/8/layout/hierarchy1"/>
    <dgm:cxn modelId="{F1EC22F0-1266-7342-9AE3-0FBAD0A6156A}" type="presParOf" srcId="{B6169475-E15B-9B4B-AE1A-E47801EF477A}" destId="{47AB3633-325F-BE48-A36E-602EF9F638AA}" srcOrd="2" destOrd="0" presId="urn:microsoft.com/office/officeart/2005/8/layout/hierarchy1"/>
    <dgm:cxn modelId="{971124D7-7832-5844-8B1C-90694A719548}" type="presParOf" srcId="{B6169475-E15B-9B4B-AE1A-E47801EF477A}" destId="{1F38213F-AF43-6A45-8EE1-F78DFBDD8AAD}" srcOrd="3" destOrd="0" presId="urn:microsoft.com/office/officeart/2005/8/layout/hierarchy1"/>
    <dgm:cxn modelId="{F6AB16CE-F829-5043-A22A-0D508E1E5797}" type="presParOf" srcId="{1F38213F-AF43-6A45-8EE1-F78DFBDD8AAD}" destId="{52976BF1-62BC-AB48-9F84-75BB69FB9285}" srcOrd="0" destOrd="0" presId="urn:microsoft.com/office/officeart/2005/8/layout/hierarchy1"/>
    <dgm:cxn modelId="{12AB19BD-29BF-7443-9559-7B60B2E8F421}" type="presParOf" srcId="{52976BF1-62BC-AB48-9F84-75BB69FB9285}" destId="{7427E253-3AFF-2B40-868B-B464CD98886C}" srcOrd="0" destOrd="0" presId="urn:microsoft.com/office/officeart/2005/8/layout/hierarchy1"/>
    <dgm:cxn modelId="{47EBC70C-2DBD-2545-92A9-6A77784DE226}" type="presParOf" srcId="{52976BF1-62BC-AB48-9F84-75BB69FB9285}" destId="{2556A3F0-FDF3-E64B-B54C-9ADF6C9D72E6}" srcOrd="1" destOrd="0" presId="urn:microsoft.com/office/officeart/2005/8/layout/hierarchy1"/>
    <dgm:cxn modelId="{5B80FA89-5B42-974E-9029-1223C09CC26E}" type="presParOf" srcId="{1F38213F-AF43-6A45-8EE1-F78DFBDD8AAD}" destId="{9DF4D209-E283-F84D-93EC-FE399B641A0B}" srcOrd="1" destOrd="0" presId="urn:microsoft.com/office/officeart/2005/8/layout/hierarchy1"/>
    <dgm:cxn modelId="{E3433483-571D-A247-BFA2-0472E0C11FEA}" type="presParOf" srcId="{B6169475-E15B-9B4B-AE1A-E47801EF477A}" destId="{5EA40199-48EF-F94E-9E58-0E20CCEF5514}" srcOrd="4" destOrd="0" presId="urn:microsoft.com/office/officeart/2005/8/layout/hierarchy1"/>
    <dgm:cxn modelId="{6B16466B-6863-1A4F-B857-D006CA60185D}" type="presParOf" srcId="{B6169475-E15B-9B4B-AE1A-E47801EF477A}" destId="{A5DEFBA7-419A-2345-84FA-91EF4E82424A}" srcOrd="5" destOrd="0" presId="urn:microsoft.com/office/officeart/2005/8/layout/hierarchy1"/>
    <dgm:cxn modelId="{C327DA78-EA23-BD42-B74B-7C9ADC72DD1A}" type="presParOf" srcId="{A5DEFBA7-419A-2345-84FA-91EF4E82424A}" destId="{4ED4B022-361E-224D-AC44-12B7EC1859DE}" srcOrd="0" destOrd="0" presId="urn:microsoft.com/office/officeart/2005/8/layout/hierarchy1"/>
    <dgm:cxn modelId="{0D9717AA-47BD-6143-956A-393CAE0E95EF}" type="presParOf" srcId="{4ED4B022-361E-224D-AC44-12B7EC1859DE}" destId="{0088284E-8A97-FD44-970C-6E8AEDFC6593}" srcOrd="0" destOrd="0" presId="urn:microsoft.com/office/officeart/2005/8/layout/hierarchy1"/>
    <dgm:cxn modelId="{490015F9-55AB-7141-B711-873A26AEEC36}" type="presParOf" srcId="{4ED4B022-361E-224D-AC44-12B7EC1859DE}" destId="{B1815202-D4BC-264A-B30F-E7F2C97C440C}" srcOrd="1" destOrd="0" presId="urn:microsoft.com/office/officeart/2005/8/layout/hierarchy1"/>
    <dgm:cxn modelId="{8D000299-0EBA-3942-998B-28910E6B8B78}" type="presParOf" srcId="{A5DEFBA7-419A-2345-84FA-91EF4E82424A}" destId="{E26D8BDD-24BE-E641-857E-762C5DE5BAB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5CA5E6-8AF7-425C-888C-CA6B141CF5D7}">
      <dsp:nvSpPr>
        <dsp:cNvPr id="0" name=""/>
        <dsp:cNvSpPr/>
      </dsp:nvSpPr>
      <dsp:spPr>
        <a:xfrm>
          <a:off x="2987" y="261902"/>
          <a:ext cx="1122173" cy="1261878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solidFill>
            <a:schemeClr val="accent6">
              <a:lumMod val="75000"/>
            </a:schemeClr>
          </a:solidFill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b="1" kern="12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Alfabetización </a:t>
          </a:r>
          <a:endParaRPr lang="es-CO" sz="1100" b="1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854" y="294769"/>
        <a:ext cx="1056439" cy="1196144"/>
      </dsp:txXfrm>
    </dsp:sp>
    <dsp:sp modelId="{3AA28B51-3975-45E8-9830-34A5BB0C4EF0}">
      <dsp:nvSpPr>
        <dsp:cNvPr id="0" name=""/>
        <dsp:cNvSpPr/>
      </dsp:nvSpPr>
      <dsp:spPr>
        <a:xfrm>
          <a:off x="1234544" y="757206"/>
          <a:ext cx="231892" cy="271270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dk1">
                <a:shade val="51000"/>
                <a:satMod val="130000"/>
              </a:schemeClr>
            </a:gs>
            <a:gs pos="80000">
              <a:schemeClr val="dk1">
                <a:shade val="93000"/>
                <a:satMod val="130000"/>
              </a:schemeClr>
            </a:gs>
            <a:gs pos="100000">
              <a:schemeClr val="dk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1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34544" y="811460"/>
        <a:ext cx="162324" cy="162762"/>
      </dsp:txXfrm>
    </dsp:sp>
    <dsp:sp modelId="{8DD81131-2B0E-4D4E-AC35-54F26E5F0CE3}">
      <dsp:nvSpPr>
        <dsp:cNvPr id="0" name=""/>
        <dsp:cNvSpPr/>
      </dsp:nvSpPr>
      <dsp:spPr>
        <a:xfrm>
          <a:off x="1562694" y="441636"/>
          <a:ext cx="1093832" cy="90241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Reducir la tasa de analfabetismo al 5,7% de 15 años y mas</a:t>
          </a:r>
          <a:endParaRPr lang="es-CO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89125" y="468067"/>
        <a:ext cx="1040970" cy="849549"/>
      </dsp:txXfrm>
    </dsp:sp>
    <dsp:sp modelId="{698E3289-D79B-4221-A53E-CE6EDBC015DB}">
      <dsp:nvSpPr>
        <dsp:cNvPr id="0" name=""/>
        <dsp:cNvSpPr/>
      </dsp:nvSpPr>
      <dsp:spPr>
        <a:xfrm>
          <a:off x="2765909" y="757206"/>
          <a:ext cx="231892" cy="271270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dk1">
                <a:shade val="51000"/>
                <a:satMod val="130000"/>
              </a:schemeClr>
            </a:gs>
            <a:gs pos="80000">
              <a:schemeClr val="dk1">
                <a:shade val="93000"/>
                <a:satMod val="130000"/>
              </a:schemeClr>
            </a:gs>
            <a:gs pos="100000">
              <a:schemeClr val="dk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1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65909" y="811460"/>
        <a:ext cx="162324" cy="162762"/>
      </dsp:txXfrm>
    </dsp:sp>
    <dsp:sp modelId="{44D17FB5-D5A2-4E75-B370-150C9D0893D5}">
      <dsp:nvSpPr>
        <dsp:cNvPr id="0" name=""/>
        <dsp:cNvSpPr/>
      </dsp:nvSpPr>
      <dsp:spPr>
        <a:xfrm>
          <a:off x="3094059" y="441636"/>
          <a:ext cx="1093832" cy="902411"/>
        </a:xfrm>
        <a:prstGeom prst="roundRect">
          <a:avLst>
            <a:gd name="adj" fmla="val 10000"/>
          </a:avLst>
        </a:prstGeom>
        <a:solidFill>
          <a:schemeClr val="lt1"/>
        </a:solidFill>
        <a:ln w="57150" cap="flat" cmpd="sng" algn="ctr">
          <a:solidFill>
            <a:schemeClr val="accent2"/>
          </a:solidFill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6,30%</a:t>
          </a:r>
        </a:p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Tasa actual</a:t>
          </a:r>
          <a:endParaRPr lang="es-CO" sz="11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20490" y="468067"/>
        <a:ext cx="1040970" cy="849549"/>
      </dsp:txXfrm>
    </dsp:sp>
    <dsp:sp modelId="{BBD68E7B-5423-4C31-A779-B3026256412A}">
      <dsp:nvSpPr>
        <dsp:cNvPr id="0" name=""/>
        <dsp:cNvSpPr/>
      </dsp:nvSpPr>
      <dsp:spPr>
        <a:xfrm>
          <a:off x="4297275" y="757206"/>
          <a:ext cx="231892" cy="271270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dk1">
                <a:shade val="51000"/>
                <a:satMod val="130000"/>
              </a:schemeClr>
            </a:gs>
            <a:gs pos="80000">
              <a:schemeClr val="dk1">
                <a:shade val="93000"/>
                <a:satMod val="130000"/>
              </a:schemeClr>
            </a:gs>
            <a:gs pos="100000">
              <a:schemeClr val="dk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1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97275" y="811460"/>
        <a:ext cx="162324" cy="162762"/>
      </dsp:txXfrm>
    </dsp:sp>
    <dsp:sp modelId="{ECD7D6DC-ECC0-4F7F-A7B2-41F90E32F310}">
      <dsp:nvSpPr>
        <dsp:cNvPr id="0" name=""/>
        <dsp:cNvSpPr/>
      </dsp:nvSpPr>
      <dsp:spPr>
        <a:xfrm>
          <a:off x="4625425" y="441636"/>
          <a:ext cx="1093832" cy="90241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kern="1200" smtClean="0">
              <a:latin typeface="Arial" panose="020B0604020202020204" pitchFamily="34" charset="0"/>
              <a:cs typeface="Arial" panose="020B0604020202020204" pitchFamily="34" charset="0"/>
            </a:rPr>
            <a:t>Reducir la tasa de analfabetismo al 1,2% de 15 a 24 años</a:t>
          </a:r>
          <a:endParaRPr lang="es-CO" sz="11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51856" y="468067"/>
        <a:ext cx="1040970" cy="849549"/>
      </dsp:txXfrm>
    </dsp:sp>
    <dsp:sp modelId="{13AB5CF9-25B1-4DA4-AA3D-A5C27DD23506}">
      <dsp:nvSpPr>
        <dsp:cNvPr id="0" name=""/>
        <dsp:cNvSpPr/>
      </dsp:nvSpPr>
      <dsp:spPr>
        <a:xfrm>
          <a:off x="5828640" y="757206"/>
          <a:ext cx="231892" cy="271270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dk1">
                <a:shade val="51000"/>
                <a:satMod val="130000"/>
              </a:schemeClr>
            </a:gs>
            <a:gs pos="80000">
              <a:schemeClr val="dk1">
                <a:shade val="93000"/>
                <a:satMod val="130000"/>
              </a:schemeClr>
            </a:gs>
            <a:gs pos="100000">
              <a:schemeClr val="dk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1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28640" y="811460"/>
        <a:ext cx="162324" cy="162762"/>
      </dsp:txXfrm>
    </dsp:sp>
    <dsp:sp modelId="{3D819BDA-E4F3-4AD2-9685-396D60492110}">
      <dsp:nvSpPr>
        <dsp:cNvPr id="0" name=""/>
        <dsp:cNvSpPr/>
      </dsp:nvSpPr>
      <dsp:spPr>
        <a:xfrm>
          <a:off x="6156790" y="441636"/>
          <a:ext cx="1093832" cy="902411"/>
        </a:xfrm>
        <a:prstGeom prst="roundRect">
          <a:avLst>
            <a:gd name="adj" fmla="val 10000"/>
          </a:avLst>
        </a:prstGeom>
        <a:solidFill>
          <a:schemeClr val="lt1"/>
        </a:solidFill>
        <a:ln w="57150" cap="flat" cmpd="sng" algn="ctr">
          <a:solidFill>
            <a:schemeClr val="accent2"/>
          </a:solidFill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1,7%</a:t>
          </a:r>
        </a:p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Tasa Actual</a:t>
          </a:r>
          <a:endParaRPr lang="es-CO" sz="11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183221" y="468067"/>
        <a:ext cx="1040970" cy="849549"/>
      </dsp:txXfrm>
    </dsp:sp>
    <dsp:sp modelId="{33AD9DE2-9A1B-4824-B991-C3316B5DA7FB}">
      <dsp:nvSpPr>
        <dsp:cNvPr id="0" name=""/>
        <dsp:cNvSpPr/>
      </dsp:nvSpPr>
      <dsp:spPr>
        <a:xfrm>
          <a:off x="7360006" y="757206"/>
          <a:ext cx="231892" cy="271270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dk1">
                <a:shade val="51000"/>
                <a:satMod val="130000"/>
              </a:schemeClr>
            </a:gs>
            <a:gs pos="80000">
              <a:schemeClr val="dk1">
                <a:shade val="93000"/>
                <a:satMod val="130000"/>
              </a:schemeClr>
            </a:gs>
            <a:gs pos="100000">
              <a:schemeClr val="dk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1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360006" y="811460"/>
        <a:ext cx="162324" cy="162762"/>
      </dsp:txXfrm>
    </dsp:sp>
    <dsp:sp modelId="{CE6EAAC9-A946-406B-BBAB-7D45009BE815}">
      <dsp:nvSpPr>
        <dsp:cNvPr id="0" name=""/>
        <dsp:cNvSpPr/>
      </dsp:nvSpPr>
      <dsp:spPr>
        <a:xfrm>
          <a:off x="7688155" y="441636"/>
          <a:ext cx="1093832" cy="90241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ESTRATEGIA</a:t>
          </a:r>
          <a:endParaRPr lang="es-CO" sz="1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714586" y="468067"/>
        <a:ext cx="1040970" cy="8495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314447-7C99-43E6-B1C7-E53241B7679D}">
      <dsp:nvSpPr>
        <dsp:cNvPr id="0" name=""/>
        <dsp:cNvSpPr/>
      </dsp:nvSpPr>
      <dsp:spPr>
        <a:xfrm>
          <a:off x="0" y="156520"/>
          <a:ext cx="1080120" cy="1225261"/>
        </a:xfrm>
        <a:prstGeom prst="roundRect">
          <a:avLst>
            <a:gd name="adj" fmla="val 10000"/>
          </a:avLst>
        </a:prstGeom>
        <a:noFill/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Educación Media</a:t>
          </a:r>
          <a:endParaRPr lang="es-CO" sz="1400" b="1" kern="12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636" y="188156"/>
        <a:ext cx="1016848" cy="1161989"/>
      </dsp:txXfrm>
    </dsp:sp>
    <dsp:sp modelId="{6BA2AE0E-84EE-4033-A4F7-B97953F75BB5}">
      <dsp:nvSpPr>
        <dsp:cNvPr id="0" name=""/>
        <dsp:cNvSpPr/>
      </dsp:nvSpPr>
      <dsp:spPr>
        <a:xfrm>
          <a:off x="1188132" y="635216"/>
          <a:ext cx="228985" cy="267869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9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88132" y="688790"/>
        <a:ext cx="160290" cy="160721"/>
      </dsp:txXfrm>
    </dsp:sp>
    <dsp:sp modelId="{6C52D0F9-963C-43C1-9B95-BB256CBF9506}">
      <dsp:nvSpPr>
        <dsp:cNvPr id="0" name=""/>
        <dsp:cNvSpPr/>
      </dsp:nvSpPr>
      <dsp:spPr>
        <a:xfrm>
          <a:off x="1512168" y="156520"/>
          <a:ext cx="1080120" cy="12252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80%</a:t>
          </a:r>
        </a:p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cobertura en Media a 2014</a:t>
          </a:r>
          <a:endParaRPr lang="es-CO" sz="11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43804" y="188156"/>
        <a:ext cx="1016848" cy="1161989"/>
      </dsp:txXfrm>
    </dsp:sp>
    <dsp:sp modelId="{4900B03E-1080-4656-B134-C29B1382786F}">
      <dsp:nvSpPr>
        <dsp:cNvPr id="0" name=""/>
        <dsp:cNvSpPr/>
      </dsp:nvSpPr>
      <dsp:spPr>
        <a:xfrm>
          <a:off x="2700300" y="635216"/>
          <a:ext cx="228985" cy="267869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9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00300" y="688790"/>
        <a:ext cx="160290" cy="160721"/>
      </dsp:txXfrm>
    </dsp:sp>
    <dsp:sp modelId="{5E10AF3A-28CC-49E6-9BC6-E8531353352C}">
      <dsp:nvSpPr>
        <dsp:cNvPr id="0" name=""/>
        <dsp:cNvSpPr/>
      </dsp:nvSpPr>
      <dsp:spPr>
        <a:xfrm>
          <a:off x="3024336" y="156520"/>
          <a:ext cx="1080120" cy="1225261"/>
        </a:xfrm>
        <a:prstGeom prst="roundRect">
          <a:avLst>
            <a:gd name="adj" fmla="val 10000"/>
          </a:avLst>
        </a:prstGeom>
        <a:solidFill>
          <a:schemeClr val="lt1"/>
        </a:solidFill>
        <a:ln w="57150" cap="flat" cmpd="sng" algn="ctr">
          <a:solidFill>
            <a:schemeClr val="accent2"/>
          </a:solidFill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72%</a:t>
          </a:r>
        </a:p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cobertura actual</a:t>
          </a:r>
          <a:endParaRPr lang="es-CO" sz="11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55972" y="188156"/>
        <a:ext cx="1016848" cy="1161989"/>
      </dsp:txXfrm>
    </dsp:sp>
    <dsp:sp modelId="{FDB4923B-270D-41C9-9D1D-B1928B5211F2}">
      <dsp:nvSpPr>
        <dsp:cNvPr id="0" name=""/>
        <dsp:cNvSpPr/>
      </dsp:nvSpPr>
      <dsp:spPr>
        <a:xfrm>
          <a:off x="4212468" y="635216"/>
          <a:ext cx="228985" cy="267869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9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12468" y="688790"/>
        <a:ext cx="160290" cy="160721"/>
      </dsp:txXfrm>
    </dsp:sp>
    <dsp:sp modelId="{6D02B988-3B8E-4EDE-B654-55FEBB9749D9}">
      <dsp:nvSpPr>
        <dsp:cNvPr id="0" name=""/>
        <dsp:cNvSpPr/>
      </dsp:nvSpPr>
      <dsp:spPr>
        <a:xfrm>
          <a:off x="4536504" y="156520"/>
          <a:ext cx="1080120" cy="1225261"/>
        </a:xfrm>
        <a:prstGeom prst="roundRect">
          <a:avLst>
            <a:gd name="adj" fmla="val 10000"/>
          </a:avLst>
        </a:prstGeom>
        <a:pattFill prst="pct5">
          <a:fgClr>
            <a:schemeClr val="lt1">
              <a:hueOff val="0"/>
              <a:satOff val="0"/>
              <a:lumOff val="0"/>
            </a:schemeClr>
          </a:fgClr>
          <a:bgClr>
            <a:schemeClr val="bg1"/>
          </a:bgClr>
        </a:pattFill>
        <a:ln w="25400" cap="flat" cmpd="sng" algn="ctr">
          <a:solidFill>
            <a:schemeClr val="tx2"/>
          </a:solidFill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ESTRATEGIA</a:t>
          </a:r>
          <a:endParaRPr lang="es-CO" sz="1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68140" y="188156"/>
        <a:ext cx="1016848" cy="1161989"/>
      </dsp:txXfrm>
    </dsp:sp>
    <dsp:sp modelId="{3FF8FDB6-9CDB-41D1-9880-491D4EDEA445}">
      <dsp:nvSpPr>
        <dsp:cNvPr id="0" name=""/>
        <dsp:cNvSpPr/>
      </dsp:nvSpPr>
      <dsp:spPr>
        <a:xfrm>
          <a:off x="5724636" y="635216"/>
          <a:ext cx="228985" cy="267869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9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24636" y="688790"/>
        <a:ext cx="160290" cy="160721"/>
      </dsp:txXfrm>
    </dsp:sp>
    <dsp:sp modelId="{B3A7FC9B-27D4-4903-BADC-468D068307F1}">
      <dsp:nvSpPr>
        <dsp:cNvPr id="0" name=""/>
        <dsp:cNvSpPr/>
      </dsp:nvSpPr>
      <dsp:spPr>
        <a:xfrm>
          <a:off x="6048672" y="156520"/>
          <a:ext cx="1080120" cy="12252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Aumento de cobertura  en 50 mil nuevos cupos, en los ciclos 5 y 6 de educación de adultos. </a:t>
          </a:r>
          <a:endParaRPr lang="es-CO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080308" y="188156"/>
        <a:ext cx="1016848" cy="1161989"/>
      </dsp:txXfrm>
    </dsp:sp>
    <dsp:sp modelId="{3B9B7286-6910-48A9-AA60-D4BEEEE69F2B}">
      <dsp:nvSpPr>
        <dsp:cNvPr id="0" name=""/>
        <dsp:cNvSpPr/>
      </dsp:nvSpPr>
      <dsp:spPr>
        <a:xfrm>
          <a:off x="7236804" y="635216"/>
          <a:ext cx="228985" cy="267869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9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236804" y="688790"/>
        <a:ext cx="160290" cy="160721"/>
      </dsp:txXfrm>
    </dsp:sp>
    <dsp:sp modelId="{903B9B58-48C8-4D02-8055-86644B837497}">
      <dsp:nvSpPr>
        <dsp:cNvPr id="0" name=""/>
        <dsp:cNvSpPr/>
      </dsp:nvSpPr>
      <dsp:spPr>
        <a:xfrm>
          <a:off x="7560839" y="156520"/>
          <a:ext cx="1080120" cy="12252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Financiación a través del SGP</a:t>
          </a:r>
          <a:endParaRPr lang="es-CO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592475" y="188156"/>
        <a:ext cx="1016848" cy="11619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314447-7C99-43E6-B1C7-E53241B7679D}">
      <dsp:nvSpPr>
        <dsp:cNvPr id="0" name=""/>
        <dsp:cNvSpPr/>
      </dsp:nvSpPr>
      <dsp:spPr>
        <a:xfrm>
          <a:off x="0" y="1178137"/>
          <a:ext cx="1080120" cy="126047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accent3">
              <a:lumMod val="50000"/>
            </a:schemeClr>
          </a:solidFill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Educación Preescolar Básica y Media</a:t>
          </a:r>
          <a:endParaRPr lang="es-CO" sz="14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636" y="1209773"/>
        <a:ext cx="1016848" cy="1197203"/>
      </dsp:txXfrm>
    </dsp:sp>
    <dsp:sp modelId="{6BA2AE0E-84EE-4033-A4F7-B97953F75BB5}">
      <dsp:nvSpPr>
        <dsp:cNvPr id="0" name=""/>
        <dsp:cNvSpPr/>
      </dsp:nvSpPr>
      <dsp:spPr>
        <a:xfrm rot="20477202">
          <a:off x="1181741" y="1416129"/>
          <a:ext cx="241766" cy="267869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9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83658" y="1481338"/>
        <a:ext cx="169236" cy="160721"/>
      </dsp:txXfrm>
    </dsp:sp>
    <dsp:sp modelId="{6C52D0F9-963C-43C1-9B95-BB256CBF9506}">
      <dsp:nvSpPr>
        <dsp:cNvPr id="0" name=""/>
        <dsp:cNvSpPr/>
      </dsp:nvSpPr>
      <dsp:spPr>
        <a:xfrm>
          <a:off x="1512168" y="820216"/>
          <a:ext cx="1080120" cy="951855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90%</a:t>
          </a:r>
        </a:p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Tasa de Cobertura Neta</a:t>
          </a:r>
          <a:endParaRPr lang="es-CO" sz="11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40047" y="848095"/>
        <a:ext cx="1024362" cy="896097"/>
      </dsp:txXfrm>
    </dsp:sp>
    <dsp:sp modelId="{4900B03E-1080-4656-B134-C29B1382786F}">
      <dsp:nvSpPr>
        <dsp:cNvPr id="0" name=""/>
        <dsp:cNvSpPr/>
      </dsp:nvSpPr>
      <dsp:spPr>
        <a:xfrm>
          <a:off x="2700300" y="1162209"/>
          <a:ext cx="228985" cy="267869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9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00300" y="1215783"/>
        <a:ext cx="160290" cy="160721"/>
      </dsp:txXfrm>
    </dsp:sp>
    <dsp:sp modelId="{5E10AF3A-28CC-49E6-9BC6-E8531353352C}">
      <dsp:nvSpPr>
        <dsp:cNvPr id="0" name=""/>
        <dsp:cNvSpPr/>
      </dsp:nvSpPr>
      <dsp:spPr>
        <a:xfrm>
          <a:off x="3024336" y="820216"/>
          <a:ext cx="1080120" cy="951855"/>
        </a:xfrm>
        <a:prstGeom prst="roundRect">
          <a:avLst>
            <a:gd name="adj" fmla="val 10000"/>
          </a:avLst>
        </a:prstGeom>
        <a:solidFill>
          <a:schemeClr val="lt1"/>
        </a:solidFill>
        <a:ln w="57150" cap="flat" cmpd="sng" algn="ctr">
          <a:solidFill>
            <a:schemeClr val="accent2"/>
          </a:solidFill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88%</a:t>
          </a:r>
        </a:p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Tasa actual</a:t>
          </a:r>
          <a:endParaRPr lang="es-CO" sz="11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52215" y="848095"/>
        <a:ext cx="1024362" cy="896097"/>
      </dsp:txXfrm>
    </dsp:sp>
    <dsp:sp modelId="{FDB4923B-270D-41C9-9D1D-B1928B5211F2}">
      <dsp:nvSpPr>
        <dsp:cNvPr id="0" name=""/>
        <dsp:cNvSpPr/>
      </dsp:nvSpPr>
      <dsp:spPr>
        <a:xfrm>
          <a:off x="4212468" y="1162209"/>
          <a:ext cx="228985" cy="267869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9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12468" y="1215783"/>
        <a:ext cx="160290" cy="160721"/>
      </dsp:txXfrm>
    </dsp:sp>
    <dsp:sp modelId="{6D02B988-3B8E-4EDE-B654-55FEBB9749D9}">
      <dsp:nvSpPr>
        <dsp:cNvPr id="0" name=""/>
        <dsp:cNvSpPr/>
      </dsp:nvSpPr>
      <dsp:spPr>
        <a:xfrm>
          <a:off x="4536504" y="820216"/>
          <a:ext cx="1080120" cy="951855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ESTRATEGIA</a:t>
          </a:r>
          <a:endParaRPr lang="es-CO" sz="1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64383" y="848095"/>
        <a:ext cx="1024362" cy="896097"/>
      </dsp:txXfrm>
    </dsp:sp>
    <dsp:sp modelId="{3FF8FDB6-9CDB-41D1-9880-491D4EDEA445}">
      <dsp:nvSpPr>
        <dsp:cNvPr id="0" name=""/>
        <dsp:cNvSpPr/>
      </dsp:nvSpPr>
      <dsp:spPr>
        <a:xfrm>
          <a:off x="5724636" y="1162209"/>
          <a:ext cx="228985" cy="267869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9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24636" y="1215783"/>
        <a:ext cx="160290" cy="160721"/>
      </dsp:txXfrm>
    </dsp:sp>
    <dsp:sp modelId="{B3A7FC9B-27D4-4903-BADC-468D068307F1}">
      <dsp:nvSpPr>
        <dsp:cNvPr id="0" name=""/>
        <dsp:cNvSpPr/>
      </dsp:nvSpPr>
      <dsp:spPr>
        <a:xfrm>
          <a:off x="6048672" y="820216"/>
          <a:ext cx="1080120" cy="951855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Matriculatón.</a:t>
          </a:r>
        </a:p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180.000 nuevos cupos </a:t>
          </a:r>
          <a:endParaRPr lang="es-CO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076551" y="848095"/>
        <a:ext cx="1024362" cy="896097"/>
      </dsp:txXfrm>
    </dsp:sp>
    <dsp:sp modelId="{3B9B7286-6910-48A9-AA60-D4BEEEE69F2B}">
      <dsp:nvSpPr>
        <dsp:cNvPr id="0" name=""/>
        <dsp:cNvSpPr/>
      </dsp:nvSpPr>
      <dsp:spPr>
        <a:xfrm>
          <a:off x="7236804" y="1162209"/>
          <a:ext cx="228985" cy="267869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9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236804" y="1215783"/>
        <a:ext cx="160290" cy="160721"/>
      </dsp:txXfrm>
    </dsp:sp>
    <dsp:sp modelId="{903B9B58-48C8-4D02-8055-86644B837497}">
      <dsp:nvSpPr>
        <dsp:cNvPr id="0" name=""/>
        <dsp:cNvSpPr/>
      </dsp:nvSpPr>
      <dsp:spPr>
        <a:xfrm>
          <a:off x="7560839" y="820216"/>
          <a:ext cx="1080120" cy="951855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Reporte de Matrícula</a:t>
          </a:r>
          <a:endParaRPr lang="es-CO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588718" y="848095"/>
        <a:ext cx="1024362" cy="8960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ED035E-00EE-A34F-970E-E75D50D55606}">
      <dsp:nvSpPr>
        <dsp:cNvPr id="0" name=""/>
        <dsp:cNvSpPr/>
      </dsp:nvSpPr>
      <dsp:spPr>
        <a:xfrm>
          <a:off x="3738133" y="2687768"/>
          <a:ext cx="1992277" cy="1992277"/>
        </a:xfrm>
        <a:prstGeom prst="ellipse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1" kern="1200" cap="all" spc="0" dirty="0" smtClean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  <a:latin typeface="Arial"/>
              <a:cs typeface="Arial"/>
            </a:rPr>
            <a:t>Meta:</a:t>
          </a:r>
        </a:p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1" kern="1200" cap="all" spc="0" dirty="0" smtClean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  <a:latin typeface="Arial"/>
              <a:cs typeface="Arial"/>
            </a:rPr>
            <a:t>40 mil nuevos beneficiarios MATRICULADOS EN CICLO 5 Y 6 </a:t>
          </a:r>
          <a:endParaRPr lang="es-ES" sz="1300" b="1" kern="1200" cap="all" spc="0" dirty="0">
            <a:ln w="0"/>
            <a:solidFill>
              <a:schemeClr val="tx1"/>
            </a:solidFill>
            <a:effectLst>
              <a:reflection blurRad="12700" stA="50000" endPos="50000" dist="5000" dir="5400000" sy="-100000" rotWithShape="0"/>
            </a:effectLst>
          </a:endParaRPr>
        </a:p>
      </dsp:txBody>
      <dsp:txXfrm>
        <a:off x="4029895" y="2979530"/>
        <a:ext cx="1408753" cy="1408753"/>
      </dsp:txXfrm>
    </dsp:sp>
    <dsp:sp modelId="{6B0BAA58-8C72-1244-B969-B80105CBD923}">
      <dsp:nvSpPr>
        <dsp:cNvPr id="0" name=""/>
        <dsp:cNvSpPr/>
      </dsp:nvSpPr>
      <dsp:spPr>
        <a:xfrm rot="10800000">
          <a:off x="1807903" y="3400008"/>
          <a:ext cx="1824067" cy="56779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B7CBF75-A3EF-BD46-AFCD-87CD5E37E5B0}">
      <dsp:nvSpPr>
        <dsp:cNvPr id="0" name=""/>
        <dsp:cNvSpPr/>
      </dsp:nvSpPr>
      <dsp:spPr>
        <a:xfrm>
          <a:off x="861571" y="2926842"/>
          <a:ext cx="1892663" cy="1514131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smtClean="0"/>
            <a:t>DIVULGACIÓN: Secretarios y demás actores educativos</a:t>
          </a:r>
          <a:endParaRPr lang="es-ES" sz="1500" kern="1200" dirty="0"/>
        </a:p>
      </dsp:txBody>
      <dsp:txXfrm>
        <a:off x="905918" y="2971189"/>
        <a:ext cx="1803969" cy="1425437"/>
      </dsp:txXfrm>
    </dsp:sp>
    <dsp:sp modelId="{BFE079DC-0EF7-7D44-A4A8-8F41ECFFCF78}">
      <dsp:nvSpPr>
        <dsp:cNvPr id="0" name=""/>
        <dsp:cNvSpPr/>
      </dsp:nvSpPr>
      <dsp:spPr>
        <a:xfrm rot="13500000">
          <a:off x="2397888" y="1975658"/>
          <a:ext cx="1824067" cy="56779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F9F634-DD13-8744-86A4-B43D636E562C}">
      <dsp:nvSpPr>
        <dsp:cNvPr id="0" name=""/>
        <dsp:cNvSpPr/>
      </dsp:nvSpPr>
      <dsp:spPr>
        <a:xfrm>
          <a:off x="1718684" y="857586"/>
          <a:ext cx="1892663" cy="1514131"/>
        </a:xfrm>
        <a:prstGeom prst="roundRect">
          <a:avLst>
            <a:gd name="adj" fmla="val 10000"/>
          </a:avLst>
        </a:prstGeom>
        <a:solidFill>
          <a:srgbClr val="17375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RECURSOS: Transferencia a las ETC a través del SGP, para garantizar la atención de los nuevos beneficiarios </a:t>
          </a:r>
          <a:endParaRPr lang="es-ES" sz="1500" kern="1200" dirty="0"/>
        </a:p>
      </dsp:txBody>
      <dsp:txXfrm>
        <a:off x="1763031" y="901933"/>
        <a:ext cx="1803969" cy="1425437"/>
      </dsp:txXfrm>
    </dsp:sp>
    <dsp:sp modelId="{D24C63C8-00ED-404A-A66B-F69FA0A063D3}">
      <dsp:nvSpPr>
        <dsp:cNvPr id="0" name=""/>
        <dsp:cNvSpPr/>
      </dsp:nvSpPr>
      <dsp:spPr>
        <a:xfrm rot="16200000">
          <a:off x="3822238" y="1385672"/>
          <a:ext cx="1824067" cy="56779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93A542-DE18-C048-9F2E-A057CE5861C8}">
      <dsp:nvSpPr>
        <dsp:cNvPr id="0" name=""/>
        <dsp:cNvSpPr/>
      </dsp:nvSpPr>
      <dsp:spPr>
        <a:xfrm>
          <a:off x="3787940" y="473"/>
          <a:ext cx="1892663" cy="1514131"/>
        </a:xfrm>
        <a:prstGeom prst="roundRect">
          <a:avLst>
            <a:gd name="adj" fmla="val 10000"/>
          </a:avLst>
        </a:prstGeom>
        <a:solidFill>
          <a:srgbClr val="17375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ASISTENCIA TÉCNICA: apoyo alas ETC en la organización de la oferta (horas extras o modelos flexibles para adultos)</a:t>
          </a:r>
          <a:endParaRPr lang="es-ES" sz="1500" kern="1200" dirty="0"/>
        </a:p>
      </dsp:txBody>
      <dsp:txXfrm>
        <a:off x="3832287" y="44820"/>
        <a:ext cx="1803969" cy="1425437"/>
      </dsp:txXfrm>
    </dsp:sp>
    <dsp:sp modelId="{224C48E3-5A28-7349-8EC0-C652A0B6CAEA}">
      <dsp:nvSpPr>
        <dsp:cNvPr id="0" name=""/>
        <dsp:cNvSpPr/>
      </dsp:nvSpPr>
      <dsp:spPr>
        <a:xfrm rot="18900000">
          <a:off x="5246588" y="1975658"/>
          <a:ext cx="1824067" cy="56779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8FE6A9F-EE16-DC45-BB8D-AD1EA39BAF81}">
      <dsp:nvSpPr>
        <dsp:cNvPr id="0" name=""/>
        <dsp:cNvSpPr/>
      </dsp:nvSpPr>
      <dsp:spPr>
        <a:xfrm>
          <a:off x="5857195" y="857586"/>
          <a:ext cx="1892663" cy="1514131"/>
        </a:xfrm>
        <a:prstGeom prst="roundRect">
          <a:avLst>
            <a:gd name="adj" fmla="val 10000"/>
          </a:avLst>
        </a:prstGeom>
        <a:solidFill>
          <a:srgbClr val="17375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smtClean="0"/>
            <a:t>SEGUIMIENTO: a la contratación, implementación y finalización.</a:t>
          </a:r>
          <a:endParaRPr lang="es-ES" sz="1500" kern="1200" dirty="0"/>
        </a:p>
      </dsp:txBody>
      <dsp:txXfrm>
        <a:off x="5901542" y="901933"/>
        <a:ext cx="1803969" cy="1425437"/>
      </dsp:txXfrm>
    </dsp:sp>
    <dsp:sp modelId="{543AAF3F-EA20-F047-9E14-55CA8125C597}">
      <dsp:nvSpPr>
        <dsp:cNvPr id="0" name=""/>
        <dsp:cNvSpPr/>
      </dsp:nvSpPr>
      <dsp:spPr>
        <a:xfrm>
          <a:off x="5836573" y="3400008"/>
          <a:ext cx="1824067" cy="56779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7A3C17A-1B77-024A-B36B-ECC97ED2E768}">
      <dsp:nvSpPr>
        <dsp:cNvPr id="0" name=""/>
        <dsp:cNvSpPr/>
      </dsp:nvSpPr>
      <dsp:spPr>
        <a:xfrm>
          <a:off x="6714308" y="2926842"/>
          <a:ext cx="1892663" cy="1514131"/>
        </a:xfrm>
        <a:prstGeom prst="roundRect">
          <a:avLst>
            <a:gd name="adj" fmla="val 10000"/>
          </a:avLst>
        </a:prstGeom>
        <a:solidFill>
          <a:srgbClr val="17375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smtClean="0"/>
            <a:t>EVALUACIÓN: cumplimiento de la meta frente a la atención final</a:t>
          </a:r>
          <a:endParaRPr lang="es-ES" sz="1500" kern="1200" dirty="0"/>
        </a:p>
      </dsp:txBody>
      <dsp:txXfrm>
        <a:off x="6758655" y="2971189"/>
        <a:ext cx="1803969" cy="142543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298E9F-D2BE-4559-AE3A-AD028C90C5A9}">
      <dsp:nvSpPr>
        <dsp:cNvPr id="0" name=""/>
        <dsp:cNvSpPr/>
      </dsp:nvSpPr>
      <dsp:spPr>
        <a:xfrm>
          <a:off x="2851" y="0"/>
          <a:ext cx="1710910" cy="1756908"/>
        </a:xfrm>
        <a:prstGeom prst="upArrow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2331C4A-63A7-4FE4-9FB0-5C26340AEA48}">
      <dsp:nvSpPr>
        <dsp:cNvPr id="0" name=""/>
        <dsp:cNvSpPr/>
      </dsp:nvSpPr>
      <dsp:spPr>
        <a:xfrm>
          <a:off x="1765088" y="0"/>
          <a:ext cx="2903362" cy="17569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129.473 </a:t>
          </a:r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jóvenes y adultos alfabetizados </a:t>
          </a:r>
          <a:endParaRPr lang="es-CO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65088" y="0"/>
        <a:ext cx="2903362" cy="1756908"/>
      </dsp:txXfrm>
    </dsp:sp>
    <dsp:sp modelId="{0E3A5632-4E7D-40AC-B63F-796F1B81162A}">
      <dsp:nvSpPr>
        <dsp:cNvPr id="0" name=""/>
        <dsp:cNvSpPr/>
      </dsp:nvSpPr>
      <dsp:spPr>
        <a:xfrm>
          <a:off x="516124" y="1903316"/>
          <a:ext cx="1710910" cy="1756908"/>
        </a:xfrm>
        <a:prstGeom prst="downArrow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F6B637-6201-43B5-AA5B-CC940E6C50EC}">
      <dsp:nvSpPr>
        <dsp:cNvPr id="0" name=""/>
        <dsp:cNvSpPr/>
      </dsp:nvSpPr>
      <dsp:spPr>
        <a:xfrm>
          <a:off x="2278361" y="1903316"/>
          <a:ext cx="2903362" cy="17569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23 ETC (DEPTS Y Municipios)</a:t>
          </a:r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11 Municipios emblemáticos</a:t>
          </a:r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2% de analfabetismo</a:t>
          </a:r>
          <a:endParaRPr lang="es-CO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78361" y="1903316"/>
        <a:ext cx="2903362" cy="175690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E67CBC-3478-478B-9B15-D9FC058E4683}">
      <dsp:nvSpPr>
        <dsp:cNvPr id="0" name=""/>
        <dsp:cNvSpPr/>
      </dsp:nvSpPr>
      <dsp:spPr>
        <a:xfrm>
          <a:off x="3797" y="562148"/>
          <a:ext cx="1660262" cy="13959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153.000 alfabetizados  por financiación</a:t>
          </a:r>
          <a:endParaRPr lang="es-CO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684" y="603035"/>
        <a:ext cx="1578488" cy="1314208"/>
      </dsp:txXfrm>
    </dsp:sp>
    <dsp:sp modelId="{29EAC573-A79B-49E8-A0A6-805469E3F66C}">
      <dsp:nvSpPr>
        <dsp:cNvPr id="0" name=""/>
        <dsp:cNvSpPr/>
      </dsp:nvSpPr>
      <dsp:spPr>
        <a:xfrm>
          <a:off x="1830086" y="1054267"/>
          <a:ext cx="351975" cy="411745"/>
        </a:xfrm>
        <a:prstGeom prst="mathPlus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600" b="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30086" y="1136616"/>
        <a:ext cx="246383" cy="247047"/>
      </dsp:txXfrm>
    </dsp:sp>
    <dsp:sp modelId="{B4D2E3C8-E497-43A3-A687-85510F4DE2A9}">
      <dsp:nvSpPr>
        <dsp:cNvPr id="0" name=""/>
        <dsp:cNvSpPr/>
      </dsp:nvSpPr>
      <dsp:spPr>
        <a:xfrm>
          <a:off x="2328164" y="562148"/>
          <a:ext cx="1660262" cy="13959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91.000 alfabetizados con recursos MEN 2014</a:t>
          </a:r>
          <a:endParaRPr lang="es-CO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69051" y="603035"/>
        <a:ext cx="1578488" cy="1314208"/>
      </dsp:txXfrm>
    </dsp:sp>
    <dsp:sp modelId="{E8D494D6-3CB0-418E-9E9B-3F47D0D806B6}">
      <dsp:nvSpPr>
        <dsp:cNvPr id="0" name=""/>
        <dsp:cNvSpPr/>
      </dsp:nvSpPr>
      <dsp:spPr>
        <a:xfrm>
          <a:off x="4154453" y="1054267"/>
          <a:ext cx="351975" cy="411745"/>
        </a:xfrm>
        <a:prstGeom prst="mathPlus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600" b="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54453" y="1136616"/>
        <a:ext cx="246383" cy="247047"/>
      </dsp:txXfrm>
    </dsp:sp>
    <dsp:sp modelId="{0C15DDFA-08ED-4DEB-9F7A-97BEBBE7FBC7}">
      <dsp:nvSpPr>
        <dsp:cNvPr id="0" name=""/>
        <dsp:cNvSpPr/>
      </dsp:nvSpPr>
      <dsp:spPr>
        <a:xfrm>
          <a:off x="4652532" y="562148"/>
          <a:ext cx="1660262" cy="13959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355.911 alfabetizados 2011-2013</a:t>
          </a:r>
          <a:endParaRPr lang="es-CO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93419" y="603035"/>
        <a:ext cx="1578488" cy="1314208"/>
      </dsp:txXfrm>
    </dsp:sp>
    <dsp:sp modelId="{15EA2E5B-BBB9-41CC-99CC-4F2021490AE8}">
      <dsp:nvSpPr>
        <dsp:cNvPr id="0" name=""/>
        <dsp:cNvSpPr/>
      </dsp:nvSpPr>
      <dsp:spPr>
        <a:xfrm>
          <a:off x="6478821" y="1054267"/>
          <a:ext cx="351975" cy="411745"/>
        </a:xfrm>
        <a:prstGeom prst="mathEqual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600" b="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478821" y="1136616"/>
        <a:ext cx="246383" cy="247047"/>
      </dsp:txXfrm>
    </dsp:sp>
    <dsp:sp modelId="{F6FCAAA4-62FD-4B96-8DC2-6BC91D4DDC43}">
      <dsp:nvSpPr>
        <dsp:cNvPr id="0" name=""/>
        <dsp:cNvSpPr/>
      </dsp:nvSpPr>
      <dsp:spPr>
        <a:xfrm>
          <a:off x="6976900" y="562148"/>
          <a:ext cx="1660262" cy="13959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600.000 alfabetizados, 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Tasa 15 y mas : 5,7% Tasa de 15 a 24: 1,2%</a:t>
          </a:r>
          <a:endParaRPr lang="es-CO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017787" y="603035"/>
        <a:ext cx="1578488" cy="131420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487790-C530-4C63-AAA4-AC6340102D2A}">
      <dsp:nvSpPr>
        <dsp:cNvPr id="0" name=""/>
        <dsp:cNvSpPr/>
      </dsp:nvSpPr>
      <dsp:spPr>
        <a:xfrm>
          <a:off x="1836717" y="0"/>
          <a:ext cx="5399573" cy="1944216"/>
        </a:xfrm>
        <a:prstGeom prst="leftRightRibbon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9092F6-1F52-45DC-9E38-9CB51C234367}">
      <dsp:nvSpPr>
        <dsp:cNvPr id="0" name=""/>
        <dsp:cNvSpPr/>
      </dsp:nvSpPr>
      <dsp:spPr>
        <a:xfrm>
          <a:off x="2689498" y="340237"/>
          <a:ext cx="1603978" cy="95266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6896" rIns="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>
              <a:latin typeface="Arial" panose="020B0604020202020204" pitchFamily="34" charset="0"/>
              <a:cs typeface="Arial" panose="020B0604020202020204" pitchFamily="34" charset="0"/>
            </a:rPr>
            <a:t>Atención para lograr las metas</a:t>
          </a:r>
          <a:endParaRPr lang="es-CO" sz="16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89498" y="340237"/>
        <a:ext cx="1603978" cy="952665"/>
      </dsp:txXfrm>
    </dsp:sp>
    <dsp:sp modelId="{1F43D765-C5E7-460D-A4B6-7650AF86FA4F}">
      <dsp:nvSpPr>
        <dsp:cNvPr id="0" name=""/>
        <dsp:cNvSpPr/>
      </dsp:nvSpPr>
      <dsp:spPr>
        <a:xfrm>
          <a:off x="4293477" y="651312"/>
          <a:ext cx="2381664" cy="95266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6896" rIns="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244.000 de 15 años y mas dentro de los cuales se atenderían 43.000 de 15 a 24</a:t>
          </a:r>
          <a:endParaRPr lang="es-CO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93477" y="651312"/>
        <a:ext cx="2381664" cy="95266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DD97EC-E6B4-48A4-B864-C0D5E3297E52}">
      <dsp:nvSpPr>
        <dsp:cNvPr id="0" name=""/>
        <dsp:cNvSpPr/>
      </dsp:nvSpPr>
      <dsp:spPr>
        <a:xfrm>
          <a:off x="999" y="661"/>
          <a:ext cx="8710968" cy="10377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900" kern="1200" dirty="0" smtClean="0">
              <a:latin typeface="Arial" panose="020B0604020202020204" pitchFamily="34" charset="0"/>
              <a:cs typeface="Arial" panose="020B0604020202020204" pitchFamily="34" charset="0"/>
            </a:rPr>
            <a:t>Alfabetizar 153 mil nuevos jóvenes y adultos - 2014</a:t>
          </a:r>
          <a:endParaRPr lang="es-CO" sz="2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395" y="31057"/>
        <a:ext cx="8650176" cy="976996"/>
      </dsp:txXfrm>
    </dsp:sp>
    <dsp:sp modelId="{F37E8DC9-F759-4DA0-8FAD-E5707B4DD601}">
      <dsp:nvSpPr>
        <dsp:cNvPr id="0" name=""/>
        <dsp:cNvSpPr/>
      </dsp:nvSpPr>
      <dsp:spPr>
        <a:xfrm>
          <a:off x="999" y="1186877"/>
          <a:ext cx="1393309" cy="10377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smtClean="0">
              <a:latin typeface="Arial" panose="020B0604020202020204" pitchFamily="34" charset="0"/>
              <a:cs typeface="Arial" panose="020B0604020202020204" pitchFamily="34" charset="0"/>
            </a:rPr>
            <a:t>Compromiso decidido de las Secretarías de Educación</a:t>
          </a:r>
          <a:endParaRPr lang="es-CO" sz="1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395" y="1217273"/>
        <a:ext cx="1332517" cy="976996"/>
      </dsp:txXfrm>
    </dsp:sp>
    <dsp:sp modelId="{EF99360A-0C8B-45B2-AD6B-1CC9378DDEE2}">
      <dsp:nvSpPr>
        <dsp:cNvPr id="0" name=""/>
        <dsp:cNvSpPr/>
      </dsp:nvSpPr>
      <dsp:spPr>
        <a:xfrm>
          <a:off x="1511346" y="1186877"/>
          <a:ext cx="7200621" cy="10377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Desarrollo de estrategias Acceso: </a:t>
          </a:r>
          <a:endParaRPr lang="es-CO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41742" y="1217273"/>
        <a:ext cx="7139829" cy="976996"/>
      </dsp:txXfrm>
    </dsp:sp>
    <dsp:sp modelId="{239EA6A3-C6E9-4B92-B558-FD60B297E0F2}">
      <dsp:nvSpPr>
        <dsp:cNvPr id="0" name=""/>
        <dsp:cNvSpPr/>
      </dsp:nvSpPr>
      <dsp:spPr>
        <a:xfrm>
          <a:off x="1511346" y="2373092"/>
          <a:ext cx="1393309" cy="10377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Búsqueda activa de la población iletrada</a:t>
          </a:r>
          <a:endParaRPr lang="es-CO" sz="1200" b="1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41742" y="2403488"/>
        <a:ext cx="1332517" cy="976996"/>
      </dsp:txXfrm>
    </dsp:sp>
    <dsp:sp modelId="{3D31EF9B-F8F6-45CE-A537-DE6B9240F45E}">
      <dsp:nvSpPr>
        <dsp:cNvPr id="0" name=""/>
        <dsp:cNvSpPr/>
      </dsp:nvSpPr>
      <dsp:spPr>
        <a:xfrm>
          <a:off x="2963174" y="2373092"/>
          <a:ext cx="1393309" cy="10377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Campañas de matrícula, diferentes actores educativos</a:t>
          </a:r>
          <a:endParaRPr lang="es-CO" sz="1200" b="1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93570" y="2403488"/>
        <a:ext cx="1332517" cy="976996"/>
      </dsp:txXfrm>
    </dsp:sp>
    <dsp:sp modelId="{F4515321-2290-4288-8B20-90E5A8599E2F}">
      <dsp:nvSpPr>
        <dsp:cNvPr id="0" name=""/>
        <dsp:cNvSpPr/>
      </dsp:nvSpPr>
      <dsp:spPr>
        <a:xfrm>
          <a:off x="4415002" y="2373092"/>
          <a:ext cx="1393309" cy="10377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Búsqueda de aliados – focalización de población</a:t>
          </a:r>
          <a:endParaRPr lang="es-CO" sz="1200" b="1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45398" y="2403488"/>
        <a:ext cx="1332517" cy="976996"/>
      </dsp:txXfrm>
    </dsp:sp>
    <dsp:sp modelId="{BFC8B132-35A7-4B6F-8898-508FF117EC57}">
      <dsp:nvSpPr>
        <dsp:cNvPr id="0" name=""/>
        <dsp:cNvSpPr/>
      </dsp:nvSpPr>
      <dsp:spPr>
        <a:xfrm>
          <a:off x="5866831" y="2373092"/>
          <a:ext cx="1393309" cy="10377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Búsqueda de recursos de cooperación </a:t>
          </a:r>
          <a:endParaRPr lang="es-CO" sz="1200" b="1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97227" y="2403488"/>
        <a:ext cx="1332517" cy="976996"/>
      </dsp:txXfrm>
    </dsp:sp>
    <dsp:sp modelId="{E7D8A2B4-C5DC-428A-9C3C-70F4F7CDD8B6}">
      <dsp:nvSpPr>
        <dsp:cNvPr id="0" name=""/>
        <dsp:cNvSpPr/>
      </dsp:nvSpPr>
      <dsp:spPr>
        <a:xfrm>
          <a:off x="7318659" y="2373092"/>
          <a:ext cx="1393309" cy="10377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Atención con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Horas extras (Decreto.3011)</a:t>
          </a:r>
          <a:endParaRPr lang="es-CO" sz="1200" b="1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349055" y="2403488"/>
        <a:ext cx="1332517" cy="97699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A40199-48EF-F94E-9E58-0E20CCEF5514}">
      <dsp:nvSpPr>
        <dsp:cNvPr id="0" name=""/>
        <dsp:cNvSpPr/>
      </dsp:nvSpPr>
      <dsp:spPr>
        <a:xfrm>
          <a:off x="6616417" y="2558353"/>
          <a:ext cx="1371324" cy="3425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929"/>
              </a:lnTo>
              <a:lnTo>
                <a:pt x="1371324" y="267929"/>
              </a:lnTo>
              <a:lnTo>
                <a:pt x="1371324" y="342567"/>
              </a:lnTo>
            </a:path>
          </a:pathLst>
        </a:custGeom>
        <a:noFill/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AB3633-325F-BE48-A36E-602EF9F638AA}">
      <dsp:nvSpPr>
        <dsp:cNvPr id="0" name=""/>
        <dsp:cNvSpPr/>
      </dsp:nvSpPr>
      <dsp:spPr>
        <a:xfrm>
          <a:off x="6616417" y="2558353"/>
          <a:ext cx="140817" cy="3425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929"/>
              </a:lnTo>
              <a:lnTo>
                <a:pt x="140817" y="267929"/>
              </a:lnTo>
              <a:lnTo>
                <a:pt x="140817" y="342567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02454C-C39C-0B43-B6DE-5A394ADC98EF}">
      <dsp:nvSpPr>
        <dsp:cNvPr id="0" name=""/>
        <dsp:cNvSpPr/>
      </dsp:nvSpPr>
      <dsp:spPr>
        <a:xfrm>
          <a:off x="5628398" y="2558353"/>
          <a:ext cx="988019" cy="342567"/>
        </a:xfrm>
        <a:custGeom>
          <a:avLst/>
          <a:gdLst/>
          <a:ahLst/>
          <a:cxnLst/>
          <a:rect l="0" t="0" r="0" b="0"/>
          <a:pathLst>
            <a:path>
              <a:moveTo>
                <a:pt x="988019" y="0"/>
              </a:moveTo>
              <a:lnTo>
                <a:pt x="988019" y="267929"/>
              </a:lnTo>
              <a:lnTo>
                <a:pt x="0" y="267929"/>
              </a:lnTo>
              <a:lnTo>
                <a:pt x="0" y="342567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DCB9E3-9C77-EB45-A6A7-ABF1C14BAE26}">
      <dsp:nvSpPr>
        <dsp:cNvPr id="0" name=""/>
        <dsp:cNvSpPr/>
      </dsp:nvSpPr>
      <dsp:spPr>
        <a:xfrm>
          <a:off x="2201640" y="2562635"/>
          <a:ext cx="2175722" cy="2645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903"/>
              </a:lnTo>
              <a:lnTo>
                <a:pt x="2175722" y="189903"/>
              </a:lnTo>
              <a:lnTo>
                <a:pt x="2175722" y="264541"/>
              </a:lnTo>
            </a:path>
          </a:pathLst>
        </a:custGeom>
        <a:noFill/>
        <a:ln w="9525" cap="flat" cmpd="sng" algn="ctr">
          <a:solidFill>
            <a:schemeClr val="bg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4EFC32-AF41-674D-BB29-3CA0705E309E}">
      <dsp:nvSpPr>
        <dsp:cNvPr id="0" name=""/>
        <dsp:cNvSpPr/>
      </dsp:nvSpPr>
      <dsp:spPr>
        <a:xfrm>
          <a:off x="2201640" y="2562635"/>
          <a:ext cx="906361" cy="2645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903"/>
              </a:lnTo>
              <a:lnTo>
                <a:pt x="906361" y="189903"/>
              </a:lnTo>
              <a:lnTo>
                <a:pt x="906361" y="264541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281B64-F897-436F-9D45-ADD3BA6B14C5}">
      <dsp:nvSpPr>
        <dsp:cNvPr id="0" name=""/>
        <dsp:cNvSpPr/>
      </dsp:nvSpPr>
      <dsp:spPr>
        <a:xfrm>
          <a:off x="1965158" y="2562635"/>
          <a:ext cx="236481" cy="264541"/>
        </a:xfrm>
        <a:custGeom>
          <a:avLst/>
          <a:gdLst/>
          <a:ahLst/>
          <a:cxnLst/>
          <a:rect l="0" t="0" r="0" b="0"/>
          <a:pathLst>
            <a:path>
              <a:moveTo>
                <a:pt x="236481" y="0"/>
              </a:moveTo>
              <a:lnTo>
                <a:pt x="236481" y="189903"/>
              </a:lnTo>
              <a:lnTo>
                <a:pt x="0" y="189903"/>
              </a:lnTo>
              <a:lnTo>
                <a:pt x="0" y="264541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BD6DF5-44ED-5543-B024-FE6C1705D88A}">
      <dsp:nvSpPr>
        <dsp:cNvPr id="0" name=""/>
        <dsp:cNvSpPr/>
      </dsp:nvSpPr>
      <dsp:spPr>
        <a:xfrm>
          <a:off x="757199" y="2562635"/>
          <a:ext cx="1444441" cy="264541"/>
        </a:xfrm>
        <a:custGeom>
          <a:avLst/>
          <a:gdLst/>
          <a:ahLst/>
          <a:cxnLst/>
          <a:rect l="0" t="0" r="0" b="0"/>
          <a:pathLst>
            <a:path>
              <a:moveTo>
                <a:pt x="1444441" y="0"/>
              </a:moveTo>
              <a:lnTo>
                <a:pt x="1444441" y="189903"/>
              </a:lnTo>
              <a:lnTo>
                <a:pt x="0" y="189903"/>
              </a:lnTo>
              <a:lnTo>
                <a:pt x="0" y="264541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CDD0B1-5A1B-C34D-A93C-43660836396F}">
      <dsp:nvSpPr>
        <dsp:cNvPr id="0" name=""/>
        <dsp:cNvSpPr/>
      </dsp:nvSpPr>
      <dsp:spPr>
        <a:xfrm>
          <a:off x="3061821" y="543174"/>
          <a:ext cx="1838068" cy="6087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109980-E166-624D-83EA-CCA0B0BCEB49}">
      <dsp:nvSpPr>
        <dsp:cNvPr id="0" name=""/>
        <dsp:cNvSpPr/>
      </dsp:nvSpPr>
      <dsp:spPr>
        <a:xfrm>
          <a:off x="3151342" y="628218"/>
          <a:ext cx="1838068" cy="6087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DIRECIÓN DE COBERTURA Y EQUIDAD </a:t>
          </a:r>
          <a:endParaRPr lang="en-US" sz="1400" b="1" kern="1200" dirty="0"/>
        </a:p>
      </dsp:txBody>
      <dsp:txXfrm>
        <a:off x="3169171" y="646047"/>
        <a:ext cx="1802410" cy="573066"/>
      </dsp:txXfrm>
    </dsp:sp>
    <dsp:sp modelId="{BAE20E09-198A-274C-BCE5-E9F027358BE2}">
      <dsp:nvSpPr>
        <dsp:cNvPr id="0" name=""/>
        <dsp:cNvSpPr/>
      </dsp:nvSpPr>
      <dsp:spPr>
        <a:xfrm>
          <a:off x="1595812" y="1893842"/>
          <a:ext cx="1211655" cy="6687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203D8D-E905-5F48-8C77-355FC1A7B9E8}">
      <dsp:nvSpPr>
        <dsp:cNvPr id="0" name=""/>
        <dsp:cNvSpPr/>
      </dsp:nvSpPr>
      <dsp:spPr>
        <a:xfrm>
          <a:off x="1685333" y="1978886"/>
          <a:ext cx="1211655" cy="6687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   SUBDIRECCIÓN DE ACCESO</a:t>
          </a:r>
          <a:endParaRPr lang="en-US" sz="1100" b="1" kern="1200" dirty="0"/>
        </a:p>
      </dsp:txBody>
      <dsp:txXfrm>
        <a:off x="1704921" y="1998474"/>
        <a:ext cx="1172479" cy="629617"/>
      </dsp:txXfrm>
    </dsp:sp>
    <dsp:sp modelId="{63A3F028-0C2E-6146-B776-80F904C33EF1}">
      <dsp:nvSpPr>
        <dsp:cNvPr id="0" name=""/>
        <dsp:cNvSpPr/>
      </dsp:nvSpPr>
      <dsp:spPr>
        <a:xfrm>
          <a:off x="237366" y="2827176"/>
          <a:ext cx="1039665" cy="7184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A69A06F-99F6-A544-9062-150DB53D60C1}">
      <dsp:nvSpPr>
        <dsp:cNvPr id="0" name=""/>
        <dsp:cNvSpPr/>
      </dsp:nvSpPr>
      <dsp:spPr>
        <a:xfrm>
          <a:off x="326887" y="2912221"/>
          <a:ext cx="1039665" cy="7184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GRUPO  DE ALFABETIZACIÓN Y EDUCACIÓN PARA JÓVENES Y ADULTOS  </a:t>
          </a:r>
          <a:endParaRPr lang="en-US" sz="1000" kern="1200" dirty="0"/>
        </a:p>
      </dsp:txBody>
      <dsp:txXfrm>
        <a:off x="347928" y="2933262"/>
        <a:ext cx="997583" cy="676321"/>
      </dsp:txXfrm>
    </dsp:sp>
    <dsp:sp modelId="{BB9CCA8A-2278-4FC0-B974-90272DDE6462}">
      <dsp:nvSpPr>
        <dsp:cNvPr id="0" name=""/>
        <dsp:cNvSpPr/>
      </dsp:nvSpPr>
      <dsp:spPr>
        <a:xfrm>
          <a:off x="1456073" y="2827176"/>
          <a:ext cx="1018170" cy="7193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403E6FC-BB9E-4BF3-AF0D-8938248E42BF}">
      <dsp:nvSpPr>
        <dsp:cNvPr id="0" name=""/>
        <dsp:cNvSpPr/>
      </dsp:nvSpPr>
      <dsp:spPr>
        <a:xfrm>
          <a:off x="1545594" y="2912221"/>
          <a:ext cx="1018170" cy="7193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GRUPO DE ANALISIS DE INFORMACIÓN</a:t>
          </a:r>
          <a:endParaRPr lang="en-US" sz="1000" kern="1200" dirty="0"/>
        </a:p>
      </dsp:txBody>
      <dsp:txXfrm>
        <a:off x="1566662" y="2933289"/>
        <a:ext cx="976034" cy="677194"/>
      </dsp:txXfrm>
    </dsp:sp>
    <dsp:sp modelId="{E2ABFA3D-E2BB-D446-96A4-40CC7E07F6F4}">
      <dsp:nvSpPr>
        <dsp:cNvPr id="0" name=""/>
        <dsp:cNvSpPr/>
      </dsp:nvSpPr>
      <dsp:spPr>
        <a:xfrm>
          <a:off x="2653285" y="2827176"/>
          <a:ext cx="909434" cy="7376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B715106-0BB0-5049-B961-7529372511B1}">
      <dsp:nvSpPr>
        <dsp:cNvPr id="0" name=""/>
        <dsp:cNvSpPr/>
      </dsp:nvSpPr>
      <dsp:spPr>
        <a:xfrm>
          <a:off x="2742805" y="2912221"/>
          <a:ext cx="909434" cy="7376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GRUPO DE GESTIÓN DE COBERTURA</a:t>
          </a:r>
          <a:endParaRPr lang="en-US" sz="1000" kern="1200" dirty="0"/>
        </a:p>
      </dsp:txBody>
      <dsp:txXfrm>
        <a:off x="2764409" y="2933825"/>
        <a:ext cx="866226" cy="694396"/>
      </dsp:txXfrm>
    </dsp:sp>
    <dsp:sp modelId="{585548E2-046D-E84C-9BF5-1848FB0C31A7}">
      <dsp:nvSpPr>
        <dsp:cNvPr id="0" name=""/>
        <dsp:cNvSpPr/>
      </dsp:nvSpPr>
      <dsp:spPr>
        <a:xfrm>
          <a:off x="3741761" y="2827176"/>
          <a:ext cx="1271203" cy="6911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934556-64FF-3A4B-903D-CD9AF77A3FB6}">
      <dsp:nvSpPr>
        <dsp:cNvPr id="0" name=""/>
        <dsp:cNvSpPr/>
      </dsp:nvSpPr>
      <dsp:spPr>
        <a:xfrm>
          <a:off x="3831281" y="2912221"/>
          <a:ext cx="1271203" cy="6911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GRUPO DE INFRAESTRUCTURA EDUCATIVA</a:t>
          </a:r>
          <a:endParaRPr lang="en-US" sz="1000" kern="1200" dirty="0"/>
        </a:p>
      </dsp:txBody>
      <dsp:txXfrm>
        <a:off x="3851523" y="2932463"/>
        <a:ext cx="1230719" cy="650635"/>
      </dsp:txXfrm>
    </dsp:sp>
    <dsp:sp modelId="{0154DB06-E4F2-E144-B619-FD91AE82FF5C}">
      <dsp:nvSpPr>
        <dsp:cNvPr id="0" name=""/>
        <dsp:cNvSpPr/>
      </dsp:nvSpPr>
      <dsp:spPr>
        <a:xfrm>
          <a:off x="6042793" y="1815816"/>
          <a:ext cx="1147249" cy="7425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F44F8FF-FC56-3D4F-9400-8FEA882B582E}">
      <dsp:nvSpPr>
        <dsp:cNvPr id="0" name=""/>
        <dsp:cNvSpPr/>
      </dsp:nvSpPr>
      <dsp:spPr>
        <a:xfrm>
          <a:off x="6132313" y="1900861"/>
          <a:ext cx="1147249" cy="7425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SUBDIRECCIÓN DE PERMANENCIA</a:t>
          </a:r>
          <a:endParaRPr lang="en-US" sz="1100" b="1" kern="1200" dirty="0"/>
        </a:p>
      </dsp:txBody>
      <dsp:txXfrm>
        <a:off x="6154061" y="1922609"/>
        <a:ext cx="1103753" cy="699040"/>
      </dsp:txXfrm>
    </dsp:sp>
    <dsp:sp modelId="{90A03913-08CA-0E4F-88F0-62D8E3261760}">
      <dsp:nvSpPr>
        <dsp:cNvPr id="0" name=""/>
        <dsp:cNvSpPr/>
      </dsp:nvSpPr>
      <dsp:spPr>
        <a:xfrm>
          <a:off x="5192006" y="2900920"/>
          <a:ext cx="872783" cy="5800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F431987-0300-4349-ADF2-3374A1607AF1}">
      <dsp:nvSpPr>
        <dsp:cNvPr id="0" name=""/>
        <dsp:cNvSpPr/>
      </dsp:nvSpPr>
      <dsp:spPr>
        <a:xfrm>
          <a:off x="5281527" y="2985964"/>
          <a:ext cx="872783" cy="5800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GRUPO DE PROGRAMAS GENERALES</a:t>
          </a:r>
          <a:endParaRPr lang="en-US" sz="1000" kern="1200" dirty="0"/>
        </a:p>
      </dsp:txBody>
      <dsp:txXfrm>
        <a:off x="5298515" y="3002952"/>
        <a:ext cx="838807" cy="546052"/>
      </dsp:txXfrm>
    </dsp:sp>
    <dsp:sp modelId="{7427E253-3AFF-2B40-868B-B464CD98886C}">
      <dsp:nvSpPr>
        <dsp:cNvPr id="0" name=""/>
        <dsp:cNvSpPr/>
      </dsp:nvSpPr>
      <dsp:spPr>
        <a:xfrm>
          <a:off x="6243831" y="2900920"/>
          <a:ext cx="1026807" cy="6323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56A3F0-FDF3-E64B-B54C-9ADF6C9D72E6}">
      <dsp:nvSpPr>
        <dsp:cNvPr id="0" name=""/>
        <dsp:cNvSpPr/>
      </dsp:nvSpPr>
      <dsp:spPr>
        <a:xfrm>
          <a:off x="6333352" y="2985964"/>
          <a:ext cx="1026807" cy="6323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GRUPO DE POBLACIONES EN CONDICIONES DE VULNERABILIDAD</a:t>
          </a:r>
          <a:endParaRPr lang="en-US" sz="1000" kern="1200" dirty="0"/>
        </a:p>
      </dsp:txBody>
      <dsp:txXfrm>
        <a:off x="6351872" y="3004484"/>
        <a:ext cx="989767" cy="595264"/>
      </dsp:txXfrm>
    </dsp:sp>
    <dsp:sp modelId="{0088284E-8A97-FD44-970C-6E8AEDFC6593}">
      <dsp:nvSpPr>
        <dsp:cNvPr id="0" name=""/>
        <dsp:cNvSpPr/>
      </dsp:nvSpPr>
      <dsp:spPr>
        <a:xfrm>
          <a:off x="7449680" y="2900920"/>
          <a:ext cx="1076123" cy="6459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815202-D4BC-264A-B30F-E7F2C97C440C}">
      <dsp:nvSpPr>
        <dsp:cNvPr id="0" name=""/>
        <dsp:cNvSpPr/>
      </dsp:nvSpPr>
      <dsp:spPr>
        <a:xfrm>
          <a:off x="7539201" y="2985964"/>
          <a:ext cx="1076123" cy="6459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PROGRAMA DE ALIMENTACIÓN ESCOLAR  </a:t>
          </a:r>
          <a:r>
            <a:rPr lang="en-US" sz="1100" b="1" kern="1200" dirty="0" smtClean="0"/>
            <a:t>PAE</a:t>
          </a:r>
          <a:endParaRPr lang="en-US" sz="1100" b="1" kern="1200" dirty="0"/>
        </a:p>
      </dsp:txBody>
      <dsp:txXfrm>
        <a:off x="7558120" y="3004883"/>
        <a:ext cx="1038285" cy="6081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0.11819</cdr:x>
      <cdr:y>0</cdr:y>
    </cdr:from>
    <cdr:to>
      <cdr:x>0.91419</cdr:x>
      <cdr:y>0.11942</cdr:y>
    </cdr:to>
    <cdr:sp macro="" textlink="">
      <cdr:nvSpPr>
        <cdr:cNvPr id="2" name="Rectángulo 1"/>
        <cdr:cNvSpPr/>
      </cdr:nvSpPr>
      <cdr:spPr>
        <a:xfrm xmlns:a="http://schemas.openxmlformats.org/drawingml/2006/main">
          <a:off x="964251" y="0"/>
          <a:ext cx="6494150" cy="46166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  <a:scene3d>
            <a:camera prst="orthographicFront"/>
            <a:lightRig rig="brightRoom" dir="t"/>
          </a:scene3d>
          <a:sp3d extrusionH="57150"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 xmlns:a="http://schemas.openxmlformats.org/drawingml/2006/main"/>
        <a:p xmlns:a="http://schemas.openxmlformats.org/drawingml/2006/main">
          <a:pPr algn="ctr"/>
          <a:r>
            <a:rPr lang="es-ES_tradnl" sz="2400" b="1" cap="all" spc="0" dirty="0">
              <a:ln/>
              <a:solidFill>
                <a:schemeClr val="tx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</a:rPr>
            <a:t>Continuidad</a:t>
          </a:r>
          <a:r>
            <a:rPr lang="es-ES_tradnl" sz="2400" b="1" cap="all" spc="0" baseline="0" dirty="0">
              <a:ln/>
              <a:solidFill>
                <a:schemeClr val="tx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</a:rPr>
            <a:t> Educación de Adultos - media</a:t>
          </a:r>
          <a:endParaRPr lang="es-ES_tradnl" sz="2400" b="1" cap="all" spc="0" dirty="0">
            <a:ln/>
            <a:solidFill>
              <a:schemeClr val="tx1"/>
            </a:solidFill>
            <a:effectLst>
              <a:outerShdw blurRad="19685" dist="12700" dir="5400000" algn="tl" rotWithShape="0">
                <a:schemeClr val="accent1">
                  <a:satMod val="130000"/>
                  <a:alpha val="60000"/>
                </a:schemeClr>
              </a:outerShdw>
            </a:effectLst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0.35087</cdr:x>
      <cdr:y>0.01642</cdr:y>
    </cdr:from>
    <cdr:to>
      <cdr:x>0.98553</cdr:x>
      <cdr:y>0.13858</cdr:y>
    </cdr:to>
    <cdr:sp macro="" textlink="">
      <cdr:nvSpPr>
        <cdr:cNvPr id="2" name="Rectángulo 1"/>
        <cdr:cNvSpPr/>
      </cdr:nvSpPr>
      <cdr:spPr>
        <a:xfrm xmlns:a="http://schemas.openxmlformats.org/drawingml/2006/main">
          <a:off x="2227272" y="62053"/>
          <a:ext cx="4028667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  <a:scene3d>
            <a:camera prst="orthographicFront"/>
            <a:lightRig rig="brightRoom" dir="t"/>
          </a:scene3d>
          <a:sp3d extrusionH="57150"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s-ES_tradnl" sz="2400" b="1" cap="all" spc="0" dirty="0">
              <a:ln/>
              <a:solidFill>
                <a:schemeClr val="tx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</a:rPr>
            <a:t>atención proyectada</a:t>
          </a:r>
          <a:r>
            <a:rPr lang="es-ES_tradnl" sz="2400" b="1" cap="all" spc="0" baseline="0" dirty="0">
              <a:ln/>
              <a:solidFill>
                <a:schemeClr val="tx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</a:rPr>
            <a:t> 2014</a:t>
          </a:r>
          <a:endParaRPr lang="es-ES_tradnl" sz="2400" b="1" cap="all" spc="0" dirty="0">
            <a:ln/>
            <a:solidFill>
              <a:schemeClr val="tx1"/>
            </a:solidFill>
            <a:effectLst>
              <a:outerShdw blurRad="19685" dist="12700" dir="5400000" algn="tl" rotWithShape="0">
                <a:schemeClr val="accent1">
                  <a:satMod val="130000"/>
                  <a:alpha val="60000"/>
                </a:schemeClr>
              </a:outerShdw>
            </a:effectLst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0.87179</cdr:x>
      <cdr:y>0.78689</cdr:y>
    </cdr:from>
    <cdr:to>
      <cdr:x>0.96934</cdr:x>
      <cdr:y>0.86885</cdr:y>
    </cdr:to>
    <cdr:sp macro="" textlink="">
      <cdr:nvSpPr>
        <cdr:cNvPr id="3" name="1 Rectángulo"/>
        <cdr:cNvSpPr/>
      </cdr:nvSpPr>
      <cdr:spPr>
        <a:xfrm xmlns:a="http://schemas.openxmlformats.org/drawingml/2006/main">
          <a:off x="7344815" y="3456385"/>
          <a:ext cx="821777" cy="3600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rgbClr val="FFFF00"/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CO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0.42735</cdr:x>
      <cdr:y>0.78689</cdr:y>
    </cdr:from>
    <cdr:to>
      <cdr:x>0.56189</cdr:x>
      <cdr:y>0.87426</cdr:y>
    </cdr:to>
    <cdr:sp macro="" textlink="">
      <cdr:nvSpPr>
        <cdr:cNvPr id="2" name="1 Rectángulo"/>
        <cdr:cNvSpPr/>
      </cdr:nvSpPr>
      <cdr:spPr>
        <a:xfrm xmlns:a="http://schemas.openxmlformats.org/drawingml/2006/main">
          <a:off x="3600400" y="3456384"/>
          <a:ext cx="1133492" cy="38377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rgbClr val="00B0F0"/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CO"/>
        </a:p>
      </cdr:txBody>
    </cdr:sp>
  </cdr:relSizeAnchor>
  <cdr:relSizeAnchor xmlns:cdr="http://schemas.openxmlformats.org/drawingml/2006/chartDrawing">
    <cdr:from>
      <cdr:x>0.71795</cdr:x>
      <cdr:y>0.78689</cdr:y>
    </cdr:from>
    <cdr:to>
      <cdr:x>0.83761</cdr:x>
      <cdr:y>0.98361</cdr:y>
    </cdr:to>
    <cdr:sp macro="" textlink="">
      <cdr:nvSpPr>
        <cdr:cNvPr id="4" name="1 Rectángulo"/>
        <cdr:cNvSpPr/>
      </cdr:nvSpPr>
      <cdr:spPr>
        <a:xfrm xmlns:a="http://schemas.openxmlformats.org/drawingml/2006/main">
          <a:off x="6048672" y="3456384"/>
          <a:ext cx="1008112" cy="86409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rgbClr val="92D050"/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CO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1750DDDA-D653-4089-AA90-F272E9591FE3}" type="datetimeFigureOut">
              <a:rPr lang="es-CO" smtClean="0"/>
              <a:pPr/>
              <a:t>12/03/14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207D8F61-EED0-441A-BDCE-5AA4C00FEA88}" type="slidenum">
              <a:rPr lang="es-CO" smtClean="0"/>
              <a:pPr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86966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 dirty="0" smtClean="0"/>
          </a:p>
        </p:txBody>
      </p:sp>
      <p:sp>
        <p:nvSpPr>
          <p:cNvPr id="5530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B14A77-8D4C-4910-AAAA-0D1A8BE266CA}" type="slidenum">
              <a:rPr lang="en-US" smtClean="0"/>
              <a:pPr/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O" altLang="es-CO" smtClean="0">
              <a:latin typeface="Myriad Pro" charset="0"/>
              <a:cs typeface="Arial" pitchFamily="34" charset="0"/>
            </a:endParaRPr>
          </a:p>
        </p:txBody>
      </p:sp>
      <p:sp>
        <p:nvSpPr>
          <p:cNvPr id="3072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Myriad Pro" charset="0"/>
                <a:ea typeface="MS PGothic" pitchFamily="34" charset="-128"/>
                <a:cs typeface="Arial" pitchFamily="34" charset="0"/>
              </a:defRPr>
            </a:lvl1pPr>
            <a:lvl2pPr marL="746813" indent="-28723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Myriad Pro" charset="0"/>
                <a:ea typeface="MS PGothic" pitchFamily="34" charset="-128"/>
                <a:cs typeface="Arial" pitchFamily="34" charset="0"/>
              </a:defRPr>
            </a:lvl2pPr>
            <a:lvl3pPr marL="1148944" indent="-22978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Myriad Pro" charset="0"/>
                <a:ea typeface="MS PGothic" pitchFamily="34" charset="-128"/>
                <a:cs typeface="Arial" pitchFamily="34" charset="0"/>
              </a:defRPr>
            </a:lvl3pPr>
            <a:lvl4pPr marL="1608521" indent="-22978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Myriad Pro" charset="0"/>
                <a:ea typeface="MS PGothic" pitchFamily="34" charset="-128"/>
                <a:cs typeface="Arial" pitchFamily="34" charset="0"/>
              </a:defRPr>
            </a:lvl4pPr>
            <a:lvl5pPr marL="2068098" indent="-22978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Myriad Pro" charset="0"/>
                <a:ea typeface="MS PGothic" pitchFamily="34" charset="-128"/>
                <a:cs typeface="Arial" pitchFamily="34" charset="0"/>
              </a:defRPr>
            </a:lvl5pPr>
            <a:lvl6pPr marL="2527676" indent="-2297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yriad Pro" charset="0"/>
                <a:ea typeface="MS PGothic" pitchFamily="34" charset="-128"/>
                <a:cs typeface="Arial" pitchFamily="34" charset="0"/>
              </a:defRPr>
            </a:lvl6pPr>
            <a:lvl7pPr marL="2987253" indent="-2297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yriad Pro" charset="0"/>
                <a:ea typeface="MS PGothic" pitchFamily="34" charset="-128"/>
                <a:cs typeface="Arial" pitchFamily="34" charset="0"/>
              </a:defRPr>
            </a:lvl7pPr>
            <a:lvl8pPr marL="3446831" indent="-2297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yriad Pro" charset="0"/>
                <a:ea typeface="MS PGothic" pitchFamily="34" charset="-128"/>
                <a:cs typeface="Arial" pitchFamily="34" charset="0"/>
              </a:defRPr>
            </a:lvl8pPr>
            <a:lvl9pPr marL="3906408" indent="-2297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yriad Pro" charset="0"/>
                <a:ea typeface="MS PGothic" pitchFamily="34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D55826C-7CD6-46DB-AEF1-63D1DF218611}" type="slidenum">
              <a:rPr lang="es-CO" altLang="es-CO" smtClean="0"/>
              <a:pPr eaLnBrk="1" hangingPunct="1">
                <a:spcBef>
                  <a:spcPct val="0"/>
                </a:spcBef>
              </a:pPr>
              <a:t>5</a:t>
            </a:fld>
            <a:endParaRPr lang="es-CO" altLang="es-CO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C25D2-8474-4E37-AEE2-9A37CFC08C21}" type="slidenum">
              <a:rPr lang="es-CO" smtClean="0"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01619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smtClean="0"/>
          </a:p>
        </p:txBody>
      </p:sp>
      <p:sp>
        <p:nvSpPr>
          <p:cNvPr id="2048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0941" indent="-284977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39909" indent="-227981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95871" indent="-227981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1836" indent="-227981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07799" indent="-22798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63762" indent="-22798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19726" indent="-22798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75689" indent="-22798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1813685-2919-4C7F-846B-7B19124EE39E}" type="slidenum">
              <a:rPr lang="en-US" sz="1200">
                <a:solidFill>
                  <a:prstClr val="black"/>
                </a:solidFill>
              </a:rPr>
              <a:pPr/>
              <a:t>22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475" y="0"/>
            <a:ext cx="9442450" cy="690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fld id="{9E528380-B4BF-4F4B-8185-EF8B8996F86B}" type="datetimeFigureOut">
              <a:rPr lang="es-CO" smtClean="0"/>
              <a:pPr/>
              <a:t>12/03/14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C0AA226-3644-4013-B716-21C15C8F45F5}" type="slidenum">
              <a:rPr lang="es-CO" smtClean="0"/>
              <a:pPr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00668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120588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6AEC44-F93B-40F0-8C0B-4E17B04D5688}" type="datetimeFigureOut">
              <a:rPr lang="es-CO" smtClean="0"/>
              <a:pPr/>
              <a:t>12/03/14</a:t>
            </a:fld>
            <a:endParaRPr lang="es-C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600D0C-C918-417F-8691-3398120D2B40}" type="slidenum">
              <a:rPr lang="es-CO" smtClean="0"/>
              <a:pPr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59192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14096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148478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6AEC44-F93B-40F0-8C0B-4E17B04D5688}" type="datetimeFigureOut">
              <a:rPr lang="es-CO" smtClean="0"/>
              <a:pPr/>
              <a:t>12/03/14</a:t>
            </a:fld>
            <a:endParaRPr lang="es-C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600D0C-C918-417F-8691-3398120D2B40}" type="slidenum">
              <a:rPr lang="es-CO" smtClean="0"/>
              <a:pPr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00688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6AEC44-F93B-40F0-8C0B-4E17B04D5688}" type="datetimeFigureOut">
              <a:rPr lang="es-CO" smtClean="0"/>
              <a:pPr/>
              <a:t>12/03/14</a:t>
            </a:fld>
            <a:endParaRPr lang="es-C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600D0C-C918-417F-8691-3398120D2B40}" type="slidenum">
              <a:rPr lang="es-CO" smtClean="0"/>
              <a:pPr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82677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6 Imagen" descr="portad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616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052736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1052736"/>
            <a:ext cx="5111750" cy="5073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2852936"/>
            <a:ext cx="3008313" cy="327322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6AEC44-F93B-40F0-8C0B-4E17B04D5688}" type="datetimeFigureOut">
              <a:rPr lang="es-CO" smtClean="0"/>
              <a:pPr/>
              <a:t>12/03/14</a:t>
            </a:fld>
            <a:endParaRPr lang="es-C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600D0C-C918-417F-8691-3398120D2B40}" type="slidenum">
              <a:rPr lang="es-CO" smtClean="0"/>
              <a:pPr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166366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6AEC44-F93B-40F0-8C0B-4E17B04D5688}" type="datetimeFigureOut">
              <a:rPr lang="es-CO" smtClean="0"/>
              <a:pPr/>
              <a:t>12/03/14</a:t>
            </a:fld>
            <a:endParaRPr lang="es-C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600D0C-C918-417F-8691-3398120D2B40}" type="slidenum">
              <a:rPr lang="es-CO" smtClean="0"/>
              <a:pPr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67853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6AEC44-F93B-40F0-8C0B-4E17B04D5688}" type="datetimeFigureOut">
              <a:rPr lang="es-CO" smtClean="0"/>
              <a:pPr/>
              <a:t>12/03/14</a:t>
            </a:fld>
            <a:endParaRPr lang="es-C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600D0C-C918-417F-8691-3398120D2B40}" type="slidenum">
              <a:rPr lang="es-CO" smtClean="0"/>
              <a:pPr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14267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6AEC44-F93B-40F0-8C0B-4E17B04D5688}" type="datetimeFigureOut">
              <a:rPr lang="es-CO" smtClean="0"/>
              <a:pPr/>
              <a:t>12/03/14</a:t>
            </a:fld>
            <a:endParaRPr lang="es-C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600D0C-C918-417F-8691-3398120D2B40}" type="slidenum">
              <a:rPr lang="es-CO" smtClean="0"/>
              <a:pPr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738272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EC44-F93B-40F0-8C0B-4E17B04D5688}" type="datetimeFigureOut">
              <a:rPr lang="es-CO" smtClean="0"/>
              <a:pPr/>
              <a:t>12/03/14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0D0C-C918-417F-8691-3398120D2B40}" type="slidenum">
              <a:rPr lang="es-CO" smtClean="0"/>
              <a:pPr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438681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71703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06614-99C5-4BC1-A5B9-06DB24A064D9}" type="datetime1">
              <a:rPr lang="es-ES"/>
              <a:pPr>
                <a:defRPr/>
              </a:pPr>
              <a:t>12/03/14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08D1F-D8D4-4A01-8B10-E5F3313B13C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5566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428744"/>
            <a:ext cx="8229600" cy="1143000"/>
          </a:xfrm>
        </p:spPr>
        <p:txBody>
          <a:bodyPr/>
          <a:lstStyle>
            <a:lvl1pPr>
              <a:defRPr sz="4000">
                <a:solidFill>
                  <a:srgbClr val="8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714620"/>
            <a:ext cx="8229600" cy="341154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528380-B4BF-4F4B-8185-EF8B8996F86B}" type="datetimeFigureOut">
              <a:rPr lang="es-CO" smtClean="0"/>
              <a:pPr/>
              <a:t>12/03/14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0AA226-3644-4013-B716-21C15C8F45F5}" type="slidenum">
              <a:rPr lang="es-CO" smtClean="0"/>
              <a:pPr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396485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71703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06614-99C5-4BC1-A5B9-06DB24A064D9}" type="datetime1">
              <a:rPr lang="es-ES"/>
              <a:pPr>
                <a:defRPr/>
              </a:pPr>
              <a:t>12/03/14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08D1F-D8D4-4A01-8B10-E5F3313B13C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66279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22C8A-58F6-4076-ADE5-A87281D9C201}" type="datetime1">
              <a:rPr lang="es-ES"/>
              <a:pPr>
                <a:defRPr/>
              </a:pPr>
              <a:t>12/03/14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BEB05-3933-459C-AA95-DEB9D1B2DCC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43031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6511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184482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22AE1-3688-49A0-BB64-96B01D879D6B}" type="datetime1">
              <a:rPr lang="es-ES"/>
              <a:pPr>
                <a:defRPr/>
              </a:pPr>
              <a:t>12/03/14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7099A-C108-411F-A0E6-F2F7ABCB370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89466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DE5FC-057D-4CE9-98B0-A1A97CB50D0E}" type="datetime1">
              <a:rPr lang="es-ES"/>
              <a:pPr>
                <a:defRPr/>
              </a:pPr>
              <a:t>12/03/14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53813-680C-4B43-8FDD-DBF085C97CF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5281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989856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220486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996951"/>
            <a:ext cx="4040188" cy="31292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220486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996951"/>
            <a:ext cx="4041775" cy="31292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13F1E-1579-40D1-B7D9-758263EEDDF3}" type="datetime1">
              <a:rPr lang="es-ES"/>
              <a:pPr>
                <a:defRPr/>
              </a:pPr>
              <a:t>12/03/14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CCE6A-BD11-4CD1-BBBF-E48D86C09E7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70173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27788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2B46C-B211-4955-BD37-5C9E61CB382D}" type="datetime1">
              <a:rPr lang="es-ES"/>
              <a:pPr>
                <a:defRPr/>
              </a:pPr>
              <a:t>12/03/14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205EA-344B-4A62-AF9D-86E9F5F1A76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88020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767A0-49CC-4C77-A4F8-F3F69589CBC0}" type="datetime1">
              <a:rPr lang="es-ES"/>
              <a:pPr>
                <a:defRPr/>
              </a:pPr>
              <a:t>12/03/14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A42D4-33A4-47E8-854C-E85BACCB7DA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86482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1482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1124744"/>
            <a:ext cx="5111750" cy="50014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2348880"/>
            <a:ext cx="3008313" cy="37772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0DA17-AE1F-4392-9B0D-84E2A310F268}" type="datetime1">
              <a:rPr lang="es-ES"/>
              <a:pPr>
                <a:defRPr/>
              </a:pPr>
              <a:t>12/03/14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BBD72-6CFE-4875-86F8-557CD4BA4FF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23798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1268759"/>
            <a:ext cx="5486400" cy="345881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93322-5F22-4962-8BBD-9710C48495ED}" type="datetime1">
              <a:rPr lang="es-ES"/>
              <a:pPr>
                <a:defRPr/>
              </a:pPr>
              <a:t>12/03/14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D8000-8AD9-4441-84B0-608C0A8F7EB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7810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205880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492896"/>
            <a:ext cx="8229600" cy="363326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63181-453A-442B-BAC9-B59714895B45}" type="datetime1">
              <a:rPr lang="es-ES"/>
              <a:pPr>
                <a:defRPr/>
              </a:pPr>
              <a:t>12/03/14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09590-C95D-4C29-8942-BF007FF7EEA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6647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>
                <a:solidFill>
                  <a:srgbClr val="8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528380-B4BF-4F4B-8185-EF8B8996F86B}" type="datetimeFigureOut">
              <a:rPr lang="es-CO" smtClean="0"/>
              <a:pPr/>
              <a:t>12/03/14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0AA226-3644-4013-B716-21C15C8F45F5}" type="slidenum">
              <a:rPr lang="es-CO" smtClean="0"/>
              <a:pPr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626909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40228-4965-415C-936C-8509FF0F6213}" type="datetime1">
              <a:rPr lang="es-ES"/>
              <a:pPr>
                <a:defRPr/>
              </a:pPr>
              <a:t>12/03/14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95F38-B9D5-4FC2-B36D-2EC4431D99A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05068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AFD8C-A11B-42A4-9BB9-69FE7CFFA3DD}" type="datetime1">
              <a:rPr lang="es-ES"/>
              <a:pPr>
                <a:defRPr/>
              </a:pPr>
              <a:t>12/03/14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C7AFA-0C9B-476E-B164-89A47CE8320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90851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27788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79FC0-4E10-45E6-849D-868C3E2EFACA}" type="datetime1">
              <a:rPr lang="es-ES"/>
              <a:pPr>
                <a:defRPr/>
              </a:pPr>
              <a:t>12/03/14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4815B-4932-4250-BC72-8F917FFBDFA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05987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E0505-9677-4F8E-A256-40C58481446C}" type="datetime1">
              <a:rPr lang="es-ES"/>
              <a:pPr>
                <a:defRPr/>
              </a:pPr>
              <a:t>12/03/14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1FDD3-A99A-4FC8-AB98-9DCC7C27AF3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12850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45BF3-3C57-48BD-A713-A7C85426C395}" type="datetime1">
              <a:rPr lang="es-ES"/>
              <a:pPr>
                <a:defRPr/>
              </a:pPr>
              <a:t>12/03/14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87528-41D4-40DC-A24F-39E49E3A898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03399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F0504-78A5-438A-A372-8110592CA7BF}" type="datetime1">
              <a:rPr lang="es-ES"/>
              <a:pPr>
                <a:defRPr/>
              </a:pPr>
              <a:t>12/03/14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46375-783D-4CA1-8D01-4B491B84C6C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43195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10374-4EB9-4396-B05A-931E704037B4}" type="datetime1">
              <a:rPr lang="es-ES"/>
              <a:pPr>
                <a:defRPr/>
              </a:pPr>
              <a:t>12/03/14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3AC4E-0183-4ED9-9AD0-4935DF69AFC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58492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5C5C5-A2C1-4ACD-871C-5DC79689E0C8}" type="datetime1">
              <a:rPr lang="es-ES"/>
              <a:pPr>
                <a:defRPr/>
              </a:pPr>
              <a:t>12/03/14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92A2A-F6ED-447E-96A3-A01A5DA24D3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79262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40762-EA8D-4BF5-990E-C680BF524525}" type="datetime1">
              <a:rPr lang="es-ES"/>
              <a:pPr>
                <a:defRPr/>
              </a:pPr>
              <a:t>12/03/14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F7FB6-717D-4843-8645-1D8BD3AFD31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74266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72710-2B44-4C1D-B936-7D3DFC717E69}" type="datetime1">
              <a:rPr lang="es-ES"/>
              <a:pPr>
                <a:defRPr/>
              </a:pPr>
              <a:t>12/03/14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C7833-4980-4081-B822-0EBA7C4141D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7662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4800600"/>
            <a:ext cx="8572560" cy="566738"/>
          </a:xfrm>
        </p:spPr>
        <p:txBody>
          <a:bodyPr anchor="b"/>
          <a:lstStyle>
            <a:lvl1pPr algn="ctr">
              <a:defRPr sz="2400" b="1">
                <a:solidFill>
                  <a:srgbClr val="8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85720" y="1428735"/>
            <a:ext cx="8572560" cy="329883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85720" y="5367338"/>
            <a:ext cx="8572560" cy="490554"/>
          </a:xfrm>
        </p:spPr>
        <p:txBody>
          <a:bodyPr/>
          <a:lstStyle>
            <a:lvl1pPr marL="0" indent="0" algn="ctr">
              <a:buNone/>
              <a:defRPr sz="2000" u="none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528380-B4BF-4F4B-8185-EF8B8996F86B}" type="datetimeFigureOut">
              <a:rPr lang="es-CO" smtClean="0"/>
              <a:pPr/>
              <a:t>12/03/14</a:t>
            </a:fld>
            <a:endParaRPr 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0AA226-3644-4013-B716-21C15C8F45F5}" type="slidenum">
              <a:rPr lang="es-CO" smtClean="0"/>
              <a:pPr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879692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DFD0F-7A43-4E8E-8B57-EACC22A03AE3}" type="datetime1">
              <a:rPr lang="es-ES"/>
              <a:pPr>
                <a:defRPr/>
              </a:pPr>
              <a:t>12/03/14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3AD94-513A-40F2-B887-7B2A5148632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05769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70B87-3F3A-4CBF-A480-675AFD43336F}" type="datetime1">
              <a:rPr lang="es-ES"/>
              <a:pPr>
                <a:defRPr/>
              </a:pPr>
              <a:t>12/03/14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49EA1-58C0-4246-A4EA-AE2B54EC941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86047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E7771-7B3C-4FAF-A7EF-DA4D4B321A92}" type="datetime1">
              <a:rPr lang="es-ES"/>
              <a:pPr>
                <a:defRPr/>
              </a:pPr>
              <a:t>12/03/14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3B281-C73E-4DC2-8499-483DC2D2293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5059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cier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63" y="-82550"/>
            <a:ext cx="9393238" cy="694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173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28380-B4BF-4F4B-8185-EF8B8996F86B}" type="datetimeFigureOut">
              <a:rPr lang="es-CO" smtClean="0"/>
              <a:pPr/>
              <a:t>12/03/14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AA226-3644-4013-B716-21C15C8F45F5}" type="slidenum">
              <a:rPr lang="es-CO" smtClean="0"/>
              <a:pPr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43868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2"/>
          <p:cNvSpPr>
            <a:spLocks noGrp="1"/>
          </p:cNvSpPr>
          <p:nvPr>
            <p:ph type="sldNum" sz="quarter" idx="10"/>
          </p:nvPr>
        </p:nvSpPr>
        <p:spPr>
          <a:xfrm>
            <a:off x="8843963" y="6161088"/>
            <a:ext cx="196850" cy="1555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ED33E-39FF-4AFC-A22F-56B7582E272F}" type="slidenum">
              <a:rPr lang="es-CO" altLang="es-CO"/>
              <a:pPr>
                <a:defRPr/>
              </a:pPr>
              <a:t>‹#›</a:t>
            </a:fld>
            <a:r>
              <a:rPr lang="es-CO" altLang="es-CO" b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06015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DD4DD-54D8-8E4D-9F35-FEBA57D9EB63}" type="datetimeFigureOut">
              <a:rPr lang="en-US" smtClean="0"/>
              <a:t>12/03/14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C670-9D29-CB48-8C13-27ECFA5CF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646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 Imagen" descr="interio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75456" y="3573016"/>
            <a:ext cx="5320680" cy="648072"/>
          </a:xfrm>
        </p:spPr>
        <p:txBody>
          <a:bodyPr/>
          <a:lstStyle>
            <a:lvl1pPr marL="0" indent="0" algn="l">
              <a:buNone/>
              <a:defRPr sz="2800" b="0"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6AEC44-F93B-40F0-8C0B-4E17B04D5688}" type="datetimeFigureOut">
              <a:rPr lang="es-CO" smtClean="0"/>
              <a:pPr/>
              <a:t>12/03/14</a:t>
            </a:fld>
            <a:endParaRPr lang="es-CO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600D0C-C918-417F-8691-3398120D2B40}" type="slidenum">
              <a:rPr lang="es-CO" smtClean="0"/>
              <a:pPr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55442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13" Type="http://schemas.openxmlformats.org/officeDocument/2006/relationships/image" Target="../media/image4.jpeg"/><Relationship Id="rId14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Relationship Id="rId9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13" Type="http://schemas.openxmlformats.org/officeDocument/2006/relationships/image" Target="../media/image4.jpeg"/><Relationship Id="rId1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1.xml"/><Relationship Id="rId3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7.xml"/><Relationship Id="rId9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14" Type="http://schemas.openxmlformats.org/officeDocument/2006/relationships/image" Target="../media/image4.jpeg"/><Relationship Id="rId1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8.xml"/><Relationship Id="rId9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fld id="{9E528380-B4BF-4F4B-8185-EF8B8996F86B}" type="datetimeFigureOut">
              <a:rPr lang="es-CO" smtClean="0"/>
              <a:pPr/>
              <a:t>12/03/14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fld id="{EC0AA226-3644-4013-B716-21C15C8F45F5}" type="slidenum">
              <a:rPr lang="es-CO" smtClean="0"/>
              <a:pPr/>
              <a:t>‹#›</a:t>
            </a:fld>
            <a:endParaRPr lang="es-CO"/>
          </a:p>
        </p:txBody>
      </p:sp>
      <p:pic>
        <p:nvPicPr>
          <p:cNvPr id="1031" name="1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0"/>
            <a:ext cx="9282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2486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729" r:id="rId7"/>
    <p:sldLayoutId id="2147483730" r:id="rId8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0620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781300"/>
            <a:ext cx="77724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ea typeface="ＭＳ Ｐゴシック" pitchFamily="34" charset="-128"/>
              </a:defRPr>
            </a:lvl1pPr>
          </a:lstStyle>
          <a:p>
            <a:fld id="{B36AEC44-F93B-40F0-8C0B-4E17B04D5688}" type="datetimeFigureOut">
              <a:rPr lang="es-CO" smtClean="0"/>
              <a:pPr/>
              <a:t>12/03/14</a:t>
            </a:fld>
            <a:endParaRPr lang="es-CO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ea typeface="ＭＳ Ｐゴシック" pitchFamily="34" charset="-128"/>
              </a:defRPr>
            </a:lvl1pPr>
          </a:lstStyle>
          <a:p>
            <a:endParaRPr lang="es-CO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ea typeface="ＭＳ Ｐゴシック" pitchFamily="34" charset="-128"/>
              </a:defRPr>
            </a:lvl1pPr>
          </a:lstStyle>
          <a:p>
            <a:fld id="{DE600D0C-C918-417F-8691-3398120D2B40}" type="slidenum">
              <a:rPr lang="es-CO" smtClean="0"/>
              <a:pPr/>
              <a:t>‹#›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ＭＳ Ｐゴシック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1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1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1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1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205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fld id="{CA9E2668-52C8-417B-8111-5FE8F75961D3}" type="datetime1">
              <a:rPr lang="es-ES"/>
              <a:pPr>
                <a:defRPr/>
              </a:pPr>
              <a:t>12/03/14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fld id="{6AE6335A-A7CF-4F71-AA6E-810AC0D5C08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3075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fld id="{7054767B-5510-4EE0-A0DA-3BE498DE241D}" type="datetime1">
              <a:rPr lang="es-ES"/>
              <a:pPr>
                <a:defRPr/>
              </a:pPr>
              <a:t>12/03/14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fld id="{B6B9A1A9-CBBB-4BBB-8463-891B84DA433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.xml"/><Relationship Id="rId3" Type="http://schemas.openxmlformats.org/officeDocument/2006/relationships/hyperlink" Target="..%5Cevoluci%C3%B3n%20atenci%C3%B3n%20ciclos%20de%20adultos.xlsx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1" Type="http://schemas.microsoft.com/office/2007/relationships/diagramDrawing" Target="../diagrams/drawing2.xml"/><Relationship Id="rId12" Type="http://schemas.openxmlformats.org/officeDocument/2006/relationships/diagramData" Target="../diagrams/data3.xml"/><Relationship Id="rId13" Type="http://schemas.openxmlformats.org/officeDocument/2006/relationships/diagramLayout" Target="../diagrams/layout3.xml"/><Relationship Id="rId14" Type="http://schemas.openxmlformats.org/officeDocument/2006/relationships/diagramQuickStyle" Target="../diagrams/quickStyle3.xml"/><Relationship Id="rId15" Type="http://schemas.openxmlformats.org/officeDocument/2006/relationships/diagramColors" Target="../diagrams/colors3.xml"/><Relationship Id="rId16" Type="http://schemas.microsoft.com/office/2007/relationships/diagramDrawing" Target="../diagrams/drawing3.xml"/><Relationship Id="rId1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diagramData" Target="../diagrams/data2.xml"/><Relationship Id="rId8" Type="http://schemas.openxmlformats.org/officeDocument/2006/relationships/diagramLayout" Target="../diagrams/layout2.xml"/><Relationship Id="rId9" Type="http://schemas.openxmlformats.org/officeDocument/2006/relationships/diagramQuickStyle" Target="../diagrams/quickStyle2.xml"/><Relationship Id="rId10" Type="http://schemas.openxmlformats.org/officeDocument/2006/relationships/diagramColors" Target="../diagrams/colors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2.xml"/><Relationship Id="rId3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emf"/><Relationship Id="rId3" Type="http://schemas.openxmlformats.org/officeDocument/2006/relationships/image" Target="../media/image10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..%5CAnalfabetismo.xlsx" TargetMode="External"/><Relationship Id="rId3" Type="http://schemas.openxmlformats.org/officeDocument/2006/relationships/chart" Target="../charts/char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7" Type="http://schemas.openxmlformats.org/officeDocument/2006/relationships/image" Target="../media/image20.png"/><Relationship Id="rId8" Type="http://schemas.microsoft.com/office/2007/relationships/hdphoto" Target="../media/hdphoto2.wdp"/><Relationship Id="rId9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7" Type="http://schemas.openxmlformats.org/officeDocument/2006/relationships/diagramData" Target="../diagrams/data7.xml"/><Relationship Id="rId8" Type="http://schemas.openxmlformats.org/officeDocument/2006/relationships/diagramLayout" Target="../diagrams/layout7.xml"/><Relationship Id="rId9" Type="http://schemas.openxmlformats.org/officeDocument/2006/relationships/diagramQuickStyle" Target="../diagrams/quickStyle7.xml"/><Relationship Id="rId10" Type="http://schemas.openxmlformats.org/officeDocument/2006/relationships/diagramColors" Target="../diagrams/colors7.xml"/><Relationship Id="rId11" Type="http://schemas.microsoft.com/office/2007/relationships/diagramDrawing" Target="../diagrams/drawing7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4" Type="http://schemas.openxmlformats.org/officeDocument/2006/relationships/diagramQuickStyle" Target="../diagrams/quickStyle9.xml"/><Relationship Id="rId5" Type="http://schemas.openxmlformats.org/officeDocument/2006/relationships/diagramColors" Target="../diagrams/colors9.xml"/><Relationship Id="rId6" Type="http://schemas.microsoft.com/office/2007/relationships/diagramDrawing" Target="../diagrams/drawing9.xml"/><Relationship Id="rId1" Type="http://schemas.openxmlformats.org/officeDocument/2006/relationships/slideLayout" Target="../slideLayouts/slideLayout8.xml"/><Relationship Id="rId2" Type="http://schemas.openxmlformats.org/officeDocument/2006/relationships/diagramData" Target="../diagrams/data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%23_Toc382314904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39713" y="5087020"/>
            <a:ext cx="75723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MT"/>
                <a:ea typeface="Arial Unicode MS" pitchFamily="34" charset="-128"/>
                <a:cs typeface="Arial Unicode MS" pitchFamily="34" charset="-128"/>
              </a:rPr>
              <a:t>DIRECCI</a:t>
            </a:r>
            <a:r>
              <a:rPr lang="es-E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MT"/>
                <a:ea typeface="Arial Unicode MS" pitchFamily="34" charset="-128"/>
                <a:cs typeface="Arial Unicode MS" pitchFamily="34" charset="-128"/>
              </a:rPr>
              <a:t>ÓN DE COBERTURA Y EQUIDAD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MT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8195" name="7 Conector recto"/>
          <p:cNvCxnSpPr>
            <a:cxnSpLocks noChangeShapeType="1"/>
          </p:cNvCxnSpPr>
          <p:nvPr/>
        </p:nvCxnSpPr>
        <p:spPr bwMode="auto">
          <a:xfrm>
            <a:off x="323850" y="5730875"/>
            <a:ext cx="6643688" cy="1588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</p:spPr>
      </p:cxn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58217" y="5877272"/>
            <a:ext cx="757237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MT"/>
                <a:ea typeface="Arial Unicode MS" pitchFamily="34" charset="-128"/>
                <a:cs typeface="Arial Unicode MS" pitchFamily="34" charset="-128"/>
              </a:rPr>
              <a:t>12 de marzo de 2014</a:t>
            </a:r>
            <a:endParaRPr lang="es-ES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MT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2906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Marcador de número de diapositiva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9pPr>
          </a:lstStyle>
          <a:p>
            <a:pPr eaLnBrk="1" hangingPunct="1"/>
            <a:fld id="{68BB7CD6-C901-4899-A9D6-17A915B07E55}" type="slidenum">
              <a:rPr lang="es-CO" altLang="es-CO" sz="1000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10</a:t>
            </a:fld>
            <a:r>
              <a:rPr lang="es-CO" altLang="es-CO" sz="1000" b="0" smtClean="0">
                <a:latin typeface="Arial" pitchFamily="34" charset="0"/>
              </a:rPr>
              <a:t> 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1116013" y="1484313"/>
          <a:ext cx="7070723" cy="4525962"/>
        </p:xfrm>
        <a:graphic>
          <a:graphicData uri="http://schemas.openxmlformats.org/drawingml/2006/table">
            <a:tbl>
              <a:tblPr/>
              <a:tblGrid>
                <a:gridCol w="360904"/>
                <a:gridCol w="1335347"/>
                <a:gridCol w="1578958"/>
                <a:gridCol w="1578958"/>
                <a:gridCol w="1578958"/>
                <a:gridCol w="637598"/>
              </a:tblGrid>
              <a:tr h="54203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SECRETARIA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OFICIAL DEFINITIVA CONSOLIDADA 2013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OFICIAL </a:t>
                      </a:r>
                      <a:r>
                        <a:rPr lang="es-CO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 DE MARZO</a:t>
                      </a:r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 2014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AVANCE CONTRA CONSOLIDADA 2013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971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QUINDIO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52.447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49.797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-2.650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71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MALAMBO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14.759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13.993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71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ZIPAQUIRA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16.321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15.473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71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TURBO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40.578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38.433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-2.145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71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ANDRES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9.814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9.285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71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SANTANDER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158.684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150.113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-8.571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71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TUMACO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52.991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50.076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-2.915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71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BELLO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56.395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53.276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-3.119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71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SOGAMOSO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20.855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19.624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-1.231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71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AMAZONAS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19.221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18.072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-1.149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71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BUENAVENTURA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54.272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51.012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-3.260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71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NARIÑO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182.430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171.424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-11.006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71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VALLE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181.165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170.202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-10.963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71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CALI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194.311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182.332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-11.979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71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BUCARAMANGA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76.914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72.120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-4.794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71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MANIZALES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53.808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50.316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-3.492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71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FLORENCIA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36.507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34.111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-2.396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71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TULUA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35.192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32.725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-2.467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71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POPAYAN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48.228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44.776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-3.452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71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ARMENIA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49.182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45.658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-3.524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71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NACIONAL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7.857.790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7.553.962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-303.828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4716016" y="260648"/>
            <a:ext cx="442798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9pPr>
          </a:lstStyle>
          <a:p>
            <a:pPr algn="ctr"/>
            <a:r>
              <a:rPr lang="en-US" altLang="es-CO" sz="1800" dirty="0">
                <a:solidFill>
                  <a:srgbClr val="800000"/>
                </a:solidFill>
                <a:latin typeface="Arial" pitchFamily="34" charset="0"/>
              </a:rPr>
              <a:t>81 ETC CON AVANCE MENOR AL 100% </a:t>
            </a:r>
          </a:p>
          <a:p>
            <a:pPr algn="ctr"/>
            <a:r>
              <a:rPr lang="en-US" altLang="es-CO" sz="1800" dirty="0">
                <a:solidFill>
                  <a:srgbClr val="800000"/>
                </a:solidFill>
                <a:latin typeface="Arial" pitchFamily="34" charset="0"/>
              </a:rPr>
              <a:t>EN REPORTE DE MATRICULA OFICIAL </a:t>
            </a:r>
          </a:p>
        </p:txBody>
      </p:sp>
    </p:spTree>
    <p:extLst>
      <p:ext uri="{BB962C8B-B14F-4D97-AF65-F5344CB8AC3E}">
        <p14:creationId xmlns:p14="http://schemas.microsoft.com/office/powerpoint/2010/main" val="847555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Marcador de número de diapositiva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9pPr>
          </a:lstStyle>
          <a:p>
            <a:pPr eaLnBrk="1" hangingPunct="1"/>
            <a:fld id="{DCBEECC8-CFB1-449D-848D-74087856460C}" type="slidenum">
              <a:rPr lang="es-CO" altLang="es-CO" sz="1000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11</a:t>
            </a:fld>
            <a:r>
              <a:rPr lang="es-CO" altLang="es-CO" sz="1000" b="0" smtClean="0">
                <a:latin typeface="Arial" pitchFamily="34" charset="0"/>
              </a:rPr>
              <a:t> 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1179513" y="1341438"/>
          <a:ext cx="7137400" cy="4784727"/>
        </p:xfrm>
        <a:graphic>
          <a:graphicData uri="http://schemas.openxmlformats.org/drawingml/2006/table">
            <a:tbl>
              <a:tblPr/>
              <a:tblGrid>
                <a:gridCol w="364309"/>
                <a:gridCol w="1347940"/>
                <a:gridCol w="1593847"/>
                <a:gridCol w="1593847"/>
                <a:gridCol w="1593847"/>
                <a:gridCol w="643610"/>
              </a:tblGrid>
              <a:tr h="5499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SECRETARIA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OFICIAL DEFINITIVA CONSOLIDADA 2013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OFICIAL </a:t>
                      </a:r>
                      <a:r>
                        <a:rPr lang="es-CO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DE</a:t>
                      </a:r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MARZO  2014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AVANCE CONTRA CONSOLIDADA 2013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</a:tr>
              <a:tr h="1924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lvl="0" algn="l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RISARALDA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58.228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53.983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-4.245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24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PEREIRA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85.126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78.875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-6.251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24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RIOHACHA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30.804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28.479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-2.325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24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VALLEDUPAR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75.550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69.796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-5.754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24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FACATATIVÁ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20.918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19.280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-1.638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24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MAGDALENA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197.246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181.798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-15.448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24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CALDAS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116.796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107.536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-9.260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24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FUSAGASUGA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19.933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18.312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-1.621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24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VAUPES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8.786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8.045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24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VICHADA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17.098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15.514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-1.584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24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CAQUETA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64.459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58.250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-6.209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24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SANTA MARTA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92.637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82.952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-9.685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24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SOACHA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58.912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52.723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-6.189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24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FLORIDABLANCA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31.496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28.149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-3.347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24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BUGA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19.312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17.055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-2.257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24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MAGANGUE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30.894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27.216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-3.678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24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GIRARDOT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13.462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11.695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-1.767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24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BOGOTA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765.761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664.517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-101.244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24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JAMUNDÍ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23.244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19.865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-3.379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24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URIBIA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11.453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9.162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-2.291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24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GUAINIA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12.213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8.558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-3.655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2489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NACIONAL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7.857.790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7.553.962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-303.828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4716016" y="260648"/>
            <a:ext cx="442798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9pPr>
          </a:lstStyle>
          <a:p>
            <a:pPr algn="ctr"/>
            <a:r>
              <a:rPr lang="en-US" altLang="es-CO" sz="1800" dirty="0">
                <a:solidFill>
                  <a:srgbClr val="800000"/>
                </a:solidFill>
                <a:latin typeface="Arial" pitchFamily="34" charset="0"/>
              </a:rPr>
              <a:t>81 ETC CON AVANCE MENOR AL 100% </a:t>
            </a:r>
          </a:p>
          <a:p>
            <a:pPr algn="ctr"/>
            <a:r>
              <a:rPr lang="en-US" altLang="es-CO" sz="1800" dirty="0">
                <a:solidFill>
                  <a:srgbClr val="800000"/>
                </a:solidFill>
                <a:latin typeface="Arial" pitchFamily="34" charset="0"/>
              </a:rPr>
              <a:t>EN REPORTE DE MATRICULA OFICIAL </a:t>
            </a:r>
          </a:p>
        </p:txBody>
      </p:sp>
    </p:spTree>
    <p:extLst>
      <p:ext uri="{BB962C8B-B14F-4D97-AF65-F5344CB8AC3E}">
        <p14:creationId xmlns:p14="http://schemas.microsoft.com/office/powerpoint/2010/main" val="3861884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4"/>
          <p:cNvSpPr txBox="1">
            <a:spLocks noChangeArrowheads="1"/>
          </p:cNvSpPr>
          <p:nvPr/>
        </p:nvSpPr>
        <p:spPr bwMode="auto">
          <a:xfrm>
            <a:off x="5076825" y="397113"/>
            <a:ext cx="40671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s-CO" sz="2000" b="1" dirty="0">
                <a:solidFill>
                  <a:srgbClr val="800000"/>
                </a:solidFill>
                <a:latin typeface="Arial" charset="0"/>
              </a:rPr>
              <a:t>PORCENTAJE DEL REPORTE DE MATRÍCULA </a:t>
            </a:r>
            <a:r>
              <a:rPr lang="en-US" altLang="es-CO" sz="2000" b="1" dirty="0" smtClean="0">
                <a:solidFill>
                  <a:srgbClr val="800000"/>
                </a:solidFill>
                <a:latin typeface="Arial" charset="0"/>
              </a:rPr>
              <a:t>CONTRATADA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s-CO" sz="2000" b="1" dirty="0" smtClean="0">
                <a:solidFill>
                  <a:srgbClr val="800000"/>
                </a:solidFill>
                <a:latin typeface="Arial" charset="0"/>
              </a:rPr>
              <a:t>2014 VRS CONSOLIDADA </a:t>
            </a:r>
            <a:r>
              <a:rPr lang="en-US" altLang="es-CO" sz="2000" b="1" dirty="0">
                <a:solidFill>
                  <a:srgbClr val="800000"/>
                </a:solidFill>
                <a:latin typeface="Arial" charset="0"/>
              </a:rPr>
              <a:t>2013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3312239"/>
              </p:ext>
            </p:extLst>
          </p:nvPr>
        </p:nvGraphicFramePr>
        <p:xfrm>
          <a:off x="323528" y="1628800"/>
          <a:ext cx="8568952" cy="3528694"/>
        </p:xfrm>
        <a:graphic>
          <a:graphicData uri="http://schemas.openxmlformats.org/drawingml/2006/table">
            <a:tbl>
              <a:tblPr/>
              <a:tblGrid>
                <a:gridCol w="3144988"/>
                <a:gridCol w="2301766"/>
                <a:gridCol w="3122198"/>
              </a:tblGrid>
              <a:tr h="0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CO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RESUMEN PORCENTUAL DE REPORTE DE  </a:t>
                      </a:r>
                      <a:r>
                        <a:rPr lang="es-CO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MATRICULA CONTRATADA </a:t>
                      </a:r>
                      <a:r>
                        <a:rPr lang="es-CO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2014 </a:t>
                      </a:r>
                      <a:r>
                        <a:rPr lang="es-CO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VS.  </a:t>
                      </a:r>
                      <a:r>
                        <a:rPr lang="es-CO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MATRÍCULA CONSOLIDADA 2013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47625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Rango de reporte de matrícula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N° ETC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ETC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Superior al 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Igual al 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s-CO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  <a:endParaRPr lang="es-CO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Inferior al 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 CONTRATAN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es-CO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6%</a:t>
                      </a:r>
                      <a:endParaRPr lang="es-CO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1971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1220715" y="1600197"/>
          <a:ext cx="6702570" cy="4525970"/>
        </p:xfrm>
        <a:graphic>
          <a:graphicData uri="http://schemas.openxmlformats.org/drawingml/2006/table">
            <a:tbl>
              <a:tblPr/>
              <a:tblGrid>
                <a:gridCol w="267642"/>
                <a:gridCol w="1438937"/>
                <a:gridCol w="1588587"/>
                <a:gridCol w="1162661"/>
                <a:gridCol w="1577076"/>
                <a:gridCol w="667667"/>
              </a:tblGrid>
              <a:tr h="54415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N°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ENTIDAD TERRITORIAL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CONTRATADA DEFINITIVA CONSOLIDADA 2013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CONTRATADA                            MARZO 2014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AVANCE CONTRA CONSOLIDADA 2013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17274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637" marR="8637" marT="8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PEREIRA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3.806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3.735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-71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98,1%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74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637" marR="8637" marT="8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QUIBDÓ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748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657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-91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87,8%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74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637" marR="8637" marT="8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MEDELLIN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75.291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54.989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-20.302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73,0%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74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637" marR="8637" marT="8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GIRON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1.855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1.341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-514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72,3%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74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637" marR="8637" marT="8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BUCARAMANGA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2.276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1.617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-659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71,0%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74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637" marR="8637" marT="8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TURBO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3.391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2.393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-998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70,6%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74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8637" marR="8637" marT="8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ANTIOQUIA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48.014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32.542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-15.472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67,8%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74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8637" marR="8637" marT="8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CAQUETA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9.473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6.319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-3.154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66,7%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74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8637" marR="8637" marT="8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VALLEDUPAR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4.263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2.773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-1.490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65,0%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74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8637" marR="8637" marT="8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DUITAMA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3.292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2.017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-1.275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61,3%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74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8637" marR="8637" marT="8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SANTANDER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7.532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4.319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-3.213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57,3%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74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8637" marR="8637" marT="8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POPAYAN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3.243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1.805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-1.438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55,7%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74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8637" marR="8637" marT="8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RIOHACHA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15.825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8.650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-7.175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54,7%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74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8637" marR="8637" marT="8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QUINDIO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377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205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-172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54,4%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74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8637" marR="8637" marT="8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CUNDINAMARCA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2.627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1.401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-1.226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53,3%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74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8637" marR="8637" marT="8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CALI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102.814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52.027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-50.787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50,6%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74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8637" marR="8637" marT="8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PASTO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2.192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1.102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-1.090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50,3%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74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8637" marR="8637" marT="8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APARTADO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7.116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3.474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-3.642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48,8%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74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8637" marR="8637" marT="8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BELLO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16.683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7.899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-8.784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47,3%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74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8637" marR="8637" marT="8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SOACHA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27.522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12.359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-15.163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44,9%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74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8637" marR="8637" marT="8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VICHADA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556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249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-307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44,8%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74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8637" marR="8637" marT="8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 GUAJIRA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18.356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7.280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-11.076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39,7%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384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NACIONAL 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1.029.220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320.870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-708.350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31,2%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60033" y="476250"/>
            <a:ext cx="42839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s-CO" sz="1600" b="1" dirty="0" smtClean="0">
                <a:solidFill>
                  <a:srgbClr val="800000"/>
                </a:solidFill>
                <a:latin typeface="Arial" charset="0"/>
              </a:rPr>
              <a:t>88 ETC CON AVANCE MENOR AL 100% REPORTE </a:t>
            </a:r>
            <a:r>
              <a:rPr lang="en-US" altLang="es-CO" sz="1600" b="1" dirty="0">
                <a:solidFill>
                  <a:srgbClr val="800000"/>
                </a:solidFill>
                <a:latin typeface="Arial" charset="0"/>
              </a:rPr>
              <a:t>DE </a:t>
            </a:r>
            <a:r>
              <a:rPr lang="en-US" altLang="es-CO" sz="1600" b="1" dirty="0" smtClean="0">
                <a:solidFill>
                  <a:srgbClr val="800000"/>
                </a:solidFill>
                <a:latin typeface="Arial" charset="0"/>
              </a:rPr>
              <a:t>MATRICULA CONTRATADA </a:t>
            </a:r>
            <a:endParaRPr lang="en-US" altLang="es-CO" sz="1600" b="1" dirty="0">
              <a:solidFill>
                <a:srgbClr val="8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196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1220715" y="1600197"/>
          <a:ext cx="6702570" cy="4525970"/>
        </p:xfrm>
        <a:graphic>
          <a:graphicData uri="http://schemas.openxmlformats.org/drawingml/2006/table">
            <a:tbl>
              <a:tblPr/>
              <a:tblGrid>
                <a:gridCol w="267642"/>
                <a:gridCol w="1438937"/>
                <a:gridCol w="1588587"/>
                <a:gridCol w="1162661"/>
                <a:gridCol w="1577076"/>
                <a:gridCol w="667667"/>
              </a:tblGrid>
              <a:tr h="54415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N°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ENTIDAD TERRITORIAL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CONTRATADA DEFINITIVA CONSOLIDADA 2013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CONTRATADA                            MARZO 2014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AVANCE CONTRA CONSOLIDADA 2013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17274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8637" marR="8637" marT="8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CESAR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20.350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7.946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-12.404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39,0%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74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8637" marR="8637" marT="8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TULUA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373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139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-234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37,3%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74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8637" marR="8637" marT="8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BOGOTA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120.119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44.712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-75.407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37,2%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74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8637" marR="8637" marT="8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FLORENCIA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4.167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1.432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-2.735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34,4%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74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8637" marR="8637" marT="8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NORTE SANTANDER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33.779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11.157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-22.622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33,0%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74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8637" marR="8637" marT="8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MAICAO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13.432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4.384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-9.048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32,6%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74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8637" marR="8637" marT="8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MONTERIA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20.073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4.935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-15.138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24,6%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74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8637" marR="8637" marT="8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SOLEDAD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31.251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7.464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-23.787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23,9%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74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8637" marR="8637" marT="8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RISARALDA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1.575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358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-1.217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22,7%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74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8637" marR="8637" marT="8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PITALITO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4.302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898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-3.404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20,9%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74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8637" marR="8637" marT="8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IBAGUE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4.558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939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-3.619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20,6%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74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8637" marR="8637" marT="8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VILLAVICENCIO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10.519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1.884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-8.635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17,9%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74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8637" marR="8637" marT="8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LORICA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4.691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817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-3.874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17,4%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74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8637" marR="8637" marT="8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CORDOBA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25.367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3.965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-21.402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15,6%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74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8637" marR="8637" marT="8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CUCUTA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8.403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1.284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-7.119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15,3%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74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8637" marR="8637" marT="8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NARIÑO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21.897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3.248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-18.649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14,8%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74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8637" marR="8637" marT="8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URIBIA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17.846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2.638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-15.208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14,8%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74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8637" marR="8637" marT="8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BOYACA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9.965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1.413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-8.552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14,2%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74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8637" marR="8637" marT="8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SANTA MARTA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10.403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1.310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-9.093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12,6%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74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8637" marR="8637" marT="8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FLORIDABLANCA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95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-84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11,6%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74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8637" marR="8637" marT="8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BARRANQUILLA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24.886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2.832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-22.054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11,4%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74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8637" marR="8637" marT="8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GUAVIARE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1.521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157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-1.364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10,3%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384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NACIONAL 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1.029.220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320.870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-708.350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31,2%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60033" y="476250"/>
            <a:ext cx="42839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s-CO" sz="1600" b="1" dirty="0" smtClean="0">
                <a:solidFill>
                  <a:srgbClr val="800000"/>
                </a:solidFill>
                <a:latin typeface="Arial" charset="0"/>
              </a:rPr>
              <a:t>88 ETC CON AVANCE MENOR AL 100% REPORTE </a:t>
            </a:r>
            <a:r>
              <a:rPr lang="en-US" altLang="es-CO" sz="1600" b="1" dirty="0">
                <a:solidFill>
                  <a:srgbClr val="800000"/>
                </a:solidFill>
                <a:latin typeface="Arial" charset="0"/>
              </a:rPr>
              <a:t>DE </a:t>
            </a:r>
            <a:r>
              <a:rPr lang="en-US" altLang="es-CO" sz="1600" b="1" dirty="0" smtClean="0">
                <a:solidFill>
                  <a:srgbClr val="800000"/>
                </a:solidFill>
                <a:latin typeface="Arial" charset="0"/>
              </a:rPr>
              <a:t>MATRICULA CONTRATADA </a:t>
            </a:r>
            <a:endParaRPr lang="en-US" altLang="es-CO" sz="1600" b="1" dirty="0">
              <a:solidFill>
                <a:srgbClr val="8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29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1220715" y="1600197"/>
          <a:ext cx="6702570" cy="4525970"/>
        </p:xfrm>
        <a:graphic>
          <a:graphicData uri="http://schemas.openxmlformats.org/drawingml/2006/table">
            <a:tbl>
              <a:tblPr/>
              <a:tblGrid>
                <a:gridCol w="267642"/>
                <a:gridCol w="1438937"/>
                <a:gridCol w="1588587"/>
                <a:gridCol w="1162661"/>
                <a:gridCol w="1577076"/>
                <a:gridCol w="667667"/>
              </a:tblGrid>
              <a:tr h="54415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N°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ENTIDAD TERRITORIAL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CONTRATADA DEFINITIVA CONSOLIDADA 2013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CONTRATADA                            MARZO 2014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AVANCE CONTRA CONSOLIDADA 2013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17274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8637" marR="8637" marT="8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CHOCO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20.559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1.731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-18.828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8,4%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74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8637" marR="8637" marT="8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PUTUMAYO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876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61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-815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7,0%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74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8637" marR="8637" marT="8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CARTAGENA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48.748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3.394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-45.354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7,0%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74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</a:t>
                      </a:r>
                    </a:p>
                  </a:txBody>
                  <a:tcPr marL="8637" marR="8637" marT="8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SOGAMOSO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1.886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130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-1.756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6,9%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74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</a:t>
                      </a:r>
                    </a:p>
                  </a:txBody>
                  <a:tcPr marL="8637" marR="8637" marT="8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BUENAVENTURA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34.324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1.883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-32.441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5,5%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74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8637" marR="8637" marT="8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MANIZALES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38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-36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5,3%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74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8637" marR="8637" marT="8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MOSQUERA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886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39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-847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4,4%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74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</a:t>
                      </a:r>
                    </a:p>
                  </a:txBody>
                  <a:tcPr marL="8637" marR="8637" marT="8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MAGANGUE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1.190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36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-1.154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3,0%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74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</a:t>
                      </a:r>
                    </a:p>
                  </a:txBody>
                  <a:tcPr marL="8637" marR="8637" marT="8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HUILA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1.825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45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-1.780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2,5%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74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8637" marR="8637" marT="8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MALAMBO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7.526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142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-7.384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1,9%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74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8637" marR="8637" marT="8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IPIALES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1.932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-1.906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1,3%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74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8637" marR="8637" marT="8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ARMENIA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441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-438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0,7%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74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</a:t>
                      </a:r>
                    </a:p>
                  </a:txBody>
                  <a:tcPr marL="8637" marR="8637" marT="8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ATLANTICO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6.117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-6.090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0,4%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74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</a:t>
                      </a:r>
                    </a:p>
                  </a:txBody>
                  <a:tcPr marL="8637" marR="8637" marT="8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TOLIMA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15.276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66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-15.210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0,4%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74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</a:t>
                      </a:r>
                    </a:p>
                  </a:txBody>
                  <a:tcPr marL="8637" marR="8637" marT="8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ENVIGADO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744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-741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0,4%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74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8637" marR="8637" marT="8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DOSQUEBRADAS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2.164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-2.157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0,3%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74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</a:t>
                      </a:r>
                    </a:p>
                  </a:txBody>
                  <a:tcPr marL="8637" marR="8637" marT="8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CAUCA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61.869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168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-61.701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0,3%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74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8637" marR="8637" marT="8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CARTAGO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849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-847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0,2%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74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</a:t>
                      </a:r>
                    </a:p>
                  </a:txBody>
                  <a:tcPr marL="8637" marR="8637" marT="8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YOPAL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786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-785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0,1%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74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</a:t>
                      </a:r>
                    </a:p>
                  </a:txBody>
                  <a:tcPr marL="8637" marR="8637" marT="8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SUCRE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9.988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-9.980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0,1%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74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8637" marR="8637" marT="8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MAGDALENA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23.107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18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-23.089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0,1%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74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</a:t>
                      </a:r>
                    </a:p>
                  </a:txBody>
                  <a:tcPr marL="8637" marR="8637" marT="8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TUNJA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1.667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-1.666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0,1%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384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NACIONAL 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1.029.220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320.870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-708.350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31,2%</a:t>
                      </a:r>
                    </a:p>
                  </a:txBody>
                  <a:tcPr marL="8637" marR="8637" marT="8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60033" y="476250"/>
            <a:ext cx="42839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s-CO" sz="1600" b="1" dirty="0" smtClean="0">
                <a:solidFill>
                  <a:srgbClr val="800000"/>
                </a:solidFill>
                <a:latin typeface="Arial" charset="0"/>
              </a:rPr>
              <a:t>88 ETC CON AVANCE MENOR AL 100% REPORTE </a:t>
            </a:r>
            <a:r>
              <a:rPr lang="en-US" altLang="es-CO" sz="1600" b="1" dirty="0">
                <a:solidFill>
                  <a:srgbClr val="800000"/>
                </a:solidFill>
                <a:latin typeface="Arial" charset="0"/>
              </a:rPr>
              <a:t>DE </a:t>
            </a:r>
            <a:r>
              <a:rPr lang="en-US" altLang="es-CO" sz="1600" b="1" dirty="0" smtClean="0">
                <a:solidFill>
                  <a:srgbClr val="800000"/>
                </a:solidFill>
                <a:latin typeface="Arial" charset="0"/>
              </a:rPr>
              <a:t>MATRICULA CONTRATADA </a:t>
            </a:r>
            <a:endParaRPr lang="en-US" altLang="es-CO" sz="1600" b="1" dirty="0">
              <a:solidFill>
                <a:srgbClr val="8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58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4"/>
          <p:cNvSpPr txBox="1">
            <a:spLocks noChangeArrowheads="1"/>
          </p:cNvSpPr>
          <p:nvPr/>
        </p:nvSpPr>
        <p:spPr bwMode="auto">
          <a:xfrm>
            <a:off x="4860033" y="476250"/>
            <a:ext cx="42839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s-CO" sz="1600" b="1" dirty="0" smtClean="0">
                <a:solidFill>
                  <a:srgbClr val="800000"/>
                </a:solidFill>
                <a:latin typeface="Arial" charset="0"/>
              </a:rPr>
              <a:t>88 ETC CON AVANCE MENOR AL 100% REPORTE </a:t>
            </a:r>
            <a:r>
              <a:rPr lang="en-US" altLang="es-CO" sz="1600" b="1" dirty="0">
                <a:solidFill>
                  <a:srgbClr val="800000"/>
                </a:solidFill>
                <a:latin typeface="Arial" charset="0"/>
              </a:rPr>
              <a:t>DE </a:t>
            </a:r>
            <a:r>
              <a:rPr lang="en-US" altLang="es-CO" sz="1600" b="1" dirty="0" smtClean="0">
                <a:solidFill>
                  <a:srgbClr val="800000"/>
                </a:solidFill>
                <a:latin typeface="Arial" charset="0"/>
              </a:rPr>
              <a:t>MATRICULA CONTRATADA </a:t>
            </a:r>
            <a:endParaRPr lang="en-US" altLang="es-CO" sz="1600" b="1" dirty="0">
              <a:solidFill>
                <a:srgbClr val="800000"/>
              </a:solidFill>
              <a:latin typeface="Arial" charset="0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1227098" y="1600196"/>
          <a:ext cx="6689803" cy="4525972"/>
        </p:xfrm>
        <a:graphic>
          <a:graphicData uri="http://schemas.openxmlformats.org/drawingml/2006/table">
            <a:tbl>
              <a:tblPr/>
              <a:tblGrid>
                <a:gridCol w="267132"/>
                <a:gridCol w="1436196"/>
                <a:gridCol w="1585561"/>
                <a:gridCol w="1160447"/>
                <a:gridCol w="1574072"/>
                <a:gridCol w="666395"/>
              </a:tblGrid>
              <a:tr h="5431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N°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ENTIDAD TERRITORIAL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CONTRATADA DEFINITIVA CONSOLIDADA 2013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CONTRATADA                            MARZO 2014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AVANCE CONTRA CONSOLIDADA 2013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172418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BOLIVAR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15.795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-15.795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0,0%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418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TUMACO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4.812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-4.812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0,0%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418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META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3.747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-3.747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0,0%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418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SINCELEJO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3.116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-3.116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0,0%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418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CIENAGA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2.627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-2.627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0,0%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418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BARRANCABERMEJA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1.602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-1.602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0,0%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418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GUAINIA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1.357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-1.357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0,0%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418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AMAZONAS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1.312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-1.312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0,0%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418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VALLE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782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-782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0,0%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418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SAHAGUN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708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-708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0,0%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418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ARAUCA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701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-701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0,0%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418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PALMIRA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644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-644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0,0%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418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VAUPES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609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-609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0,0%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418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BUGA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576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-576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0,0%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418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CASANARE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538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-538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0,0%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418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PIEDECUESTA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400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-400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0,0%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418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FUSAGASUGA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158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-158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0,0%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418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NEIVA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55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-55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0,0%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418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GIRARDOT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41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-41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0,0%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418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ZIPAQUIRA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-9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0,0%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418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ITAGUI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-7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0,0%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03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</a:t>
                      </a:r>
                    </a:p>
                  </a:txBody>
                  <a:tcPr marL="8621" marR="8621" marT="8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CALDAS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-1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0,0%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039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NACIONAL 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1.029.220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320.870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-708.350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31,2%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5930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2800" dirty="0" smtClean="0"/>
              <a:t>Estrategia para lograr la meta de cobertura en Educación Media</a:t>
            </a:r>
            <a:br>
              <a:rPr lang="es-ES" sz="2800" dirty="0" smtClean="0"/>
            </a:br>
            <a:r>
              <a:rPr lang="es-ES" sz="2800" dirty="0" smtClean="0"/>
              <a:t>40.000 Nuevos beneficiarios - 2014</a:t>
            </a:r>
            <a:endParaRPr lang="es-ES" sz="28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ATENCIÓN A POBLACIÓN JOVEN Y ADULTA – ciclos 5 y 6</a:t>
            </a: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85925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357" y="1751091"/>
            <a:ext cx="2705100" cy="1695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847" y="1889500"/>
            <a:ext cx="3273353" cy="15394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3796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9723887"/>
              </p:ext>
            </p:extLst>
          </p:nvPr>
        </p:nvGraphicFramePr>
        <p:xfrm>
          <a:off x="467544" y="1556792"/>
          <a:ext cx="8424936" cy="4297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7 Rectángulo"/>
          <p:cNvSpPr>
            <a:spLocks noChangeArrowheads="1"/>
          </p:cNvSpPr>
          <p:nvPr/>
        </p:nvSpPr>
        <p:spPr bwMode="auto">
          <a:xfrm>
            <a:off x="4696858" y="260648"/>
            <a:ext cx="435882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MX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cs typeface="Calibri" pitchFamily="34" charset="0"/>
              </a:rPr>
              <a:t>Evolución de la Continuidad </a:t>
            </a:r>
          </a:p>
          <a:p>
            <a:pPr algn="ctr" eaLnBrk="0" hangingPunct="0"/>
            <a:r>
              <a:rPr lang="es-MX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cs typeface="Calibri" pitchFamily="34" charset="0"/>
              </a:rPr>
              <a:t>Ciclo 5 y 6</a:t>
            </a:r>
            <a:endParaRPr lang="es-ES" sz="28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0"/>
              <a:cs typeface="Calibri" pitchFamily="34" charset="0"/>
            </a:endParaRPr>
          </a:p>
        </p:txBody>
      </p:sp>
      <p:sp>
        <p:nvSpPr>
          <p:cNvPr id="2" name="1 CuadroTexto">
            <a:hlinkClick r:id="rId3" action="ppaction://hlinkfile"/>
          </p:cNvPr>
          <p:cNvSpPr txBox="1"/>
          <p:nvPr/>
        </p:nvSpPr>
        <p:spPr>
          <a:xfrm>
            <a:off x="539552" y="5908630"/>
            <a:ext cx="9861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050" dirty="0" smtClean="0"/>
              <a:t>Fuente SIMAT</a:t>
            </a:r>
            <a:endParaRPr lang="es-CO" sz="1050" dirty="0"/>
          </a:p>
        </p:txBody>
      </p:sp>
    </p:spTree>
    <p:extLst>
      <p:ext uri="{BB962C8B-B14F-4D97-AF65-F5344CB8AC3E}">
        <p14:creationId xmlns:p14="http://schemas.microsoft.com/office/powerpoint/2010/main" val="3352700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3092975"/>
              </p:ext>
            </p:extLst>
          </p:nvPr>
        </p:nvGraphicFramePr>
        <p:xfrm>
          <a:off x="827584" y="1556792"/>
          <a:ext cx="6840760" cy="4525953"/>
        </p:xfrm>
        <a:graphic>
          <a:graphicData uri="http://schemas.openxmlformats.org/drawingml/2006/table">
            <a:tbl>
              <a:tblPr/>
              <a:tblGrid>
                <a:gridCol w="928085"/>
                <a:gridCol w="928085"/>
                <a:gridCol w="928085"/>
                <a:gridCol w="928085"/>
                <a:gridCol w="928085"/>
                <a:gridCol w="1098234"/>
                <a:gridCol w="1102101"/>
              </a:tblGrid>
              <a:tr h="1767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VIGENCIA</a:t>
                      </a:r>
                    </a:p>
                  </a:txBody>
                  <a:tcPr marL="8840" marR="8840" marT="8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CICLOS</a:t>
                      </a:r>
                    </a:p>
                  </a:txBody>
                  <a:tcPr marL="8840" marR="8840" marT="8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OFICIAL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CONTRATADA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66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URBANA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RURAL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URBANA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RURAL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OFICIAL + CONTRATADA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795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2011</a:t>
                      </a:r>
                    </a:p>
                  </a:txBody>
                  <a:tcPr marL="8840" marR="8840" marT="8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C1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42.472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24.691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7.469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5.116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79.748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79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C2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55.085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34.142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10.512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9.955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109.694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79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C3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100.072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40.271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32.774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13.593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186.710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79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C4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109.222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31.245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28.321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12.807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181.595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7679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C5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66.323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13.528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16.374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6.208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102.433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7679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C6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62.691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13.632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14.866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4.791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95.980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79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435.865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157.509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110.316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52.470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756.160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795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2012*</a:t>
                      </a:r>
                    </a:p>
                  </a:txBody>
                  <a:tcPr marL="8840" marR="8840" marT="8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C1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30.753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13.728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34.277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23.769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102.527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79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C2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30.141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15.229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16.829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12.948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75.147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79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C3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87.039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30.420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26.968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19.278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163.705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79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C4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100.955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28.521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32.419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13.787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175.682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</a:tr>
              <a:tr h="17679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C5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50.660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12.152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13.953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5.095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81.860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7679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C6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59.995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12.164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14.094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5.319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91.572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7679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359.543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112.214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138.540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80.196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690.493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795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2013**</a:t>
                      </a:r>
                    </a:p>
                  </a:txBody>
                  <a:tcPr marL="8840" marR="8840" marT="8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C0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9.835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10.769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9.200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6.381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36.185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79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C1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22.354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11.062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18.291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10.515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62.222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79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C2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28.335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12.339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16.554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11.677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68.905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79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C3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68.195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23.367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29.859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18.891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140.312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79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C4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83.570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23.022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30.357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16.626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153.575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79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C5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39.258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11.047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21.021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6.186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77.512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</a:tr>
              <a:tr h="17679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C6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60.357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13.030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17.060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6.714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97.161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7679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311.904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104.636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142.342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76.990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635.872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7 Rectángulo"/>
          <p:cNvSpPr>
            <a:spLocks noChangeArrowheads="1"/>
          </p:cNvSpPr>
          <p:nvPr/>
        </p:nvSpPr>
        <p:spPr bwMode="auto">
          <a:xfrm>
            <a:off x="4785179" y="286683"/>
            <a:ext cx="435882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MX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cs typeface="Calibri" pitchFamily="34" charset="0"/>
              </a:rPr>
              <a:t>Evolución de la continuidad </a:t>
            </a:r>
          </a:p>
          <a:p>
            <a:pPr algn="ctr" eaLnBrk="0" hangingPunct="0"/>
            <a:r>
              <a:rPr lang="es-MX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cs typeface="Calibri" pitchFamily="34" charset="0"/>
              </a:rPr>
              <a:t>Ciclo 5 y 6</a:t>
            </a:r>
            <a:endParaRPr lang="es-ES" sz="28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017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101013527"/>
              </p:ext>
            </p:extLst>
          </p:nvPr>
        </p:nvGraphicFramePr>
        <p:xfrm>
          <a:off x="107504" y="4437112"/>
          <a:ext cx="8784976" cy="1785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600195079"/>
              </p:ext>
            </p:extLst>
          </p:nvPr>
        </p:nvGraphicFramePr>
        <p:xfrm>
          <a:off x="179512" y="3140968"/>
          <a:ext cx="8640960" cy="1538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188640"/>
            <a:ext cx="8229600" cy="1143000"/>
          </a:xfrm>
        </p:spPr>
        <p:txBody>
          <a:bodyPr/>
          <a:lstStyle/>
          <a:p>
            <a:pPr algn="r"/>
            <a:r>
              <a:rPr lang="es-CO" dirty="0" smtClean="0"/>
              <a:t>Metas Cobertura</a:t>
            </a:r>
            <a:endParaRPr lang="es-CO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09688666"/>
              </p:ext>
            </p:extLst>
          </p:nvPr>
        </p:nvGraphicFramePr>
        <p:xfrm>
          <a:off x="179512" y="1196752"/>
          <a:ext cx="8640960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54141">
            <a:off x="1097061" y="3701669"/>
            <a:ext cx="867495" cy="73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7532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833" y="1061864"/>
            <a:ext cx="3096344" cy="1143000"/>
          </a:xfrm>
        </p:spPr>
        <p:txBody>
          <a:bodyPr/>
          <a:lstStyle/>
          <a:p>
            <a:pPr algn="l"/>
            <a:r>
              <a:rPr lang="es-ES" sz="3200" b="1" u="sng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Estrategia </a:t>
            </a:r>
            <a:endParaRPr lang="es-ES" sz="3200" b="1" u="sng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918533157"/>
              </p:ext>
            </p:extLst>
          </p:nvPr>
        </p:nvGraphicFramePr>
        <p:xfrm>
          <a:off x="0" y="1628800"/>
          <a:ext cx="9468544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7 Elipse"/>
          <p:cNvSpPr/>
          <p:nvPr/>
        </p:nvSpPr>
        <p:spPr>
          <a:xfrm>
            <a:off x="8460432" y="116632"/>
            <a:ext cx="539552" cy="576064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" name="7 Rectángulo"/>
          <p:cNvSpPr>
            <a:spLocks noChangeArrowheads="1"/>
          </p:cNvSpPr>
          <p:nvPr/>
        </p:nvSpPr>
        <p:spPr bwMode="auto">
          <a:xfrm>
            <a:off x="5620887" y="260648"/>
            <a:ext cx="251074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MX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cs typeface="Calibri" pitchFamily="34" charset="0"/>
              </a:rPr>
              <a:t>AMPLIACIÓN </a:t>
            </a:r>
          </a:p>
          <a:p>
            <a:pPr algn="ctr" eaLnBrk="0" hangingPunct="0"/>
            <a:r>
              <a:rPr lang="es-MX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cs typeface="Calibri" pitchFamily="34" charset="0"/>
              </a:rPr>
              <a:t>DE COBERTURA</a:t>
            </a:r>
            <a:endParaRPr lang="es-ES" sz="28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0"/>
              <a:cs typeface="Calibri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67544" y="4830832"/>
            <a:ext cx="3843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_tradnl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1</a:t>
            </a:r>
            <a:endParaRPr lang="es-ES_tradnl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331640" y="2761764"/>
            <a:ext cx="3843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_tradnl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2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4499992" y="1196880"/>
            <a:ext cx="3843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_tradnl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3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7788035" y="2781739"/>
            <a:ext cx="3843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_tradnl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4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8604448" y="4790630"/>
            <a:ext cx="3843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_tradnl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689070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5392240"/>
              </p:ext>
            </p:extLst>
          </p:nvPr>
        </p:nvGraphicFramePr>
        <p:xfrm>
          <a:off x="755576" y="1700808"/>
          <a:ext cx="6347792" cy="3779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7 Rectángulo"/>
          <p:cNvSpPr>
            <a:spLocks noChangeArrowheads="1"/>
          </p:cNvSpPr>
          <p:nvPr/>
        </p:nvSpPr>
        <p:spPr bwMode="auto">
          <a:xfrm>
            <a:off x="5144511" y="286683"/>
            <a:ext cx="364016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MX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cs typeface="Calibri" pitchFamily="34" charset="0"/>
              </a:rPr>
              <a:t>Proyección de atención</a:t>
            </a:r>
          </a:p>
          <a:p>
            <a:pPr algn="ctr" eaLnBrk="0" hangingPunct="0"/>
            <a:r>
              <a:rPr lang="es-MX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cs typeface="Calibri" pitchFamily="34" charset="0"/>
              </a:rPr>
              <a:t>Ciclo 5 y 6</a:t>
            </a:r>
            <a:endParaRPr lang="es-ES" sz="28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0"/>
              <a:cs typeface="Calibri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95536" y="5453499"/>
            <a:ext cx="598433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 toma como atención proyectada, la población reportada en la vigencia inmediatamente </a:t>
            </a:r>
          </a:p>
          <a:p>
            <a:r>
              <a:rPr lang="es-CO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anterior promovida al ciclo siguiente.</a:t>
            </a:r>
            <a:endParaRPr lang="es-CO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7452320" y="2991048"/>
            <a:ext cx="1260347" cy="483989"/>
          </a:xfrm>
          <a:prstGeom prst="round2SameRect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74.190</a:t>
            </a:r>
            <a:endParaRPr lang="es-CO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Flecha a la derecha con bandas"/>
          <p:cNvSpPr/>
          <p:nvPr/>
        </p:nvSpPr>
        <p:spPr>
          <a:xfrm rot="20212828">
            <a:off x="6005691" y="3395993"/>
            <a:ext cx="1296144" cy="481738"/>
          </a:xfrm>
          <a:prstGeom prst="strip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chemeClr val="tx1"/>
                </a:solidFill>
              </a:rPr>
              <a:t>Total</a:t>
            </a:r>
            <a:endParaRPr lang="es-CO" b="1" dirty="0">
              <a:solidFill>
                <a:schemeClr val="tx1"/>
              </a:solidFill>
            </a:endParaRPr>
          </a:p>
        </p:txBody>
      </p:sp>
      <p:sp>
        <p:nvSpPr>
          <p:cNvPr id="10" name="9 Flecha a la derecha con bandas"/>
          <p:cNvSpPr/>
          <p:nvPr/>
        </p:nvSpPr>
        <p:spPr>
          <a:xfrm rot="984688">
            <a:off x="5973305" y="4286141"/>
            <a:ext cx="1296144" cy="481738"/>
          </a:xfrm>
          <a:prstGeom prst="strip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chemeClr val="tx1"/>
                </a:solidFill>
              </a:rPr>
              <a:t>META</a:t>
            </a:r>
            <a:endParaRPr lang="es-CO" b="1" dirty="0">
              <a:solidFill>
                <a:schemeClr val="tx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7344365" y="4281501"/>
            <a:ext cx="1548115" cy="442674"/>
          </a:xfrm>
          <a:prstGeom prst="flowChartAlternate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sz="20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s-CO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5.000 C5</a:t>
            </a:r>
            <a:endParaRPr lang="es-CO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7344365" y="4797152"/>
            <a:ext cx="1548115" cy="442674"/>
          </a:xfrm>
          <a:prstGeom prst="flowChartAlternate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CO"/>
            </a:defPPr>
            <a:lvl1pPr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/>
              <a:t>15.000 C6</a:t>
            </a:r>
          </a:p>
        </p:txBody>
      </p:sp>
      <p:sp>
        <p:nvSpPr>
          <p:cNvPr id="13" name="12 Anillo"/>
          <p:cNvSpPr/>
          <p:nvPr/>
        </p:nvSpPr>
        <p:spPr>
          <a:xfrm>
            <a:off x="7164288" y="3896178"/>
            <a:ext cx="1944216" cy="1765070"/>
          </a:xfrm>
          <a:prstGeom prst="donut">
            <a:avLst>
              <a:gd name="adj" fmla="val 2487"/>
            </a:avLst>
          </a:prstGeom>
          <a:solidFill>
            <a:srgbClr val="C00000"/>
          </a:solidFill>
          <a:ln>
            <a:solidFill>
              <a:srgbClr val="86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8" name="7 Flecha derecha">
            <a:hlinkClick r:id="rId3" action="ppaction://hlinksldjump"/>
          </p:cNvPr>
          <p:cNvSpPr/>
          <p:nvPr/>
        </p:nvSpPr>
        <p:spPr>
          <a:xfrm flipH="1">
            <a:off x="8417162" y="6359016"/>
            <a:ext cx="475317" cy="332656"/>
          </a:xfrm>
          <a:prstGeom prst="rightArrow">
            <a:avLst>
              <a:gd name="adj1" fmla="val 57048"/>
              <a:gd name="adj2" fmla="val 5000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46496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2438400"/>
            <a:ext cx="91440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algn="ctr"/>
            <a:r>
              <a:rPr lang="es-ES" sz="4400" b="1" dirty="0">
                <a:solidFill>
                  <a:schemeClr val="bg1"/>
                </a:solidFill>
              </a:rPr>
              <a:t>PROGRAMA NACIONAL DE ALFABETIZACIÓN Y EDUCACION BASICA Y MEDIA PARA JÓVENES Y ADULTOS</a:t>
            </a:r>
            <a:endParaRPr lang="es-CO" sz="4400" b="1" dirty="0">
              <a:solidFill>
                <a:schemeClr val="bg1"/>
              </a:solidFill>
            </a:endParaRPr>
          </a:p>
        </p:txBody>
      </p:sp>
      <p:sp>
        <p:nvSpPr>
          <p:cNvPr id="4099" name="1 Rectángulo"/>
          <p:cNvSpPr>
            <a:spLocks noChangeArrowheads="1"/>
          </p:cNvSpPr>
          <p:nvPr/>
        </p:nvSpPr>
        <p:spPr bwMode="auto">
          <a:xfrm>
            <a:off x="-90488" y="5516563"/>
            <a:ext cx="932497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sz="1600" b="1" dirty="0" smtClean="0">
                <a:solidFill>
                  <a:prstClr val="white"/>
                </a:solidFill>
              </a:rPr>
              <a:t>MARZO 11 DE 2014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 sz="2000" b="1" dirty="0" smtClean="0">
              <a:solidFill>
                <a:prstClr val="white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prstClr val="white"/>
                </a:solidFill>
              </a:rPr>
              <a:t> </a:t>
            </a:r>
          </a:p>
        </p:txBody>
      </p:sp>
      <p:cxnSp>
        <p:nvCxnSpPr>
          <p:cNvPr id="5" name="4 Conector recto"/>
          <p:cNvCxnSpPr/>
          <p:nvPr/>
        </p:nvCxnSpPr>
        <p:spPr>
          <a:xfrm>
            <a:off x="439738" y="5516563"/>
            <a:ext cx="654208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42" t="6353" r="8954" b="11682"/>
          <a:stretch/>
        </p:blipFill>
        <p:spPr>
          <a:xfrm>
            <a:off x="6084168" y="4840365"/>
            <a:ext cx="2740630" cy="1732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8079897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0112"/>
          <p:cNvPicPr>
            <a:picLocks noChangeAspect="1" noChangeArrowheads="1"/>
          </p:cNvPicPr>
          <p:nvPr/>
        </p:nvPicPr>
        <p:blipFill>
          <a:blip r:embed="rId2" cstate="print"/>
          <a:srcRect t="45248" b="10800"/>
          <a:stretch>
            <a:fillRect/>
          </a:stretch>
        </p:blipFill>
        <p:spPr bwMode="auto">
          <a:xfrm>
            <a:off x="216024" y="1988840"/>
            <a:ext cx="8676456" cy="27008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67544" y="4915891"/>
            <a:ext cx="77851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s-CO" sz="2000" b="1" dirty="0" smtClean="0">
                <a:solidFill>
                  <a:srgbClr val="000099"/>
                </a:solidFill>
              </a:rPr>
              <a:t>La </a:t>
            </a:r>
            <a:r>
              <a:rPr lang="es-CO" sz="2000" b="1" dirty="0">
                <a:solidFill>
                  <a:srgbClr val="000099"/>
                </a:solidFill>
              </a:rPr>
              <a:t>meta: Alfabetizar 6</a:t>
            </a:r>
            <a:r>
              <a:rPr lang="es-CO" sz="2000" b="1" dirty="0" smtClean="0">
                <a:solidFill>
                  <a:srgbClr val="000099"/>
                </a:solidFill>
              </a:rPr>
              <a:t>00.000 </a:t>
            </a:r>
            <a:r>
              <a:rPr lang="es-CO" sz="2000" b="1" dirty="0">
                <a:solidFill>
                  <a:srgbClr val="000099"/>
                </a:solidFill>
              </a:rPr>
              <a:t>de personas entre </a:t>
            </a:r>
            <a:r>
              <a:rPr lang="es-CO" sz="2000" b="1" dirty="0" smtClean="0">
                <a:solidFill>
                  <a:srgbClr val="000099"/>
                </a:solidFill>
              </a:rPr>
              <a:t> 2011-2014  </a:t>
            </a:r>
            <a:endParaRPr lang="es-CO" sz="2000" b="1" dirty="0">
              <a:solidFill>
                <a:srgbClr val="000099"/>
              </a:solidFill>
            </a:endParaRPr>
          </a:p>
          <a:p>
            <a:pPr algn="ctr" eaLnBrk="0" hangingPunct="0"/>
            <a:r>
              <a:rPr lang="es-CO" sz="2000" b="1" dirty="0" smtClean="0">
                <a:solidFill>
                  <a:srgbClr val="000099"/>
                </a:solidFill>
              </a:rPr>
              <a:t>Reducir la </a:t>
            </a:r>
            <a:r>
              <a:rPr lang="es-CO" sz="2000" b="1" dirty="0">
                <a:solidFill>
                  <a:srgbClr val="000099"/>
                </a:solidFill>
              </a:rPr>
              <a:t>tasa de analfabetismo al </a:t>
            </a:r>
            <a:r>
              <a:rPr lang="es-CO" sz="2000" b="1" dirty="0" smtClean="0">
                <a:solidFill>
                  <a:srgbClr val="000099"/>
                </a:solidFill>
              </a:rPr>
              <a:t>5,7% de 15 años y mas</a:t>
            </a:r>
          </a:p>
          <a:p>
            <a:pPr algn="ctr" eaLnBrk="0" hangingPunct="0"/>
            <a:r>
              <a:rPr lang="es-CO" sz="2000" b="1" dirty="0" smtClean="0">
                <a:solidFill>
                  <a:srgbClr val="000099"/>
                </a:solidFill>
              </a:rPr>
              <a:t>Reducir la tasa de analfabetismo al 1,2% de 15 a 24 años</a:t>
            </a:r>
            <a:endParaRPr lang="es-ES" sz="1200" b="1" dirty="0">
              <a:solidFill>
                <a:srgbClr val="000099"/>
              </a:solidFill>
            </a:endParaRPr>
          </a:p>
        </p:txBody>
      </p:sp>
      <p:sp>
        <p:nvSpPr>
          <p:cNvPr id="9" name="7 Rectángulo"/>
          <p:cNvSpPr>
            <a:spLocks noChangeArrowheads="1"/>
          </p:cNvSpPr>
          <p:nvPr/>
        </p:nvSpPr>
        <p:spPr bwMode="auto">
          <a:xfrm>
            <a:off x="7452321" y="404664"/>
            <a:ext cx="11196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MX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cs typeface="Calibri" pitchFamily="34" charset="0"/>
              </a:rPr>
              <a:t>Metas</a:t>
            </a:r>
            <a:endParaRPr lang="es-ES" sz="28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742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8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035777"/>
              </p:ext>
            </p:extLst>
          </p:nvPr>
        </p:nvGraphicFramePr>
        <p:xfrm>
          <a:off x="467544" y="1556792"/>
          <a:ext cx="8424936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7 Rectángulo"/>
          <p:cNvSpPr>
            <a:spLocks noChangeArrowheads="1"/>
          </p:cNvSpPr>
          <p:nvPr/>
        </p:nvSpPr>
        <p:spPr bwMode="auto">
          <a:xfrm>
            <a:off x="6225208" y="500042"/>
            <a:ext cx="26570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MX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cs typeface="Calibri" pitchFamily="34" charset="0"/>
              </a:rPr>
              <a:t>Logros a la fecha</a:t>
            </a:r>
            <a:endParaRPr lang="es-ES" sz="28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728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9776090"/>
              </p:ext>
            </p:extLst>
          </p:nvPr>
        </p:nvGraphicFramePr>
        <p:xfrm>
          <a:off x="323528" y="1556792"/>
          <a:ext cx="8640960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Anillo"/>
          <p:cNvSpPr/>
          <p:nvPr/>
        </p:nvSpPr>
        <p:spPr>
          <a:xfrm>
            <a:off x="6228184" y="4509120"/>
            <a:ext cx="1440160" cy="1512168"/>
          </a:xfrm>
          <a:prstGeom prst="donut">
            <a:avLst>
              <a:gd name="adj" fmla="val 3810"/>
            </a:avLst>
          </a:prstGeom>
          <a:solidFill>
            <a:srgbClr val="33ED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3527825"/>
              </p:ext>
            </p:extLst>
          </p:nvPr>
        </p:nvGraphicFramePr>
        <p:xfrm>
          <a:off x="107504" y="5821263"/>
          <a:ext cx="2311399" cy="4000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1915"/>
                <a:gridCol w="649484"/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Fuente: DANE. ECH - GEIH 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000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 Dato </a:t>
                      </a:r>
                      <a:r>
                        <a:rPr lang="es-CO" sz="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preliminar </a:t>
                      </a:r>
                      <a:r>
                        <a:rPr lang="es-CO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(Febrero 2014)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7 Rectángulo"/>
          <p:cNvSpPr>
            <a:spLocks noChangeArrowheads="1"/>
          </p:cNvSpPr>
          <p:nvPr/>
        </p:nvSpPr>
        <p:spPr bwMode="auto">
          <a:xfrm>
            <a:off x="6225208" y="500042"/>
            <a:ext cx="26570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MX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cs typeface="Calibri" pitchFamily="34" charset="0"/>
              </a:rPr>
              <a:t>Logros a la fecha</a:t>
            </a:r>
            <a:endParaRPr lang="es-ES" sz="28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069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710131"/>
            <a:ext cx="7772400" cy="1362075"/>
          </a:xfrm>
        </p:spPr>
        <p:txBody>
          <a:bodyPr/>
          <a:lstStyle/>
          <a:p>
            <a:r>
              <a:rPr lang="es-CO" dirty="0" smtClean="0"/>
              <a:t>Proclamación de territorios libres de analfabetismo</a:t>
            </a:r>
            <a:endParaRPr lang="es-CO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3357573"/>
            <a:ext cx="7772400" cy="1500187"/>
          </a:xfrm>
        </p:spPr>
        <p:txBody>
          <a:bodyPr/>
          <a:lstStyle/>
          <a:p>
            <a:r>
              <a:rPr lang="es-CO" b="1" dirty="0" smtClean="0"/>
              <a:t>Estrategia 2014</a:t>
            </a:r>
            <a:endParaRPr lang="es-CO" b="1" dirty="0"/>
          </a:p>
        </p:txBody>
      </p:sp>
      <p:sp>
        <p:nvSpPr>
          <p:cNvPr id="66564" name="AutoShape 4" descr="data:image/jpeg;base64,/9j/4AAQSkZJRgABAQAAAQABAAD/2wCEAAkGBxQSEhQUExQWFBQXFBUUFBgYFxQVFBcUFBQXFxQUFBQYHCggGBolHBQUITEhJSkrLi4uFx8zODMsNygtLisBCgoKDg0OGhAQGiwkHBwsLCwsLCwsLCwsLCwsLCwsLCwsLCwsLCwsLCwsLCwsLCwsLCwsLCwsLCwsLCwsLCwsLP/AABEIALEBHAMBEQACEQEDEQH/xAAcAAACAwEBAQEAAAAAAAAAAAAEBQIDBgEABwj/xABAEAABAwIDBAcGAggGAwAAAAABAAIDBBEFITEGEkFRE2FxgZGh0SIyUpKxwULwFBVDU2JygsIHFiMzsuGTovH/xAAaAQADAQEBAQAAAAAAAAAAAAABAgMEAAUG/8QAOREAAgIBAgMECQMDAwUBAAAAAAECAxEEMRIhQQUTUZEUFSIyQlJxodFhgeEGkrFTYvAjQ3LB8Rb/2gAMAwEAAhEDEQA/AJbZUIkwuXIXYekGXwm5t3XXxnZ9rjrI89+R6l2XWz4u23IL655POyxth87RwHgFltjJ9SsbJLqa/B8ZDLZAdwXlX0OReNr8TZUO0DCMwPJeZPTzWxZWZGsVZE/g3wCg1OI6kdfRsOgb4BDjl4hyyBhLdAEHz3Blk469zdUjq8A8QbDijTqkcJIOUGRVTTxQUmtzsHqmmjlFpGMeOTmtcPAhVha08xePpyO5oU/5PowbtgjHVui3cOCu9XqH8b8xcIDxDD+gF46OOQfwBpPymx8LroWSm8Tsa+uQNtbIStxaodlHRW7Y2t/5ALR3VS9+37id5N7ImBiD/wBmxg6y0f8AG6HFpI9Wzv8Aqs47Aap/vyxDxd9guWtoj7sWHhs+Y4Nj7+9OO6Nv3K71m17sfuHhn8zLG7GQ8ZXdzYx/ag+1Lekf8/kPA/mZIbIU3F7j8vol9Z3+H+TuD/c/M7/lCi4gnv8AQLvWWq8TuFeL8yQ2UouEQ7ySu9YanrI7H6vzE+O7JQ7pLGAW6gtWn7QszhsScX4nz7EMMDCRYeC9yq9yW5jlkDjqnR6AEcnNB/7VnBTArJrqM6TGInZPja087Aj6ZLNZp7F7smx1c+rG0XRuF2hhHUGrLJzW7ZRTfiXMDR+FvgEjcn1YeOXiH0lcGnQDuCjOtyCps1OE4/bIrzbtL1RWNhpqesZIOCwSjKO5ZPwIVNAx34RfsCMbZLqFtiySn3DmB4BWU+LqJllkMtkkonJhT6aORu65reogC47EitnB8mx22+oiqsHex1hHvjgQ0WI+xW2GoTWeL7knxIKqYt6jkadC1wPeFKuXDqIv9TmswPzyRZfebnklkcpCDjkORhS4gs86R1Ic0uKHmsk6CikM6fGiOKzS0yHUxtSbRuGhWaekT6DqwcU21XNZpaPwHVgzhx2J4zUHp5xH40wlro36OCm01ugnTC4e6UvJ7hJMrpGagpXVF7B4g6DGRxySOuS2DlDGGra7QocXidgm+JrtR+e1HEWdzA6jDz+F3cfVdw4OyKKqGVmrTbmMx5KkeEDyCdKVTgQuSLnu5o8KOyyl0jk6igZIsmN1zijsjKlmBUJxYyZfVRbze5JCWGFowOO4bcle3p7uRlnExtdSWJXrV2ZM7QmlZula08omX0s5aciQknFNcxkx9R1zzqL+RWGdUehRSYxZLfmO1Z3HA+S6OYjRI45DkbYfjJYdVmt06kUjPBscK2ha4AOK8q7SSjzReNiY6LWvHNZeaZTcW1FIW6ZhWjPO4rRGJ5C6SOQdHU5KLiNkX0rd6B46irzeLUxVsfnzEIt2WQcpHj/2K+8rlmCf6I8mS5gpaqZARIXALIpHDQoNLqFBkda4a5qLqTGTC4sRHYpSpYeINhxDkbqMqR+IMhxFSdI3EMafFSNHLPKj9BlMcUW0D28brLPSxZRWD2l2iY7JwHWsk9LJbFFNB7TE/QjNRfFHcfkzhp3t903QzGW53NF0OKPbk4JHSnsFSGEONsOuqXgmjsoPhq2u0KXi8UHBGahjfq0X5jI+ITprowC+pwP4HdzvUJ1OS3QMCeroZGatNuYzHloqRsiwNMXXVhCyJ9kJLIUNaKe4sVlnHBRMoxCgDx4qlVriLKOTE45hNr5L19PfkzzgY3EKS9+YXrVWGeSFLVqZMd4TU7pF8wsd0M7FIs3mHRxStytdeNbKcHzNUUmdqsCvm3I/nghDU+JzgKJ6F7NQtMbIsRpoqiqXNKLgmDJocI2mczIlYb9EpbFY24Nlh+MRzcbFeVbp51miM0y2qgcdDccrBJCSC0CB1lTAp3CM2uHahdyaYYnxDaim3aqYfxk+Oa+z0c+KmP0PMsWJMSOWxEyLWXXZOLt3klyE50a7Jx7cRyceAXHBEUrhxU3FMOWGRzlRcEHITHVuHNTdaY2Q6DEuajKnwHUhpS4iRo5Zp0p7odSHNPtDI3r7VklpIsorGMINog732qMtK1sxlYFtfFJmDY+Clicd0NyZNscjM2uug+CW53NBUGOOZk8Kb0+fdY3H4jmkxhj+NlJqcdw8mMGSAruJPc7ALVYXFJq0X5jI+ITLK91nP9RNV7OOGcbt7qdkfEeiormveXkLw+Auax0R9tpb1/h+YZJm4zXss7mtw9klxkb/AEUWsDAOJU4cCr0zcWJJHz3GqLdJXuUWZRlnEzlTR3NwvQhZjkyLRXFGWlFyTOHmHVjo9DksdtakUi8Glo8ePErz7NKuhZWDJmLRvycAoOicdh+NMjPhcUo9gi66N04e8c4p7COtwp8fYtld8ZEnFoHpqx8ZyuE864zQE2ja4DtUHWbIvI1Oha5xNELc7mmDGP8AaGd+S87Mo8i/Ji/BjZ7h2q1+2RIbnyf/ABHh3Kx/WAfqvqOypcVC/Qw3rEjIWuvVIDeHDd1lyMyssrsywh1HkcFLZHvDsFb40ykApLE+QEdxHJxNrEGzgiNqmwoOp4HHRpPcVCUordjpBow8ke4b/wApUXcl1G4SmTD3jRrvNOrYvqDhZBr5maB3hdc1XI7mguHEpBrESOYClKmHSQVJ+BczHGX4tPLQ+CV6WQeNDOi2gI0es1mk8UOrB1DjzXZPAWSWmkvdKKae4a2Nj843WUm5LlJDcnsTirJYtbkJXXCewctDai2hBycoyolHYZSTHVPXNdoVPia5MYuc0HVHEWcL6nA43ZgFjubSW+NtUylNbPP1BhCurwiZvuubIOThuu8Rl5Jo2R+JY+gHF9DH47h8me9G4eY8V6enuh0ZCcWY+pgIOhC9WEskGgYxKnELgJjZkpthLAlCWskPBK0ghcFa5uhUpVpjKQ7osdB9mQXCx2abHOBRT8SeIYQ2Ru/Eb9XJCu9xfDMMoZ5ozskbmHkQtyakiOw2o9opGN3blZp6SEnkorGjcU3szkda8WfOs0rkz59/i5SWnY7m0j6W+697sSzNbXgZNUuZm8BwguO84L0NTqElhEoQyaiahFl5sbXks4imsprLVCeSbQqmjWqLEaBXMVExTsVO5xs0EnkM0ZTUVls5LJo8J2QkfYv9kchmfFedf2jCPulo0t7m4wfYuJue7c8zmV413aNk+SZpjTFGjiwGNo90LG7rHuynCif6sZyCR2S8Q4QDV4azi0J4XS8QOKAmYAx591W9KmluL3aGDdn4GC7mgADMkqfpNsnuNwRRjMcx7DmOLG0zZyDYucbN7ua9bT6XVOPE5uJmnZWnjGRLiOFwTwunogY3szlhLi4bvxRk526lrqvsqsVd/NPZ/kSUYyXFERUeKnQrZZp+qJKY6osUI0Kx2UJ7lVI0VDj17B2awWaXwKqwZBkcubTYqGZw3H5MgOkiORuEcQnudzQzoNoiMnLPPS45xGU/E0FJibXjVQfFHcfkw5sgKKmmDBGSJrsiAVziuh2RNiGzEMt/ZAPUqQutr2YHGL3MnimwpFyzPyW2vtJ7TJSo8DM1eBvZqCvQhqoyJODQvfTOCuppiYI7h5I5RxzfIXYTOJsnQcTsjTD8SdGcjlxWa2mM9x4ywOpoY6pt22D1kUp0vD2KYUkZqopyxxaRmt8ZqSyiTWD6bijdyYHmV89Xzg0bHuJv8QMOE3Qu6/stfZtzr4kTvjnAnp6drBZapTcmTSwellXRidkXVMd1og8CMUVVOtUJk2gvC9nHSm7vZb5lSu1sa1hbjRrbNnh2DxxCzWgfnmvIt1E7Hls0xglsP8Ppc1ismVSNBEywSRWFk5lL3pWwnHOskbCV7t+C5IIPXYlHC3Mi/IK1dMpvkI5JHzHbba18g6Np3QeA5cyvoNBoYxfFIyXWt8jCtJXsszGq2PkMcwvo4FrhwsV5muSlD6FquTM9tHQGGoka3Ib1x2HNb9Jb3lSbJWR4ZAcFcW65Ksqk9hVIbUuIdayzpKKQ3pMSI0KyzpTHUh9RY9wdmFis0vgVVgyDopRlkVn9uG4/JkP9SM5ZhH2J7nc0MaHaAjIqE9L1QymaGjxhruKyyhKJRNMZRzAoKfidgnqm5MALV4eyQZgFBJx5xDye5l8V2VBuWrTXrJR5SJyrT2MhiGEOYTkvTq1CkRlDApkiWpSJ4B3xKikDBKJ9kGsnIPpKgsILTZQnBSWGOng08NTFIA549rQrznCcXiOxVNPc1O0LLhrgvPpfPBaQBjQ36QPGrCD9iqaf2buHxBPnEw8tbfivZjUZnICkxJvC7j1eqsqX9BeJHonSyGzRujxK6XBDfmcsse4XggBu7M9axXapvkikYGhiiDdFgcmyyQVBGpyYyG9K2wWaTyx0GRzA5IqQMFZ1QOK5p2t1IRUc7HZEuKbQhgszVaqtM5biSngxWKV7nXc85AXPYF6tNSWEjPKRgaqcyPLjxOXUOAXuQioxwZW8suo47kJLJYQUaXD47OaesLzrXmLLRXMht/T/AOqx/wATB5JuzZ+w4+DBeueTJmIHVeopNEMFZpXtzbom44y5MGGgilreByKnOrqhlIbQVKyygUTGVNWEaFZ51pjqQ+oMZ4OzWGzT9UUUxg+Bkgu05qKlKDwx8JgnSPjKpwxmheaG2H42RqVms0yHUzSUOKB3FYpVyiVTTGjJQVymdgm4XTPDOFeJ4a2QaZoRm4M5rJgMawjcJyXrUajiRnnDBnpI7LepZJFJYmyAnHkgzg6KSwUXHmMfT97pqcHiB9F897kzZugLChvskiPEFPb7MlNAjzWD5zLhNnODrkgkZ6Cx5L346jMU0ZHDmF0mFN5KU72FQH1JStboFinNsqlgZQxrPJjoIEaTIxfE1I2ELbJYKTXMIIaotddVUMoGRm1++3eH5yU8YYTG41VODrZr0qIJohNsSOJJzWvYmKdqpN2MD4iB3DM/Za9Esyz4E7HyMoGr08kRlhzMws1r5DRNFBq3tWCWxZBu19LvtiPUR32upaGfDKSGtWUjEy0y9hTM2AnD5t02cLjkVOyOdhosbP2diqBeIgO5FZlrJ1PE9h+7UthLVYfNTGz2kjz7itcLa7llMm4uO5bTVAdoe0HVJODW4Uw6ORRcRsjWgxAt45LLZSmUUsGgilbK3PVYXFwZVNMEqKMtNwrRsT3FaO0laWlCdaaOUsGkw7GeZXn2ad9C0ZmhpasO4rPzjuPuEnNNnIBPjOHh7TlmjXNwYJLJ8/xWhLSV7NNqaM8oiZzFrTJnA1dk4JjGSRhPoGy1TcOYeIyBXiaqGHk01voRJ6Gbquh79YdmKdq6Tcm3x7sg3h28Vq0c+KHC90TsWHkHw5m8qWvAIjuKlWOUimAuKJSbGLujS5Dg8AuZxGR9lyRwHLmqxFZykrzGc9OIRlXxHZwFVuHx1Iu1wDuRQhZKs5pMQ1OzcrDpcLWtVF7k+7ZkNtaYtfG06hpce82/tK9Ts+acWyFyxyMzuWXoZIhNLLukKc45CmOYqkEhZJQeCiZoNoLupGvbq0ghYdNyuafUtZ7plnMEjd9uv4gvTTcHhkNygU6bjFwX007ozkbJJxjNDJ4Nbh2LxzN6OdoPC51XmW6edb4q2XjNPkwHHNiB78By4K2n7Ta9mwWdHVGYk6SE7szTyDuC9FcFqzB/sQ5x3CopOIKlJeI2RjRVhaVCytMdM0VJXNeLFYJ1OOxVSyRqaS+YRhZ4nNAjZHMKq4qQuw4w3EyCM1ktpyUjM11BVhwXnyi4ssnkMeLhc+Zxmcfwy+YC0ae7DwxJxMRW0livXrsyZmgLo1bIMBLI8lNyCP6Sq6ObeGl7+OvndYbIccMFU8M0eNRbzQ8clhplwvDKy5gs8f6RTEWu+P2m8yBqPBPGXdW56MDXFEFwGAF3b91XUTeBYI1Yolj5lCs0lkHIJx0OSHEcCyMsmUkADmVE0AocnWAAc4VYsVg7XObmLqnssHMZUWNyNIBO8LjLU9ylOlY5DKRkNuSJauQt0bZg/pHteZK9XQLgpWevMz285GWngXoRkRaF8gIKuhAumm0UpxGTN7hRE1M5nUvEu/6dqkao844MgI3QyHlfPsXq8SsiQxhjHoQbOGhUOJ7MbBbVYfvN3gkjbh4YXEWxktK0PDQps9lsY/A45ctV5Os0/wASL1z6DbF8HZICQAQdQRcLLTqJQe5SUEzBYps2+O7oO0xn+wn6Fe3TrYz9mzz/ACZZVNc0KqeuBNjcOGRByIPIg6LTKrHNbCKQyp6m2hWeUB0x9Q4kDkVisp8CsZB8sQeFFScWM1kXSMLCrpqSE2HuC4hoFh1FRWEjY08lwsG3IsRqYt4IcSTOMfjGG55BehRevEjKAifRnktqtRLhJNpTyXd4jsHz92KTXv0r/mP0X3foOmxju4+SPF76z5mHxY7UObumeW3LpHgeF1ans7Rb9zDK/wBq/BKeouz778yiDFJmOu2aVvZI8fQqr0embxKuL+sU/wD0DvrMcpPzI/rKZjwRLIOLSHvBHYbpZ6PTxfC648L/ANq/AY3WNe88/U1VNj80zAHzSO4W33eYGvejX2fpa3xV1RX7ISV9suUpPzIyNLtXE9pK0qMVskI231BpKU/m6dY8BeYsqA5pyLh3kIuEZbpHKTXUHdWy/vJPnd6qD0tPyR8kUVs/mfmR/WE372T53+qT0PT/AOnH+1fgbvrPmfmcNdKf2snzv9V3olHSuP8Aavwd31nzPzLqXE52XDZXi+ud7+KWzs3S2tcdcXj9DlqbY7SZyqxWdp/3pN4cnEW8OKjPs7RQ5KqP9qHjqLpc3J+Ytkq5TmZHn+p3qpPR0LaEfJFFbPxfmUPqH/G75ilemqXwryQysl4g7pnfEfFSdEPlQ6m/E82pePxFL3Fb+EbjfiMcPxqaP3ZXDsKaOi0s37daf7CSusWzJ1VVI/MyOPeVr9A06XsQS/ZEVfY3zbKY6yVuQkfb+Z3qp+h0dYR8kN30/Fl7K+U5GWS387vVVr0mnX/bj5L8CStn8z8waWokB993iSpWaSrPuLyRSN0vE9FicrTcSOB7VF6Sh7wXkP3s/EawY/UOFjPLbkJHgeAK10aDRf6MP7V+CFl13zPzKp6mQ59I8/1u9VplpKVtCPkiSvn8z8wCpYXm5c7e+K5J7+ahZpK2sJJfsVjfJPmwJ00jDYud8xsVhlTGDxKK8kaVPiWUwuHF5RkJD5HzISei6eTy4I7vLF1DYtoagaSu8vROuz9I960K77fmJyYxO/WV/j6LRHs7SdK4+RJ6i3rJlDMRmacpZB2PePuj6Hp9nXH+1fg7vrPmfmM6bHqjT9Imty6WT1Wirs/R7qmGf/GP4Izuu+d+bCX1chz6R5P87r/Va1RUlhQXkiPHLxfmwKWok/eP+Z3qg9PU/gXkgq2fi/MoNTJ+8f8AM71U3pKX8EfJDq+fzPzOitm/eyf+R/qp+gab/Tj/AGr8DekWfM/MUkqeeRTBZBJYqlc8MSayEyjitE11JRIkbzbcRog1xxx1CnwvJLDa0sdZTps+FjWQ6o0lNWby0OJLIWHApQg9XT3RiwMRTR2TtAB3BI0E4FyOOzT9G2/E5N+57kt1qrj+rGrhxsAEt1jU8mhxwSumyKcIQayHJW+NTlAdSKS1RccD5PNRRzCYpVohYRlEm4p20BI7HqjDcDJ1DU1qBBgRCyMuWwOsqVywxZrIxikut8JZRlksHJGLpROTKHsBFiLhRlBSWJDqTXNC+opC3NubfMdq8+3Tyr5x5o1wtUuT3KmSqUbB3EIjmWiFpKUAhsgK0KSkSaaJtJCaLcRWsjCmrBoVqjYpEZQaLnkHiqIQHfZc8HIrMgU3ND8LAp2cR3rFZH4kaIPoyljlKLHaDIJLixWuqeVhkJxw8ndCm91g3RTVs/EFG+HxxKVy+Fl9JWKlV2VzFnXhjijxDmtHJkthtBMHBI1g4BxKl4hPFgaEzwizi2jpy91vE8AOZQ5JZO3E2I1AfIS33R7Lewce/XvXk3Wd5PJurhwRwVRtXQiGTDGtC1xSwZ22S3E3CgcRwxod2dxEHMU3DxHUiswpO6Q3GeES7uzuMsZCqKtiuYQxlleMVEm3kjIlmGIJI1ZZIsmRjCEUFhcTlqgyMkFNctCeSLRB7UskFMrvZJsMC1NCHZtyPLgfRZbtKp84cn4F672uUthebtNiLFec+KLwzVyayiTZVSNgrgEMqFeNxN1loqAqK5Cd2yYqO1UVwvdnDUoO87uyBmKTvZDcCJ08qaqzowTgQmj3TcaJZw4XlbBjLiPNdxXKXU5roFtdvDrWtS40Qa4WeaeBQT6M5rqBSDcPUsc065GiL4kEwVC0V2kpQHNBXWK1pqSINYHrXB7bJdg7iGspSH2tqcu9UXPmKRxiToYejHvvyd1NPDw+qzameIfUtTHMvoZkBeYjWWsKrFiNF8b1eEickFNatSiQbOogPFt1zSZyeCt0am4YHUiISjFjCqRYjLVQUre1Tkhkyh7VCUSqZANSJDZLGKkRGXNKvFk2ixOIVvU2OiN0oTksTXizu48QhZXC1Yl5hjOUHyFtTRuZrmOBGnfyK827Tyr328TZXap7A9lEoSBRTYCQcnyxcEg5MmDB26OQHo3pYywFoOhkvkVtrmmsMzyjjmiuSPd7EkocL/QZS4j0b7FGEuFgkshLs8wtD5rKJLlyK5G7wSSXEsDJ8LAwd02WPnB4Zo95BMM9itNduGRnDI+wzELEAnJbU1JGZrhHVQ9obvmxtmO1BZ2OMXi0pc657fH/AOLJq3mSRooXJsBssmC50InE2FPFitDWjzC9Ol5Rjs5Mi/Vc9+RyOhhRUWDKJCIpuBg4jjoLoOvJyngqdGQpODiUUkzzXLlI5ondNuKVvapyQ6ZUQpYHydCZAZY1UQjLAqIUi8JJIKKSpNlDwcuUjsFrJO8cRwVFLlh7CNdSibDw7OPX4T/afsVmt0ifOvyLQvxykAOiINiLHlxWJwa5M0cSZ4Ro8DO4joYjwMHES6NNwsGQcLKpo0d3IvjKpG6KA9PN9A+IbwWlayrGJP7MC7O1En7K+6IS0pHBSepq6P7Mq+zdTHeP3X5PQ3HYmhrIRJvs66XReYQ+mOosuevqzyyX9S6lRz7Pn/APNSkpLNVVL/4CPZmoj4eYIAQbFTjeictLNPDCoHEcVeGtjEV9nWS2x5jh1Q50YbktXrHT+PP6MHqXV4yorH1QnxCMh+fwgrHdq65yzHmUXZ11Xs2YT33z/gHDUqvh4ieiW9F90S6Mo9/X4h9Du+X7r8k2wlD0itdRloL30+6LqiXogBqTnYHzPUrrXVqOI5ZC3QWQkuPHP9wL9YP6h3KXp1nTAPRYl8GIE5HJVj2g17wq0XE8JoNZOVaPaVfV/YZ9k3vZLzQRG8n8hUXaVHV/Z/g71Nq3tH7r8hTYC7klfaumXV+Roj/Tmuks4X9yK5cLOot2KE+0tN0z5F4/05ruvD5/wDNgPEpPWda6P7fkC7Ave8orz/BaaQkahH1pU94v7fkd/wBO6j4Zx+/4B30h6vNI+0Kn0f8Az9xPUWpXWPm/webSnqXesavB/wDP3D6i1D+KP3/BY2lPNMu06l0f2/If/wA/qH8Ufv8AgsbSHmEfWtXg/t+Qr+nNQ/jj9/wcfSHqXetKX0f2/Ir/AKd1S2lHzf4KH0x6vNK+0KX4ivsTUx6x83+Cl0B6kPTav1F9UaheHn/BHoyuWtr/AFFfZV36eZYwHmqR7RrXiB9j3Pw8/wCAoQh4s6x5HMOHYUZdoaeS9pPy/kevsPVfC4+b/BCTBX6sId1aO9Csr1tKfs58v5NPqHV4y+H9n/AG6BzTZzbHrBCda2szS7KvTw8IkIz1JvTqvBg9VX+K/wCfsKVgKkmlcFPATBNZK0aarcMaQzBwsVFrB69VqmsMqnhtpomTJW1cPNbHaee2R0QaOpux7Mti2RvEIIvOOOaA6qG+aeLMN9SlzAmvLcinMMZuDww+GfKyRo9Gq7lg9jYyjeNLbp+o+66vqgdqZxCxbbC+OVUaPOhbkIa9Lg0xmWB6GCqkSxeiO9vDNpAt3ACyFcuh2v0klLvFsxU5iqeS44IoiBVPUcCkcTXTe1yYwjmU2j0oWhtPVWSOJvp1DQygnuptHpV2KRypg3sxrx61yYt1XF7S3BGOsmM0ZYJkXXDtJkN1ETBMIDosagUR0hcM0DyhMjLNAz0xlkVEIkmjllwMEmOsuwNGTQXT1RCRxNlWoa3D21QcLOsRyOaXDRs44TXMrNNEeBHYcvNdxMR6apmOWw+MOLjjoK47JfDPZK0aK7XEZQ1F8ipOJ6lV6ksMjNDxGiKYttXWJ2nntkVzQabsezIslj4hBMpOHVAFRFdUTPOuqyDMfunPRNjJljN1vD2G1NaaN0ZOere3gov2Xk9mrh1NDpe/T6iF7C0kHIg2PatG587KMoScXuiUcyGCkLWtwuORI0bITyMqWusN05hTlDqenRrMR4Jc0empI35tyK5SaDbpqLeceTF9RhzhpmqKaZ5l2gnHmgF7CE+Tz5QcdyyCotrog0WqvceT2GEcl9FNo9GFmVlBtPUWSNG6m9oaQT3Umj1q7VJEamG+Y70Uxbas80Dg2TGdZRMIDnQEApFjUCkST1w0gSUp0Y5sGeUxmkyC4mcsidg6GrjlEkAgNgm1y4pGTRYJShgp3jM6QtB800RRFOLgHLrgZLY5bINFIWOIwpqtTcT0qdT0ZZJEDm389iCeCs61JZichntkVzQKruH2ZFskd9EEys601lC6ohVEzzbqsFUEpYcu5FrJGmyVUsoZ1ELakXbZsoGYOQf/ANqabhy6HpXUw1q448rP8/yJaincw2cCD1qyaex4ltM63iSwQZJZHAsZuIQyoCXhNMb0XtqOtLg0Rvx1L2VhS8JojqmiMr2u1CKTQlk67N0BS0/LNOmYbKMe6VxyFqO5KM5VvkHQVQPUUjiehVqYy+ofBUWU3E9Gq/A0gqAVJxPVqvUkekYuTOnFZ5HWRrsjRgd6NDJ3ASAtquG2KJpUyRCywDkemRinIqRJbkgxcMokxGhkdQJbi7I3AdDF2Q8B3o12RuA9Yc12TsLxFb6LkqKZ5M9J4FD6UhMpGaWnmil0ZTZIyg10KyESbRErhGdD7LgqTQVBV2SuJrq1LiF74f2pOaNnHG1fqcZKWGx0XNZOjZKt4ewQQHDJLsaGo2LkLqiCyomebdS4lUclkzWSMJuDG1LimQDw17f4gHfVScPA9WrXKS4bUpL9RlHUwEZRRj+hvoptSPQrlpHtFeSL2vi+BnyhL7RqSoeyXkiy8Z/Az5W+iGWN3dT6LyR0RQnWNnyt9EeJ+IHpqX8K8kd/Qqc6xN7hb6I8cvEnLQ0v4F5Fb8Bpnabzexx+90ysZmn2XS9k19GwKo2RB/25u54+49E6u8UYbexn8E/NCes2dqI8+j3xzZ7Q8Bn5KisizzLez9RX8Ofpz/n7C9lQ5pseGoOqbhTIRvsreH5MNp8RHYpuBvp18evIaQVwPWpOB61WsUkEsqORS4NUb10ZI1JXcIXeyl8xRwSla2UuJKJBts4I0cgUGyxsaGSigiVggPyRB07Rq4eKOGJK6qO7RU6vbwBPd6o8DIvWw+FNkTUPOjbduaPChXfdL3Y4PdDI7UnuyXZigd1fP3myYw88kOMdaJ+BYWoFnEiWI5EcSDowuyI60yp9K08E3EyMtNB9AeShHBNxmaejj0BZKOyZSMs9I1sUPiITZM0qpI815C7GQKUohMdVfIpXE1Q1GeUixr7ZgoYKxnwvMWEsmDsjqkxg1xtjYsSB6ik4hMpGa7TNc0CWITmLDi+RYye3V9EMFY3tb8gmOqKVxNcNSwllal4TTHVhEdalcDTDVsubWpeEvHVlzKtDhLR1KL46vrS4Kq5MJixAhcNmLCHVMUmUkbXdoB8yipNEp0Qnuk/qQ/UtI/8AZtHYSE3G/EzS0FP+mvI8dlqY6AjsKPHLxJ+g0fJj6ZInZZn4XvHeD9Qu4mMtLWtsr9/yUS7Plukh7wPshxDrTLpJ/YClw17eIPcu4kF6Wzo0wZ0Mg5eCOURlVeisxSc/II5iSdeofX7EP0WQ8T9EeKIvo973bJswlztSe+5Q7xDR7NnL3mGQ4I0a5pXYzVX2ZVHfmFx4e0cAk4ma46eqOyLv0YBAqoxXQ70IXBwjm6FwRW5UPNZAoiESuEZAoikERGQcuJsEnTox2gL1QwTKyuIsviSsvWWt1QNC3GMein1PSj7oBU6qkTzrveBynM7PQ6lBgq3ZclLlsaBaBexKXiXsSs0QCI0pogXNQNES5qUug2n4IF+gyp0SUg2PRMRZCZcwxAZtClLxAHoFCC444NVwAli4LJFcAiFxxxy4JWVxxErgn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grpSp>
        <p:nvGrpSpPr>
          <p:cNvPr id="85" name="84 Grupo"/>
          <p:cNvGrpSpPr/>
          <p:nvPr/>
        </p:nvGrpSpPr>
        <p:grpSpPr>
          <a:xfrm>
            <a:off x="3809963" y="1357298"/>
            <a:ext cx="5334037" cy="3000396"/>
            <a:chOff x="3071802" y="1500174"/>
            <a:chExt cx="5334037" cy="3000396"/>
          </a:xfrm>
        </p:grpSpPr>
        <p:pic>
          <p:nvPicPr>
            <p:cNvPr id="66566" name="Picture 6" descr="http://st.gdefon.com/wallpapers_original/wallpapers/430574_colombia_satin_flag_kolumbiya_atlasa_flag_1920x1080_(www.GdeFon.ru)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71802" y="1500174"/>
              <a:ext cx="5334037" cy="300039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84" name="83 CuadroTexto"/>
            <p:cNvSpPr txBox="1"/>
            <p:nvPr/>
          </p:nvSpPr>
          <p:spPr>
            <a:xfrm>
              <a:off x="4000496" y="3143248"/>
              <a:ext cx="37759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2800" b="1" dirty="0" smtClean="0">
                  <a:solidFill>
                    <a:schemeClr val="bg1"/>
                  </a:solidFill>
                </a:rPr>
                <a:t>Libres de Analfabetismo</a:t>
              </a:r>
              <a:endParaRPr lang="es-CO" sz="28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340768"/>
            <a:ext cx="5781328" cy="1080120"/>
          </a:xfrm>
        </p:spPr>
        <p:txBody>
          <a:bodyPr/>
          <a:lstStyle/>
          <a:p>
            <a:r>
              <a:rPr lang="es-CO" dirty="0" smtClean="0"/>
              <a:t>Atención</a:t>
            </a:r>
            <a:endParaRPr lang="es-CO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3484818"/>
              </p:ext>
            </p:extLst>
          </p:nvPr>
        </p:nvGraphicFramePr>
        <p:xfrm>
          <a:off x="-252536" y="1844824"/>
          <a:ext cx="7911358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266" name="AutoShape 2" descr="data:image/jpeg;base64,/9j/4AAQSkZJRgABAQAAAQABAAD/2wCEAAkGBhMSERQUEBQWFRQVFhcVFxYXFxgYFxcVGB0XGBcVFxgZHiYgGhwjGRQWIC8gIycpLC0sFx8xNTAqNSYrLSkBCQoKDgwOGg8PGjAkHyQvLCktLCwsLCwsLCwsLiwtLCwvLCkqLCwsLCwtLywsLCwsLCwsLCksLCwqLCwsLCwsLP/AABEIALMBGgMBIgACEQEDEQH/xAAcAAABBQEBAQAAAAAAAAAAAAAEAAIDBQYBBwj/xABFEAACAQIEAwUEBwUIAAYDAAABAhEAAwQSITEFQVEGEyIyYXGBkaEHFCNCUrHhYnLB0fAWJFOCkqKy0hczNHOT8RVDVP/EABoBAAMBAQEBAAAAAAAAAAAAAAABAgMEBQb/xAAwEQACAgEDAwIFAwMFAAAAAAAAAQIRAxIhMQRBUWGBEyJxobGRwfAUMtEFQlKS4f/aAAwDAQACEQMRAD8A9oTYewU6mpsPYKdXOaCoOxtZ9/8AxNGUHY8tn3/8TVIpcBlKlSqSRUqVKgBUqVKgBU1rgG5p1C4zcU0AVSply4F3rqPImkA6lSpUAcYxvQ7YwchXcY2gqW0gAEUwG2r4b0NS01bYGwp1IBUqa7wJNRHFj1oAnpVEuJETtTVxYnpToCelSpUgFSpUqAFSpUqAFSpUqAFSpUqAIsT5G/db8jRQobE+Rv3W/I0SK0gTIDxGJFu0XbZUze2BtTsLhmgG4SXOpAJCqfwqByHU6mmYnCi5aZDoHTLPSRvUGF4oygLft3A40zIjOjx95SoMT0MRRCgZYMKCseWz7/8AiaIsuzHMVKjYKd46mNidNOUe4D2B4bP9fdNL6Fx4DKVKKUVAhUqUUooAVKlSigBULjNxRUUPirRJECmgZGnjbxfD+FGVQ9p+0uFwWRsVdFovmy+FzmyxPlBiMw361P2d7UYfGozYa6tzJAaJBE7SrAETB5cqbEi3pVxmA3qNrwIMHkamhjrtvMIqAK40G3up2C2Ptoiq4AhsIw1Y+6pqVKpAixHlNMwtsRNS31JUxTcOpC60+wA6WxnjlJp+LQaR605LZzkxprQHanjNvCYdr97N3aEZsozHxEKNPaRT7iLZNh7K7UODvi5bR1nK6KwnQwwBE+41NFSMVKoLF4kkEfpU8U6AVKlSikAqVKKVACpUopRQBHifI37rfkaJFDYkeBv3W/I0Su1aQJkCpZWBoNhTu4XoK6mw9gp1RbHSGdyvQUHYtCLOg/pTR9B2PLZ9/wDxNNNlJbHn/wBLHb25gWtYfCBVuXF7xrhUNlSSqhQdJJVtTMAeunm9z6TOJAH+8n/47X/SvV+3vALF/EI922GYWgoJ6ZnMfM1nf7J4X/CWqT2M9jEXPpP4lm0xJ+7/APrtdAfwdanwP0lcSZ0BxJILKD9na5kfsU3jfZom8O6gBnyFY8q+UGN9BH/1tzG9nRh7lrLJXvLUPtMnYjkdCal5FwdePBabdbbnrKcXvfj/ANq/yqUcVu/i/wBq/wAqrbd9fX4VNbuqTAIJ6Tr8KLOKjMdovpJxODxwAK3LIVC9plXUGSxVgJVo21j0r2CwEdVZQIYBhpyIkfI183fSM04256Kg/wBg/nX0Zwb/ANPZ/wDat/8AFaGzdxVI8++ldimN4S1q13ri9cK2gQveEGzCSdBO0mq2/wAIxli3xPiVy2uCe5ZVbVq2ysykNbm4SPDPh95ZjA5+kcY7L2cTew167nz4Vzct5WAGYlT4hBkeAdKI45wm3icPcsXiRbuLlYqQpiQdCRpqBT1EUeUcQ45j7HD7V98SHu45rC2zkAXDIVYkrOhZhlkxvJ10qzGNxPDuJDC3cQ+MtXMLcvjvAA6vbW60Ajke5Ij9ocxrrOKdkMM+ETCXRmsKqIktDgoIVg2nijnzk6a1BwDsVh8Lca6ne3bzL3Zu37nestvYougAEAD2CKqxUeb4jjPEP/xR4kMcym5d7vuVVMiLJAyGPCwK/wCk6zvWi4jiMdiOLHBYfFmwjYW1dLZQxWApYoNDmYkCZ2JrOYzsPcxM2cLw6/hy92WuXL4bD2l1DNbUaSRHUgCBvXruG7JWUxn1wF++7kWPMMmQZQPDG/hGs0OVBR5f207TXluYm7gcTi3GHuhWi3aGDtGQvdGfFcOaRMfLWrrifEcVieJYXDYfEthkxGBS62RVbKxzsSgOoY5VWZ0E86tuLfRVgne6031W+xd7a3StrvN84SN5J3kCTAq7wvY6wmJs4pS/e2bAw6ywy5ACPEI1aGOsj2UtQqPJ145xI8NuY36604TECxkyLF3VZa633/OBBGy9da0fbbjjvdyYS/jBeXCreazhkt93bJGfvL1x4JEMnhE6RzMVo/8Aw8wow13BTd7m/d75znGfP4T4WywB4BpFP4v9G2FvXO+JvqxtLZcW7pQXbagKBcgSfCoBAIByijUFHew/HziOF2sTfCtcCXC0ADObRcTA2JCDbma8x4q+MxfBr2PvYslHuhThgq90FFxQoXmrBoI6gakzXrvZ3gFnC4dLFotlQtGchiczFjrA5k1R3voc4ee8H26o5zd2L0W0Y/eRY3iQJmAfZRdDozPGO0t438PhLTYq3bt4KzcY4O0Ll93ZFgmdrYkTHP2iNt9HWMxF/Bg462y3kdkJuWzbZ1EFXKkDcNEjmpp/F/o9wuINli161ds21tJes3Mlzu1EBWYCDz5czVzwXhK4aytpHuXACxzXXNxyWJJljvqaTkFDsOgLEED+jXln0gdusSi3GwjiyttwohEJYTlJYsDudYFeq4TzH+udeMcf4YcQt62pALMRJ2BDzy9lNPcTMj/4p8U//qP/AMdn/pWj7H9v8feNwXcQWyhSJS0InNOyDoKzXGexYw+Ha6buZgV0CwupAPOedM7EXwty7mIAyAyTAEHc/GqfAqPRuI9rcWttyt7UKSPAm8fu1nML9JGOY5Rfkyok27ZidyIUaxUfC+NtfDk2iEAJEayo0JYchqNdqrE4ev1kuyjIR5F0hREiR161CZSjXJecS7e8Rt2y4xABDDQ27ZDDUR5fYavvot+ki/icUMJjQHNxWa3cyBGDKCxVgoAIKhoMSCOc6VFjhAv3LjpbbuyQUG4QrBhSdNcokfzqz7HYAtxXD3b3huIlxQg5StwAtIEysxoPXah/Ktxum9j1vEWVyNoPK35GjFobE+Rv3W/I0SKcSWDJb0Gp2HOkVHMn/VUOOxXd2XcalUkD1jSffU+EwYRRPiY+Zjux5n2dBsKSTY3sd7v1PxNB2U8NnU/H9k0e0TQVjy2f6+6aN0UuDO9rNLq6/cG59Wqnwl1O8HeMqgeI5iBIEaa+pFWPba6FuyxcDulClNw2Z5gQQTB5g+lZfiXY03kDYVWskqrg3H8LHfJHmR9JkyNtBOkrcnSlyarHWMPat3bqBS13QsSTmzaQsSY5wvT4YbifCxeKF2INo5ydQMyx4IYSGI6iY150sHeOFQW8RZuplAQySUZtSSDI36j4xS+sZk8LABlI5DLEsvoIaRA0GdoHiiomle+x2YlJLynsCcW7U3FuxayhQFMMPE2YTprpvFVfH8QLd2xctsFcOst95tRMRuAN53mpQWXKwyyh0aAWB98+6NqvcP2dDJbvX9wyFRvAkQSfhp8fQfKaLn07xXCap8GH7b4oXMVduAMEJ8JKkSAoXY+yvpPg9v8Au9nU/wDlW+Z/CtePdseFpctQzBYDMzESQI09p9K9j4OP7vZ/9q3/AMVpxnqRz5YOLpmb+kHF5UtWe8yC/dRSxaMttSC7E8hOWs9bx5ucHxNsvm7lskzIK94pQzzGp+FaztHwm2b9vEXmzLbUoLWQMstIzGT6jl92gk7H2rlvEm1eyW8UqSgQQjIQZAnqGEftVjKVzaveuPQ9XBlwwwwT7NO62u91/wBSkuYe5e4hg7borouHtMqs7AZIBa5p98EGBscoq2sduH+tpZcWWW5c7ubV12ZDMAsSAp5aDaj+FcHt3b1vEo7RbsfVspUCYHmmdNGobBfR73Zs/wB5cpYu97bQooG8kEjUkwNflTi21cHyE8vTz+XL2jVb87/vRRcK4tiMN9fuWbSvbTEu1ws5UxJEKBuY1JPXnVtxXt+FZVsd2JsreJvXCg8QDLbWN2g+yp730fE98FxVxbd+4XuoFWGBOYAGdIkieemmlFY7sSpuLcw102GW2tojItxWRYCyH5gAa+lNa0tgnk6Oc1KX7+Fz73wUWN7T4m9ewTYcAJeRmFtnMM4kOHMSApGkb0Zw7Gut7iBw1pe8S6mYveZVZYbMxnRYAmB1q04h2Ra59WZb7Jew4IFwIvizeYlRAB9nU1DjOw+f61lvsn1m4rvCjQLm8G+oJYfCn838+hHxemcVHZbVw/8Ale/nYr+H9rL92xdxDJZtqrKqM1xlttrDHMRMDSIGp0p2A+kCbGJe6oLWMsd2zZLmckLGYSNRr6U+72IZrYsPinYKUNv7NALZSfujcENz6UXa7CKRiRfvPdOJCBmKqpDJqGWNN40jlR84N9C7vztV8WvPpfuU/aDiF5sE74uwgUtaKql15MmfGRsRpt1NTcd4rcxD3LFqyLqYUJeu57jKGIGYIFHmA6Hcj42FzsTcfDtYu4pnUm3kJtrKBCTG8tOg1PKpeI9i8925csYh7PfIEvAKrBwBEifKYoeoccvTrbbZuv7q/wBvvxfuBN21uXDhVwtoMcTbZgHuFcrqSCCRplGU+2rXstx84qyzXF7t7dxrTgMSMwgyPj8qbh+x1u3dwr23IXDIyBYBzZpli3IyxO1E8B7OrhlujMX72613URBblodfbVR1Xuc2Z9M8bWNb9ub5ftxQZhEljqfj615CMR3Zum44/wDMeWaBuzQOnp7q9ptoBtXzPxHhl93u3rk92t51CEsTAZtQvT5n2Vra7nn6W+B/a2739+1btXFdApzZTnVWOsnLziP6mmDhttBbKqJBEtqZMA68jBBI05+gh68Aup3VxQMjPoR5gh5sPjV7b4Hdu28ltWcjXMFOUGZ32G8b8658uRqSUT1Ok6VSxynLavJHwPDfa2wo0bkNdGENz0EGfjWhw3YYBQXc5+cAED0HWrvgfZz6rZSQHuNlViNYHoTHhHOPnVlc4hYTR7iqdOoEnbWI1GvrXRGDSPPyzUpWilwPAjb8rkqEyQVjXMWzb76kUNwSy9vieGW44fO+JIifAvdEhD02PxNXnGMciWWKmT5VjWWI02+Puqr+jzgP2wvXHJZcwCEQRmBGY9dJAj1pSlvTEoWmz0PE2/A2p8rcz0NGLQuJ8jfut+RopaqJk0BPhQ6FWJKssEabEQeVDYZ8RaAQoLoGivnCsRyzqRv6iZo9Nh7BTqnU0VRBatsfE5hjyXygdASNfbp7KgsppZ1Py/CfSjqDseWz/X3TTTKS2B+JcKLutxTLIDAYwCeUkDYSeVQ4fDXmBzyNhosepIJYmDtrHXnV1SipToTKDinZxcTbNu+oYSSCBDL0KmdD/Ucq8/4r9HWKsGLKnEW83hIyi4o18LjSfaPgK9bu3svIzTBiuoNVfoVDJKH9r9fc8gwHYjFFibuHcCDAMbnSSZ0jetNgeEYm3ZNs2XaB4SQNuS/1/Ct7aeRMGnxWWnfY6c3V5MzvJuzzfBdjbt3w3k7teZeJPz19lehWsOFUKCYUADbYCBy6UzGjQVL9z/L/AApxjpWxzzm58lP2msjuGMkmV6dfQVW8OY2HVLhOS6odD0Ygfx0Puq04nhGuWGVBLZlMSBsfWpMZwnvcMqEQ6quX0YAAj2HavOz4pvO5w5SVevNo68OSKxKEuG3fpxuVXCLrJg7rKxBDaRG8L1FFPxF/qgcM2fKDm0/FHTpXeG8LdcLdt3BlLExqDyWDp6ig0wuKNruAgyz55GwM7z/Caxj8THjWz3jW3m/say+HObdr+6/Yl4jxG6tnDsrnM4121ML6etdv3MRYu2u8u5xcIBHIagED470TxXhLlcOtsZhbIkyBoMuuvsNTcdwL3HslBIV5bUCBK9fYaqWPLcpb2tNfv9SYzx7Lanqv9gbGYq9cvmzYfKFHiYxPL09QKJwOCxKPD3Q9uN/vT6SP40LjsLdt3zdsgMWEMp57fyHvojAYvEvc8aqiRtuZ67/nWsL+L8+q728V29DOVfD+Sqr3v8gVtr2Juv3Vw20QxPMnYbeyal4Zib/1lrV5ycqnaIPlg7dDXPqd/D3HNhRcRzMdDv19TT+F4G+MS128B4lOoIidIX3AfKsY/E1xvVq1b+K/BrLRpdVVbeb/ACWmPvd1bZyScomNNTsBt1rMpxN2XO2KCvySDHsMCPzrVY7Ci5bZDpmET06H41nrOHxCL3YsWnjQPCnT16++tes+I5qr012vn2Mum0KL833rj3Hvxm42ENxCc4bKxEQB+Iaabj2UVwFnbMTf7xYGn3gT1nUVPdt3ksgW1td7oWUAAEc4HM8vjQfBsBcF5rroLSlYyg7kxy5bTSXxFlhdvbflL6+PrY3oeOVUt/T9PP0L3u/2j8v5V5pxHspirOIdrds3rZdntssEjNOjCdGGusc69NFdivRlHVyckJODtHjvEeCcQuEKMPdKndiqgzHodNa1vZvsxfwiNa70Mjw3iBBV9JIEmZ1Hw6VtctQ3MOSwPSKqEVF2OeWU1XYqMTYuqJCSAdvTaol4V4CFDwRAAiEmZyTtv7Kv7tskRStWyBFXqMaMhxPgNwYdyq3Lj2xmtqcpZiAQE0jUk7/nTOw3CMQft8Uj2H8Si0WUmNRJieUGtrFKKh03Zak0tN7A+Jt+BtT5W6dD6Uau1C4nyN+635GihWkGZtAqKYHi5DkKdlP4vkK6mw9gpovqSQDJGhgEwehI2PpUblUdyn8XyFCWVMWdfkPwmjhQdjy2f6+6aaZSWx5Z9Lva24l8YVbrIAiNCg+IvmMtBEgQsDrNZETctjMxIZVJKu0E76GZia3n0oYC273/ALPPcNhDlUeNgsxlO8iZ+NUHAuzcYO131u4jhSGBlY1aNPZH8addzfBmjDaSM/g+0T4S9N4XHtMGUkMZgwRG3SIJ5jWrfAcUwti4cViDcfvB4V8ZY5vGXVQY0DAToBB5mh7nDExJGbRcoDICJzqFAbTkTJoG9wMC6VtufBAQE6QsSk7x+fuqbSVyN59HlmnOO6Le72lwmIf7N7loOMsr4SCTJaBIB28XpUPaNTgVQG5euSPDnJ55tQdp32NU3DOEvZL94BmczA5BZ0B6Emf8oq4u8Ks3bXe37txWRktqD47Y1ATwemY7HaamDUpaV3LydDKHTLqOO1fuWvBuI4i3ZtPh3Ck5XhySGT8DgE6kSJJkEV679Y8MSdo2FebYPAOLSiLcgQcggaaaA16at5OnvitK0nl3YHjMWbNkuIJkQDpOoFGWL+a2rlgAQCdoE7iaA7UWlbDltypBU9JIB+RqtxGGXNhbR8NplzkSYLnU6+2P9Vedl6iePK12pfq3R2Y8MZ40+9v9ErNA9wMNHUzt5dfZSsOAAM6ySQB4TJ6VRYnAW7WLsC1pJkrMx0Ou0/wrvAsKv29yJdGfJ6GDt7ZoXVzctDS58+FYPp46dSb4/evJfXLwBjOM0TGk/CheC4971rO0AyRAGmkdaqOFcMs3bDXLhlzmLNm1UjY/x1oVbzDAgLoGukMdtN4npIrJ9ZNNTa2pul7Gn9NFpxT3tL8mlv3g2iuGPpBj4U7C6EiYPsHwrOHhV0ZDbtIjAgqwuAlvTU61qLliYOx5+2uzB1Esiakqr+dznzYYwrS7/nocbEKBJuLH+WpIP4vkKzHAOF2bqObmpDEbxlEb6e/X0qEYpxg3VSSou5A37B1+Ex8a5l1slFSlHZptV6Gz6VXpi+Gl+pqRiFMxcXTfy6e3WoBcCOZcAdTGx2NUfG+E2LeHDW99ADM5wd9PnpXb2FV8UA4kCyhj3CJ+NP8Aq8ilocVe3fzfoJdNBx1Jut+3ivUuL2IhpLAa6TAqS82ZgoYH4aT+lUmGwa3r94XdSmiLMaddPd8al7OWVXEXgpkAADnz2n02q49XJyWyptr129BS6eKi93aSfpuaEIfxfIVie1fEbjX2t5iESNBpJIBJMb7xW5rwD6TreJvcVv20cqim3k8RRfIkkkbmTvXda7nLpb2Ro+NcPe9hmS2+VmjUsQIGu9eVY1b1q5ctm4SyGDDsRPp1rXYHtBirKd3eXvCsL3mbxeIwOWpAO5qHjfCTcYshE5jmJ0YpyM6zrO/KKh5Yo1hhldFBw/GXLkkM+pE+IwAABEz6T76OxLO4A72NNSbp0gehq34Bw1LVsSIznMeogAeE8+pU1HgOGhMZBykAncCCDptSi/iO0zTIvhrdGpwFxxgLCknYeLMfEADB1113rMYDtdiMLxe2Ldx+7d7Nq5bLEoyuQCcp0zDPIO+nSatu1vaO5by2rFpWKiSSfCoI0GUa7DrWF4Oz4jiWHLABmxFmQJgZWWd/Ra2RyOL5PqLEocja/dbkOhoxdqGxXkf91vyNErtTixMq+JXnTDuykStskabab78t/dR+EsqqKqeUAR6+vrO8+tMVQVg6giCPSNqCw+Bu2hltXR3Y8q3ELFB0VgwkdAaUZLuNosLp1ABjntP8RQFkHLZ1Hw/ZPrRVizl3JZjux0n0AGwHT/7qCx5bP9fdNFlJbGQ7WZRi/FBfIkCNOesa61A11nMgAT6T+dU3bXjKpxg2bxi29mzlfTwOc2/7J29D6TV2mFI0E6bgfmKKJbA73AbbeJllgcwKjK2b2jrFYa1hWuNlA8UM0SJGXU+s16RiLL5YtiCY1JPI668iaZb4R3aZmUs2XXSXaOvU6Cs547PT6H/UZdPCUUrvyeaKzFvEWJjnMgVL3edHUtlC5b5J6WpkAdSG09lbdeAfWX+1UWpBCycrtHNTGYidzEfGqH+xWJt3HVrRaQAGUhlIzAmTpuoIggb7VnjjKMlJHqZ/9RxZ+lnilS9P8Gj4YAcOWcEjMYUGCWYl8pI2y5tfZXoLYfT7u34f1rz3DcNuW7dnDkEMR3txuXeXHLOJ6qikf5hXoDXXIiPlXTI+XRCcJ3ttkc+Ex19u8+lN4hw5WRUcAqugMEEQI3npRF6+ti2Wfl05nkBVM3HMQ6lxY+z3nWY6z+lcObNhjKpq79L2OrFjySVxdV61uG4Xs9bUq6+ZTmBM7+utTcPwoQsLegYliTJ1+NDWONqcOzidOXMHp89/WhuHcbullmz4HMAifzOmmvSpWXp8bWlc7ql7FPHmmnqfHNskxXCMMLoDkB31CAMAST0B6zzqwtcIRbZtCChMkEE6n1zVn+MYq59bU5NUICDXxgEwfeas7/GXF61bKxnVSdTIJmRHpFc+LNh1yuKW9ceTXJiyaY1Jva+fBLh+zVtGDDUjUBpIHsE1ZlW6j/T+tV/F+Lmy9tQoOc8yRGoH8aXGeNizCquZ22HQbSY9eVdKy4cSkltXO3kwePLkcW97438FNY4Oi2i2Jm2c5HOSDEaA7TNWT4vDpZVCQLbjQZG1G8nWeczVRxbidx0K3rZQkiDqBpy1qTiF5Bh8PmthvDvJHIdN68+GWGPUsaWyW7W/Pc7ZYpz0ube74T9OxZp2WsxzIO2p0G+mtHJwwC53g82UJsYyiOWb0oPHcbFhFULmc+VdoHU/kBQj9pL1sfa2YJ8p1A9hn0rreXpsLqlt4XBzrHnyq7e/qWOO4El1szaN1UEEj11p2E4UlglkIXMADMnboC1CYrtEUtWXyA95JIk6RG1S8MvXLxY3VyD7o5x/X8a0hPBLL8q+bngzlDLHHu9uOSxFz9pf9J/nXlvb7Bt9ae6kELGcgdQoBMnbl7xXp1/DgCRXn3aPEAYi6rBWVoUzIyyoBkgjQ6fCu7Sppo54T0STKdeFA2GY+Yrn2+6QDAjoDz5+0Vn3xjAkAwZ8QO2adJ55Y/lWuOGxN8RaWFK5Z2HIBdTJ8IHxNDYvsBiHBZTbD9JMGAAYYDQnKBqI32rHJi3SSOnFnSttmYt4m4qhXKiCJyjSJncn8P5UZgsA1/F2MsqHKiY1hdXYj3H5VFxa09l7du7ZuIWORSVhJchQQ8lTHpJrfdk8IA9x48sKG9NSwHwSnig470LPlUtjN9t+ANZfvFEpc8IM+IONwfcJB9aD7Ldi2S9h8b9zMQV5hs2VX9VgmfUeunpfEuGW74QXRKqwcD8RgiD6czHSirUSByBAA5ewDkKpRqTZlLJcFEtMSrZG1Hlb7vofWjBQ2J8j/ut+RokVpExaBULQNBsOZ/lTpboP9R/611Nh7BTqiyqGS3Qf6j/1oOyTFnQfE/hPpR9B2PLZ9/8AxNUmUlsZ3tb2ETGOL2W33ypkGctkImRmyidJb4+lc4P2axSW8t5rUqfsyhbRfwmV2Gw9NOVa+lU2CdFPa4feDbWgkbgtmLaRpERvz6UQtgCcwJPs0o8mhlxROw1qlJktIzdvs7cF3PaiSfG7XXzsJnzZSBqAYUKB7KOwXALilyxtJmGndBtT1uF5ZyBtqANdNZq4tYgzDCiKHJiSopcLwRxGdgYOsEjMOQMgwfUVby3Qf6j/ANafSqb2Koou1dtjYBgQrAmCTpBHTqRVZYtTbDfWyojy5iCPTLP5VriAdDBHMVWP2ZsEzkj0DGPhNedn6aUsnxIpO1W7a/B24c6jDRL8J/krOH4S2tu4S4e2w8R1G3LrOo9aETEHDspsXQ6MfJMmNNGEaH10rVJw9AhTKCpERGkUPh+z9hGDKmo1EkkA9QDU5OllUVjpV33tf5Q4dRG5Odu+21P/ANKvjBP1yxIH3ef7R9Kj44+TF2nbQQuvLQkHl6ir+/w627q7CWWIMnSNRptuag4rhUuQHEj5j2EVUulnLVVW2pL2Jj1EU43wk0/couLXRdvWVRg5kSVMjUjn7jTsZe7vGI9weGBryEAr05EzVxgsBYtHMi+L1JJ9xO1SHArdB7xZH8eoNJ9LkkpSlWptP02KXUQi1FXppr13KbtFjrbJCsrFiD4TMRz2/qaF4u5OHw4I2GnroK0CdnLABGSZ5kmfjOlT3+EWnRUZZVPKJOnLrUz6bNkcpSq2ktvRjhnx41FRvZt/YouLsbeKtXLg8ML1jSZ5cpBqftDxW21nKGVixEZWmIMydNP1qzxttboyFQw/rUdKCt8EsrIa3vzJM+4z+VVPpsy1xhVS88omOfH8rndx8dyo4l/6fC+w/wAK0xzI0wIPr8tqV3g9plRSsqnlEnT560bW/T4ZYpSb7pL9EZZsqyRSXZv7sBu4gsNAI56/pWa4z2Ja9d+sWHFu4RDgkwxXRW2IkAAag7CtffSVIFLDrC612N7HOrTMpZ4HxARN6wQP2dT1mE/Kli+ymJuXDc74LP3A9zKPLoNNfL/uNa+lSTaKsr7nDZBVsrKeTDT3zM0NhOziWi5t+E3CCwkkSNNAdtOlXNKnqZFFa3DmIABA+P8AKla4YRGYgxruRtqOVWVKlYUQYgtkbQeVuZ6H0oxaGxPkb91vyNFCtIksr7+K7u2XYaKuY69BttUuFwzQDcJLHUgEhV/ZAHTqdTTMThRctMh0DplnpI3qDC8VZQFvo4caSqM6P+0pUHfoYilGhsPeRsJ99A2SYs6fP9k0TZuFjmIKjYA7x1PQnp6esCCx5bP9fdNGxS4Ccx6fP9KWY9Pn+lPpVFhRGzGDpy6/pUGDJ106c6KIqOxZyzTsVEFwnvBp050TmPT5/pTGsSwM9KmobChmY9Pn+lR37hCnSPf+lT1FiV8J9KSCgfCjWY16T+lFZj0+f6VFhEETzoim2CQzMenz/SlmP4fn+lPpUh0RXLxXcfOuKc2uX513EmF1E06z5RpFMQw2p+6PjTwT+H5/pT6VKwoZmP4fn+lcYtG3z/SpKVFhQHhG3Ea+2u4t9AI19tSXcKCZGlct4SNzNVaCh9otA05df0p2Y9Pn+lPpVNhQzMenz/SlmPT5/pT6VFhQzMenz/SlmP4fn+lPpUWOhmY/h+f6Usx/D8/0p9KiwoZmP4fn+lLMfw/P9KfSosKIMQxyNp91ufofSjF2oXE+Rv3W/I0Uu1XEhgM12a5VDxntxhMLd7m+7C5k7zKLbsSuwiBqSRAA19laCL+a6Kis3sygwVkA5TEieRgkSJjfenW7ykSpBEkSCIkGCPiCKAJJrs1Favq3lYHbY9dR8RrUlAjs12uVHcxSKyKzAM8hQd2IEkD1jWkUk3wS12hcRxSzbjvLttJJAzOokjQgSdwamxGJW2pdyFURJO2pgfMijYel+CWuxUN3FooYu6qEALEsBlB2LTtPrTbfEbRzw6/ZsEeTGVjEAz1zCOs6UbC0vwEAV2KFx3FbNjL31xLeaQucwCRqdTTDxywHKG6gYLngtHgic4J0IjmKLRShJq0g6K7loJeNYfuzc7613YMF865QehM7+lOs8Xsvny3EIRVZiD4QrAlWzbQQDz5UWg0S8BRUdKWUUJe45YRO8a4oTObeY7ZwSpUnkZUj3VKnELRVXFxCrkKrBhDMdlU8zodKLQtEuaJorkU6uUyTkVyqu9izcuBbTA5Wh0OYErEyTy1026+tDWQcpNq6pAuHO4YtkHNIB5dZ6e2uZ5/CtGyxeWXlcqHB4tbi5lMjUSAYMaSKmreLUlaMmmnTFlNciqztQX7hFtXTaZrtoBhGv2iEprzZQygc510mgXvgvch37wEDWQAS7EaeUeE7jXlsKoRoSppAHlQvBbythkKksMqwxZmzaDUMxLH3603imJuJaJs5M5KqC8wJMTA8x9JE/Ip0lbDkMyHoa5kPQ15NxDvbV3vLePa7evZrF0OYS0rAjvkCuNBKnLpy2g1o+x5u4dlt2sX9as5lRu+86k5gWRgzcxGU7ke01HxIlUbXI3Q0sjdDVLc+kLCLcu23Z1a0xRpQwXE6Aj0EyYEESRSX6RMCdrpPPyPqoiW1GwkyTHlPStKJLrI3Q1zI3Q0DZ7YYV71uytzx3VDIMrCZDGNRoYUmDtp1FXVAADTzqwUUJifN7hRa7UAAGvLuI8QfCYniGOxmGuzfCYXCCUBZSGXLmVi1stlDTE7869Rqp7S9mrWNtLbullKOt1HQjMlxZhhIIO50IoBGWt4G8rW+/wAMCjWibpGWwtq4sqAv2hzpkvXATGYlQZGgBOA4aV1fDkFVeW75SBKP4QCfMVgZidDBkbDUpwoHW8zXXIAzNCwAQ0KEgL4lBMamBJMCIf7LYX/BX/d/OgChwnCnFxHGGyhGETeB0W4rA77gnNG/hYSZFajhuMZ1m6gtsSYTMCSoA10Pr68utDnsxhjl+yWFJIEtEtEyJ12G/QdKfhuzuGtsrpaVWTykTI0I69DQBZVTccwNm8yd7dCdzmbzAMrMoyupnQrEjermhrvDLTXFutbU3F0ViNQBMf8AI/1FJqzXFPRK7r6FHhuFW0aVxFpnuWyjl1Vs0s7s6gMMpLXGldQdOlF8QtYf6sMMb6oq27ZkuJ7tCsNII3CxPrRX9m8NkydymSc0R97Llnf8JI+e9TPwe0Zld8swzjVTKkQdCpAgjaIGlRp2o2eZNp2/sZi9hcNcF0PiSls3XYqzBzcCKiW2lyxZF1b1PTLRFp8ML63GuLdazh7eoKnvHBYC4BmguoVuWgub1dr2cw42tAag7tEgkgkTqQSYPqetd/s7h/8ADGwG7R4ZjSdxJ19aWlmj6iFVb+wHxTGWbj2nXE2FNl20aGBZlZIIDDkTVbawmGKMoxVko2G7sZgDCoxd2ILQRL6qACBliN6v/wCz2H/w/TzNtp4d/L4R4dtNq5Y7NYdUyZJBQISxJJUZYkz+wu0RAiKbiyI5YRVJv7FDh8BhyRcGLstctPnBcBlClFQK2Z8zQHBDFiRmj0qe3hrFzvWF+2qXEsXL6ZQpVU8f4vAGzagzvvrV1/Z7DwB3Y0JI1YEEhQSDMgkIo93qa7/Z7D+L7MeMQwlgCIA2n0HvAO4o0sbzxfd/byZ/6raKW7LYlGVr4vqbcq0tcNwBiH0BLhQY3in8R4PhiVjFC2FXvrYzK3jL52xDM0liYAB02MbkVe/2dw/+HG2zOIIyHMIOjTbTUa+EU7/8HZiAkCFEBnHkMpEHQqdjuOVGkX9Qk7Tf2DLV0MoZSCpEggyCDsQa7TbFhUUKghQIAqFccImGGseUzMA8t99x61ocjrsVpuFHIuMi5ptoFHj8UnMYHi19mo6mqbs7w18KlwXr1pu8yWlKIVQZA0FyRGY5hIPvJrTX76FvEryp0ORj7wRIqC1hba5lIc+JnghiCddZHPprroelcujJFOMap93ya6oNqT5J+HK2WXyyT93QEDQED2D+tqKNDvjlEGGgkjRW3Econ9BUlq+GmARBjUEfCd66IR0pIyk7dld2rxJtYbvVRrhRkORRJMsFnY6AEkjn6VSXMb/eSmSWzOMxQEwpW54eWrMQRP3V3EVoO0mKFrCtcJICNbbTNrFxDl8IJ122566V5+nGkPnfMveNca3F7UR47anu9iBczDl3L/tQpN9jfDCDTcmeicHVvq659yAdDmE8yG3YHqdalxKE23C7xp7taH7P3M2EtNMgrI30BJIWW1IAgSd4miruJFtHcgkKJgb0Sjri4+TB7M8dwltVLoxcsl2GXKMoXNmDTMy1vSRIka6RWm+juyGxN+5bLG3OUM25y5pJPPxOR7qP4rcw2JUBbdyyWYO7i0NVXxOJnfwgTsZ51dcH4vZ7w2rdl7ZYmTk8JILAkt/lHxjlWfw5yST9PsPVvZT4s4gXbpXE4SBcunLdiQJEAjJMKoOx3BkmZWJfrUFvrOAAEQRl2IRYY5ObSQYAEjQ8tnc4ZZY5mtWy3UopOuvMVw8Ks6jureu/gXWNuVdBJkMWMWptlMXgke3nDBkCqVEhI0kBJZYmCCdd6KwzcRuBjZxWFeADpLQxG2i6AkE7fkZ07cOtEybaE9Siz8Yp9jCIk5EVZicqgTG0xSAr8HaurbQYhle7rmZdFJLMRGg0AIHuq2XahMT5vcKLXagAClSpUAdropUqAOilSpUCO0qVKgZ2u0qVAHa6KVKgDtdpUqAO0qVKgDtcpUqAFXKVKgBVylSoENrlKlQMZdQMuVgGHQgEddjQh4XZ1+xtamT9mmpGxOmprtKgAixbCKFQBVGyqAqjnoBoNaeGI2pUqAEbh60u+PWuUqBC749a53zda7SoGcN5utc79utKlQIazE71YLtSpUD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1268" name="AutoShape 4" descr="data:image/jpeg;base64,/9j/4AAQSkZJRgABAQAAAQABAAD/2wCEAAkGBhMSERQUEBQWFRQVFhcVFxYXFxgYFxcVGB0XGBcVFxgZHiYgGhwjGRQWIC8gIycpLC0sFx8xNTAqNSYrLSkBCQoKDgwOGg8PGjAkHyQvLCktLCwsLCwsLCwsLiwtLCwvLCkqLCwsLCwtLywsLCwsLCwsLCksLCwqLCwsLCwsLP/AABEIALMBGgMBIgACEQEDEQH/xAAcAAABBQEBAQAAAAAAAAAAAAAEAAIDBQYBBwj/xABFEAACAQIEAwUEBwUIAAYDAAABAhEAAwQSITEFQVEGEyIyYXGBkaEHFCNCUrHhYnLB0fAWJFOCkqKy0hczNHOT8RVDVP/EABoBAAMBAQEBAAAAAAAAAAAAAAABAgMEBQb/xAAwEQACAgEDAwIFAwMFAAAAAAAAAQIRAxIhMQRBUWGBEyJxobGRwfAUMtEFQlKS4f/aAAwDAQACEQMRAD8A9oTYewU6mpsPYKdXOaCoOxtZ9/8AxNGUHY8tn3/8TVIpcBlKlSqSRUqVKgBUqVKgBU1rgG5p1C4zcU0AVSply4F3rqPImkA6lSpUAcYxvQ7YwchXcY2gqW0gAEUwG2r4b0NS01bYGwp1IBUqa7wJNRHFj1oAnpVEuJETtTVxYnpToCelSpUgFSpUqAFSpUqAFSpUqAFSpUqAIsT5G/db8jRQobE+Rv3W/I0SK0gTIDxGJFu0XbZUze2BtTsLhmgG4SXOpAJCqfwqByHU6mmYnCi5aZDoHTLPSRvUGF4oygLft3A40zIjOjx95SoMT0MRRCgZYMKCseWz7/8AiaIsuzHMVKjYKd46mNidNOUe4D2B4bP9fdNL6Fx4DKVKKUVAhUqUUooAVKlSigBULjNxRUUPirRJECmgZGnjbxfD+FGVQ9p+0uFwWRsVdFovmy+FzmyxPlBiMw361P2d7UYfGozYa6tzJAaJBE7SrAETB5cqbEi3pVxmA3qNrwIMHkamhjrtvMIqAK40G3up2C2Ptoiq4AhsIw1Y+6pqVKpAixHlNMwtsRNS31JUxTcOpC60+wA6WxnjlJp+LQaR605LZzkxprQHanjNvCYdr97N3aEZsozHxEKNPaRT7iLZNh7K7UODvi5bR1nK6KwnQwwBE+41NFSMVKoLF4kkEfpU8U6AVKlSikAqVKKVACpUopRQBHifI37rfkaJFDYkeBv3W/I0Su1aQJkCpZWBoNhTu4XoK6mw9gp1RbHSGdyvQUHYtCLOg/pTR9B2PLZ9/wDxNNNlJbHn/wBLHb25gWtYfCBVuXF7xrhUNlSSqhQdJJVtTMAeunm9z6TOJAH+8n/47X/SvV+3vALF/EI922GYWgoJ6ZnMfM1nf7J4X/CWqT2M9jEXPpP4lm0xJ+7/APrtdAfwdanwP0lcSZ0BxJILKD9na5kfsU3jfZom8O6gBnyFY8q+UGN9BH/1tzG9nRh7lrLJXvLUPtMnYjkdCal5FwdePBabdbbnrKcXvfj/ANq/yqUcVu/i/wBq/wAqrbd9fX4VNbuqTAIJ6Tr8KLOKjMdovpJxODxwAK3LIVC9plXUGSxVgJVo21j0r2CwEdVZQIYBhpyIkfI183fSM04256Kg/wBg/nX0Zwb/ANPZ/wDat/8AFaGzdxVI8++ldimN4S1q13ri9cK2gQveEGzCSdBO0mq2/wAIxli3xPiVy2uCe5ZVbVq2ysykNbm4SPDPh95ZjA5+kcY7L2cTew167nz4Vzct5WAGYlT4hBkeAdKI45wm3icPcsXiRbuLlYqQpiQdCRpqBT1EUeUcQ45j7HD7V98SHu45rC2zkAXDIVYkrOhZhlkxvJ10qzGNxPDuJDC3cQ+MtXMLcvjvAA6vbW60Ajke5Ij9ocxrrOKdkMM+ETCXRmsKqIktDgoIVg2nijnzk6a1BwDsVh8Lca6ne3bzL3Zu37nestvYougAEAD2CKqxUeb4jjPEP/xR4kMcym5d7vuVVMiLJAyGPCwK/wCk6zvWi4jiMdiOLHBYfFmwjYW1dLZQxWApYoNDmYkCZ2JrOYzsPcxM2cLw6/hy92WuXL4bD2l1DNbUaSRHUgCBvXruG7JWUxn1wF++7kWPMMmQZQPDG/hGs0OVBR5f207TXluYm7gcTi3GHuhWi3aGDtGQvdGfFcOaRMfLWrrifEcVieJYXDYfEthkxGBS62RVbKxzsSgOoY5VWZ0E86tuLfRVgne6031W+xd7a3StrvN84SN5J3kCTAq7wvY6wmJs4pS/e2bAw6ywy5ACPEI1aGOsj2UtQqPJ145xI8NuY36604TECxkyLF3VZa633/OBBGy9da0fbbjjvdyYS/jBeXCreazhkt93bJGfvL1x4JEMnhE6RzMVo/8Aw8wow13BTd7m/d75znGfP4T4WywB4BpFP4v9G2FvXO+JvqxtLZcW7pQXbagKBcgSfCoBAIByijUFHew/HziOF2sTfCtcCXC0ADObRcTA2JCDbma8x4q+MxfBr2PvYslHuhThgq90FFxQoXmrBoI6gakzXrvZ3gFnC4dLFotlQtGchiczFjrA5k1R3voc4ee8H26o5zd2L0W0Y/eRY3iQJmAfZRdDozPGO0t438PhLTYq3bt4KzcY4O0Ll93ZFgmdrYkTHP2iNt9HWMxF/Bg462y3kdkJuWzbZ1EFXKkDcNEjmpp/F/o9wuINli161ds21tJes3Mlzu1EBWYCDz5czVzwXhK4aytpHuXACxzXXNxyWJJljvqaTkFDsOgLEED+jXln0gdusSi3GwjiyttwohEJYTlJYsDudYFeq4TzH+udeMcf4YcQt62pALMRJ2BDzy9lNPcTMj/4p8U//qP/AMdn/pWj7H9v8feNwXcQWyhSJS0InNOyDoKzXGexYw+Ha6buZgV0CwupAPOedM7EXwty7mIAyAyTAEHc/GqfAqPRuI9rcWttyt7UKSPAm8fu1nML9JGOY5Rfkyok27ZidyIUaxUfC+NtfDk2iEAJEayo0JYchqNdqrE4ev1kuyjIR5F0hREiR161CZSjXJecS7e8Rt2y4xABDDQ27ZDDUR5fYavvot+ki/icUMJjQHNxWa3cyBGDKCxVgoAIKhoMSCOc6VFjhAv3LjpbbuyQUG4QrBhSdNcokfzqz7HYAtxXD3b3huIlxQg5StwAtIEysxoPXah/Ktxum9j1vEWVyNoPK35GjFobE+Rv3W/I0SKcSWDJb0Gp2HOkVHMn/VUOOxXd2XcalUkD1jSffU+EwYRRPiY+Zjux5n2dBsKSTY3sd7v1PxNB2U8NnU/H9k0e0TQVjy2f6+6aN0UuDO9rNLq6/cG59Wqnwl1O8HeMqgeI5iBIEaa+pFWPba6FuyxcDulClNw2Z5gQQTB5g+lZfiXY03kDYVWskqrg3H8LHfJHmR9JkyNtBOkrcnSlyarHWMPat3bqBS13QsSTmzaQsSY5wvT4YbifCxeKF2INo5ydQMyx4IYSGI6iY150sHeOFQW8RZuplAQySUZtSSDI36j4xS+sZk8LABlI5DLEsvoIaRA0GdoHiiomle+x2YlJLynsCcW7U3FuxayhQFMMPE2YTprpvFVfH8QLd2xctsFcOst95tRMRuAN53mpQWXKwyyh0aAWB98+6NqvcP2dDJbvX9wyFRvAkQSfhp8fQfKaLn07xXCap8GH7b4oXMVduAMEJ8JKkSAoXY+yvpPg9v8Au9nU/wDlW+Z/CtePdseFpctQzBYDMzESQI09p9K9j4OP7vZ/9q3/AMVpxnqRz5YOLpmb+kHF5UtWe8yC/dRSxaMttSC7E8hOWs9bx5ucHxNsvm7lskzIK94pQzzGp+FaztHwm2b9vEXmzLbUoLWQMstIzGT6jl92gk7H2rlvEm1eyW8UqSgQQjIQZAnqGEftVjKVzaveuPQ9XBlwwwwT7NO62u91/wBSkuYe5e4hg7borouHtMqs7AZIBa5p98EGBscoq2sduH+tpZcWWW5c7ubV12ZDMAsSAp5aDaj+FcHt3b1vEo7RbsfVspUCYHmmdNGobBfR73Zs/wB5cpYu97bQooG8kEjUkwNflTi21cHyE8vTz+XL2jVb87/vRRcK4tiMN9fuWbSvbTEu1ws5UxJEKBuY1JPXnVtxXt+FZVsd2JsreJvXCg8QDLbWN2g+yp730fE98FxVxbd+4XuoFWGBOYAGdIkieemmlFY7sSpuLcw102GW2tojItxWRYCyH5gAa+lNa0tgnk6Oc1KX7+Fz73wUWN7T4m9ewTYcAJeRmFtnMM4kOHMSApGkb0Zw7Gut7iBw1pe8S6mYveZVZYbMxnRYAmB1q04h2Ra59WZb7Jew4IFwIvizeYlRAB9nU1DjOw+f61lvsn1m4rvCjQLm8G+oJYfCn838+hHxemcVHZbVw/8Ale/nYr+H9rL92xdxDJZtqrKqM1xlttrDHMRMDSIGp0p2A+kCbGJe6oLWMsd2zZLmckLGYSNRr6U+72IZrYsPinYKUNv7NALZSfujcENz6UXa7CKRiRfvPdOJCBmKqpDJqGWNN40jlR84N9C7vztV8WvPpfuU/aDiF5sE74uwgUtaKql15MmfGRsRpt1NTcd4rcxD3LFqyLqYUJeu57jKGIGYIFHmA6Hcj42FzsTcfDtYu4pnUm3kJtrKBCTG8tOg1PKpeI9i8925csYh7PfIEvAKrBwBEifKYoeoccvTrbbZuv7q/wBvvxfuBN21uXDhVwtoMcTbZgHuFcrqSCCRplGU+2rXstx84qyzXF7t7dxrTgMSMwgyPj8qbh+x1u3dwr23IXDIyBYBzZpli3IyxO1E8B7OrhlujMX72613URBblodfbVR1Xuc2Z9M8bWNb9ub5ftxQZhEljqfj615CMR3Zum44/wDMeWaBuzQOnp7q9ptoBtXzPxHhl93u3rk92t51CEsTAZtQvT5n2Vra7nn6W+B/a2739+1btXFdApzZTnVWOsnLziP6mmDhttBbKqJBEtqZMA68jBBI05+gh68Aup3VxQMjPoR5gh5sPjV7b4Hdu28ltWcjXMFOUGZ32G8b8658uRqSUT1Ok6VSxynLavJHwPDfa2wo0bkNdGENz0EGfjWhw3YYBQXc5+cAED0HWrvgfZz6rZSQHuNlViNYHoTHhHOPnVlc4hYTR7iqdOoEnbWI1GvrXRGDSPPyzUpWilwPAjb8rkqEyQVjXMWzb76kUNwSy9vieGW44fO+JIifAvdEhD02PxNXnGMciWWKmT5VjWWI02+Puqr+jzgP2wvXHJZcwCEQRmBGY9dJAj1pSlvTEoWmz0PE2/A2p8rcz0NGLQuJ8jfut+RopaqJk0BPhQ6FWJKssEabEQeVDYZ8RaAQoLoGivnCsRyzqRv6iZo9Nh7BTqnU0VRBatsfE5hjyXygdASNfbp7KgsppZ1Py/CfSjqDseWz/X3TTTKS2B+JcKLutxTLIDAYwCeUkDYSeVQ4fDXmBzyNhosepIJYmDtrHXnV1SipToTKDinZxcTbNu+oYSSCBDL0KmdD/Ucq8/4r9HWKsGLKnEW83hIyi4o18LjSfaPgK9bu3svIzTBiuoNVfoVDJKH9r9fc8gwHYjFFibuHcCDAMbnSSZ0jetNgeEYm3ZNs2XaB4SQNuS/1/Ct7aeRMGnxWWnfY6c3V5MzvJuzzfBdjbt3w3k7teZeJPz19lehWsOFUKCYUADbYCBy6UzGjQVL9z/L/AApxjpWxzzm58lP2msjuGMkmV6dfQVW8OY2HVLhOS6odD0Ygfx0Puq04nhGuWGVBLZlMSBsfWpMZwnvcMqEQ6quX0YAAj2HavOz4pvO5w5SVevNo68OSKxKEuG3fpxuVXCLrJg7rKxBDaRG8L1FFPxF/qgcM2fKDm0/FHTpXeG8LdcLdt3BlLExqDyWDp6ig0wuKNruAgyz55GwM7z/Caxj8THjWz3jW3m/say+HObdr+6/Yl4jxG6tnDsrnM4121ML6etdv3MRYu2u8u5xcIBHIagED470TxXhLlcOtsZhbIkyBoMuuvsNTcdwL3HslBIV5bUCBK9fYaqWPLcpb2tNfv9SYzx7Lanqv9gbGYq9cvmzYfKFHiYxPL09QKJwOCxKPD3Q9uN/vT6SP40LjsLdt3zdsgMWEMp57fyHvojAYvEvc8aqiRtuZ67/nWsL+L8+q728V29DOVfD+Sqr3v8gVtr2Juv3Vw20QxPMnYbeyal4Zib/1lrV5ycqnaIPlg7dDXPqd/D3HNhRcRzMdDv19TT+F4G+MS128B4lOoIidIX3AfKsY/E1xvVq1b+K/BrLRpdVVbeb/ACWmPvd1bZyScomNNTsBt1rMpxN2XO2KCvySDHsMCPzrVY7Ci5bZDpmET06H41nrOHxCL3YsWnjQPCnT16++tes+I5qr012vn2Mum0KL833rj3Hvxm42ENxCc4bKxEQB+Iaabj2UVwFnbMTf7xYGn3gT1nUVPdt3ksgW1td7oWUAAEc4HM8vjQfBsBcF5rroLSlYyg7kxy5bTSXxFlhdvbflL6+PrY3oeOVUt/T9PP0L3u/2j8v5V5pxHspirOIdrds3rZdntssEjNOjCdGGusc69NFdivRlHVyckJODtHjvEeCcQuEKMPdKndiqgzHodNa1vZvsxfwiNa70Mjw3iBBV9JIEmZ1Hw6VtctQ3MOSwPSKqEVF2OeWU1XYqMTYuqJCSAdvTaol4V4CFDwRAAiEmZyTtv7Kv7tskRStWyBFXqMaMhxPgNwYdyq3Lj2xmtqcpZiAQE0jUk7/nTOw3CMQft8Uj2H8Si0WUmNRJieUGtrFKKh03Zak0tN7A+Jt+BtT5W6dD6Uau1C4nyN+635GihWkGZtAqKYHi5DkKdlP4vkK6mw9gpovqSQDJGhgEwehI2PpUblUdyn8XyFCWVMWdfkPwmjhQdjy2f6+6aaZSWx5Z9Lva24l8YVbrIAiNCg+IvmMtBEgQsDrNZETctjMxIZVJKu0E76GZia3n0oYC273/ALPPcNhDlUeNgsxlO8iZ+NUHAuzcYO131u4jhSGBlY1aNPZH8addzfBmjDaSM/g+0T4S9N4XHtMGUkMZgwRG3SIJ5jWrfAcUwti4cViDcfvB4V8ZY5vGXVQY0DAToBB5mh7nDExJGbRcoDICJzqFAbTkTJoG9wMC6VtufBAQE6QsSk7x+fuqbSVyN59HlmnOO6Le72lwmIf7N7loOMsr4SCTJaBIB28XpUPaNTgVQG5euSPDnJ55tQdp32NU3DOEvZL94BmczA5BZ0B6Emf8oq4u8Ks3bXe37txWRktqD47Y1ATwemY7HaamDUpaV3LydDKHTLqOO1fuWvBuI4i3ZtPh3Ck5XhySGT8DgE6kSJJkEV679Y8MSdo2FebYPAOLSiLcgQcggaaaA16at5OnvitK0nl3YHjMWbNkuIJkQDpOoFGWL+a2rlgAQCdoE7iaA7UWlbDltypBU9JIB+RqtxGGXNhbR8NplzkSYLnU6+2P9Vedl6iePK12pfq3R2Y8MZ40+9v9ErNA9wMNHUzt5dfZSsOAAM6ySQB4TJ6VRYnAW7WLsC1pJkrMx0Ou0/wrvAsKv29yJdGfJ6GDt7ZoXVzctDS58+FYPp46dSb4/evJfXLwBjOM0TGk/CheC4971rO0AyRAGmkdaqOFcMs3bDXLhlzmLNm1UjY/x1oVbzDAgLoGukMdtN4npIrJ9ZNNTa2pul7Gn9NFpxT3tL8mlv3g2iuGPpBj4U7C6EiYPsHwrOHhV0ZDbtIjAgqwuAlvTU61qLliYOx5+2uzB1Esiakqr+dznzYYwrS7/nocbEKBJuLH+WpIP4vkKzHAOF2bqObmpDEbxlEb6e/X0qEYpxg3VSSou5A37B1+Ex8a5l1slFSlHZptV6Gz6VXpi+Gl+pqRiFMxcXTfy6e3WoBcCOZcAdTGx2NUfG+E2LeHDW99ADM5wd9PnpXb2FV8UA4kCyhj3CJ+NP8Aq8ilocVe3fzfoJdNBx1Jut+3ivUuL2IhpLAa6TAqS82ZgoYH4aT+lUmGwa3r94XdSmiLMaddPd8al7OWVXEXgpkAADnz2n02q49XJyWyptr129BS6eKi93aSfpuaEIfxfIVie1fEbjX2t5iESNBpJIBJMb7xW5rwD6TreJvcVv20cqim3k8RRfIkkkbmTvXda7nLpb2Ro+NcPe9hmS2+VmjUsQIGu9eVY1b1q5ctm4SyGDDsRPp1rXYHtBirKd3eXvCsL3mbxeIwOWpAO5qHjfCTcYshE5jmJ0YpyM6zrO/KKh5Yo1hhldFBw/GXLkkM+pE+IwAABEz6T76OxLO4A72NNSbp0gehq34Bw1LVsSIznMeogAeE8+pU1HgOGhMZBykAncCCDptSi/iO0zTIvhrdGpwFxxgLCknYeLMfEADB1113rMYDtdiMLxe2Ldx+7d7Nq5bLEoyuQCcp0zDPIO+nSatu1vaO5by2rFpWKiSSfCoI0GUa7DrWF4Oz4jiWHLABmxFmQJgZWWd/Ra2RyOL5PqLEocja/dbkOhoxdqGxXkf91vyNErtTixMq+JXnTDuykStskabab78t/dR+EsqqKqeUAR6+vrO8+tMVQVg6giCPSNqCw+Bu2hltXR3Y8q3ELFB0VgwkdAaUZLuNosLp1ABjntP8RQFkHLZ1Hw/ZPrRVizl3JZjux0n0AGwHT/7qCx5bP9fdNFlJbGQ7WZRi/FBfIkCNOesa61A11nMgAT6T+dU3bXjKpxg2bxi29mzlfTwOc2/7J29D6TV2mFI0E6bgfmKKJbA73AbbeJllgcwKjK2b2jrFYa1hWuNlA8UM0SJGXU+s16RiLL5YtiCY1JPI668iaZb4R3aZmUs2XXSXaOvU6Cs547PT6H/UZdPCUUrvyeaKzFvEWJjnMgVL3edHUtlC5b5J6WpkAdSG09lbdeAfWX+1UWpBCycrtHNTGYidzEfGqH+xWJt3HVrRaQAGUhlIzAmTpuoIggb7VnjjKMlJHqZ/9RxZ+lnilS9P8Gj4YAcOWcEjMYUGCWYl8pI2y5tfZXoLYfT7u34f1rz3DcNuW7dnDkEMR3txuXeXHLOJ6qikf5hXoDXXIiPlXTI+XRCcJ3ttkc+Ex19u8+lN4hw5WRUcAqugMEEQI3npRF6+ti2Wfl05nkBVM3HMQ6lxY+z3nWY6z+lcObNhjKpq79L2OrFjySVxdV61uG4Xs9bUq6+ZTmBM7+utTcPwoQsLegYliTJ1+NDWONqcOzidOXMHp89/WhuHcbullmz4HMAifzOmmvSpWXp8bWlc7ql7FPHmmnqfHNskxXCMMLoDkB31CAMAST0B6zzqwtcIRbZtCChMkEE6n1zVn+MYq59bU5NUICDXxgEwfeas7/GXF61bKxnVSdTIJmRHpFc+LNh1yuKW9ceTXJiyaY1Jva+fBLh+zVtGDDUjUBpIHsE1ZlW6j/T+tV/F+Lmy9tQoOc8yRGoH8aXGeNizCquZ22HQbSY9eVdKy4cSkltXO3kwePLkcW97438FNY4Oi2i2Jm2c5HOSDEaA7TNWT4vDpZVCQLbjQZG1G8nWeczVRxbidx0K3rZQkiDqBpy1qTiF5Bh8PmthvDvJHIdN68+GWGPUsaWyW7W/Pc7ZYpz0ube74T9OxZp2WsxzIO2p0G+mtHJwwC53g82UJsYyiOWb0oPHcbFhFULmc+VdoHU/kBQj9pL1sfa2YJ8p1A9hn0rreXpsLqlt4XBzrHnyq7e/qWOO4El1szaN1UEEj11p2E4UlglkIXMADMnboC1CYrtEUtWXyA95JIk6RG1S8MvXLxY3VyD7o5x/X8a0hPBLL8q+bngzlDLHHu9uOSxFz9pf9J/nXlvb7Bt9ae6kELGcgdQoBMnbl7xXp1/DgCRXn3aPEAYi6rBWVoUzIyyoBkgjQ6fCu7Sppo54T0STKdeFA2GY+Yrn2+6QDAjoDz5+0Vn3xjAkAwZ8QO2adJ55Y/lWuOGxN8RaWFK5Z2HIBdTJ8IHxNDYvsBiHBZTbD9JMGAAYYDQnKBqI32rHJi3SSOnFnSttmYt4m4qhXKiCJyjSJncn8P5UZgsA1/F2MsqHKiY1hdXYj3H5VFxa09l7du7ZuIWORSVhJchQQ8lTHpJrfdk8IA9x48sKG9NSwHwSnig470LPlUtjN9t+ANZfvFEpc8IM+IONwfcJB9aD7Ldi2S9h8b9zMQV5hs2VX9VgmfUeunpfEuGW74QXRKqwcD8RgiD6czHSirUSByBAA5ewDkKpRqTZlLJcFEtMSrZG1Hlb7vofWjBQ2J8j/ut+RokVpExaBULQNBsOZ/lTpboP9R/611Nh7BTqiyqGS3Qf6j/1oOyTFnQfE/hPpR9B2PLZ9/8AxNUmUlsZ3tb2ETGOL2W33ypkGctkImRmyidJb4+lc4P2axSW8t5rUqfsyhbRfwmV2Gw9NOVa+lU2CdFPa4feDbWgkbgtmLaRpERvz6UQtgCcwJPs0o8mhlxROw1qlJktIzdvs7cF3PaiSfG7XXzsJnzZSBqAYUKB7KOwXALilyxtJmGndBtT1uF5ZyBtqANdNZq4tYgzDCiKHJiSopcLwRxGdgYOsEjMOQMgwfUVby3Qf6j/ANafSqb2Koou1dtjYBgQrAmCTpBHTqRVZYtTbDfWyojy5iCPTLP5VriAdDBHMVWP2ZsEzkj0DGPhNedn6aUsnxIpO1W7a/B24c6jDRL8J/krOH4S2tu4S4e2w8R1G3LrOo9aETEHDspsXQ6MfJMmNNGEaH10rVJw9AhTKCpERGkUPh+z9hGDKmo1EkkA9QDU5OllUVjpV33tf5Q4dRG5Odu+21P/ANKvjBP1yxIH3ef7R9Kj44+TF2nbQQuvLQkHl6ir+/w627q7CWWIMnSNRptuag4rhUuQHEj5j2EVUulnLVVW2pL2Jj1EU43wk0/couLXRdvWVRg5kSVMjUjn7jTsZe7vGI9weGBryEAr05EzVxgsBYtHMi+L1JJ9xO1SHArdB7xZH8eoNJ9LkkpSlWptP02KXUQi1FXppr13KbtFjrbJCsrFiD4TMRz2/qaF4u5OHw4I2GnroK0CdnLABGSZ5kmfjOlT3+EWnRUZZVPKJOnLrUz6bNkcpSq2ktvRjhnx41FRvZt/YouLsbeKtXLg8ML1jSZ5cpBqftDxW21nKGVixEZWmIMydNP1qzxttboyFQw/rUdKCt8EsrIa3vzJM+4z+VVPpsy1xhVS88omOfH8rndx8dyo4l/6fC+w/wAK0xzI0wIPr8tqV3g9plRSsqnlEnT560bW/T4ZYpSb7pL9EZZsqyRSXZv7sBu4gsNAI56/pWa4z2Ja9d+sWHFu4RDgkwxXRW2IkAAag7CtffSVIFLDrC612N7HOrTMpZ4HxARN6wQP2dT1mE/Kli+ymJuXDc74LP3A9zKPLoNNfL/uNa+lSTaKsr7nDZBVsrKeTDT3zM0NhOziWi5t+E3CCwkkSNNAdtOlXNKnqZFFa3DmIABA+P8AKla4YRGYgxruRtqOVWVKlYUQYgtkbQeVuZ6H0oxaGxPkb91vyNFCtIksr7+K7u2XYaKuY69BttUuFwzQDcJLHUgEhV/ZAHTqdTTMThRctMh0DplnpI3qDC8VZQFvo4caSqM6P+0pUHfoYilGhsPeRsJ99A2SYs6fP9k0TZuFjmIKjYA7x1PQnp6esCCx5bP9fdNGxS4Ccx6fP9KWY9Pn+lPpVFhRGzGDpy6/pUGDJ106c6KIqOxZyzTsVEFwnvBp050TmPT5/pTGsSwM9KmobChmY9Pn+lR37hCnSPf+lT1FiV8J9KSCgfCjWY16T+lFZj0+f6VFhEETzoim2CQzMenz/SlmP4fn+lPpUh0RXLxXcfOuKc2uX513EmF1E06z5RpFMQw2p+6PjTwT+H5/pT6VKwoZmP4fn+lcYtG3z/SpKVFhQHhG3Ea+2u4t9AI19tSXcKCZGlct4SNzNVaCh9otA05df0p2Y9Pn+lPpVNhQzMenz/SlmPT5/pT6VFhQzMenz/SlmP4fn+lPpUWOhmY/h+f6Usx/D8/0p9KiwoZmP4fn+lLMfw/P9KfSosKIMQxyNp91ufofSjF2oXE+Rv3W/I0Uu1XEhgM12a5VDxntxhMLd7m+7C5k7zKLbsSuwiBqSRAA19laCL+a6Kis3sygwVkA5TEieRgkSJjfenW7ykSpBEkSCIkGCPiCKAJJrs1Favq3lYHbY9dR8RrUlAjs12uVHcxSKyKzAM8hQd2IEkD1jWkUk3wS12hcRxSzbjvLttJJAzOokjQgSdwamxGJW2pdyFURJO2pgfMijYel+CWuxUN3FooYu6qEALEsBlB2LTtPrTbfEbRzw6/ZsEeTGVjEAz1zCOs6UbC0vwEAV2KFx3FbNjL31xLeaQucwCRqdTTDxywHKG6gYLngtHgic4J0IjmKLRShJq0g6K7loJeNYfuzc7613YMF865QehM7+lOs8Xsvny3EIRVZiD4QrAlWzbQQDz5UWg0S8BRUdKWUUJe45YRO8a4oTObeY7ZwSpUnkZUj3VKnELRVXFxCrkKrBhDMdlU8zodKLQtEuaJorkU6uUyTkVyqu9izcuBbTA5Wh0OYErEyTy1026+tDWQcpNq6pAuHO4YtkHNIB5dZ6e2uZ5/CtGyxeWXlcqHB4tbi5lMjUSAYMaSKmreLUlaMmmnTFlNciqztQX7hFtXTaZrtoBhGv2iEprzZQygc510mgXvgvch37wEDWQAS7EaeUeE7jXlsKoRoSppAHlQvBbythkKksMqwxZmzaDUMxLH3603imJuJaJs5M5KqC8wJMTA8x9JE/Ip0lbDkMyHoa5kPQ15NxDvbV3vLePa7evZrF0OYS0rAjvkCuNBKnLpy2g1o+x5u4dlt2sX9as5lRu+86k5gWRgzcxGU7ke01HxIlUbXI3Q0sjdDVLc+kLCLcu23Z1a0xRpQwXE6Aj0EyYEESRSX6RMCdrpPPyPqoiW1GwkyTHlPStKJLrI3Q1zI3Q0DZ7YYV71uytzx3VDIMrCZDGNRoYUmDtp1FXVAADTzqwUUJifN7hRa7UAAGvLuI8QfCYniGOxmGuzfCYXCCUBZSGXLmVi1stlDTE7869Rqp7S9mrWNtLbullKOt1HQjMlxZhhIIO50IoBGWt4G8rW+/wAMCjWibpGWwtq4sqAv2hzpkvXATGYlQZGgBOA4aV1fDkFVeW75SBKP4QCfMVgZidDBkbDUpwoHW8zXXIAzNCwAQ0KEgL4lBMamBJMCIf7LYX/BX/d/OgChwnCnFxHGGyhGETeB0W4rA77gnNG/hYSZFajhuMZ1m6gtsSYTMCSoA10Pr68utDnsxhjl+yWFJIEtEtEyJ12G/QdKfhuzuGtsrpaVWTykTI0I69DQBZVTccwNm8yd7dCdzmbzAMrMoyupnQrEjermhrvDLTXFutbU3F0ViNQBMf8AI/1FJqzXFPRK7r6FHhuFW0aVxFpnuWyjl1Vs0s7s6gMMpLXGldQdOlF8QtYf6sMMb6oq27ZkuJ7tCsNII3CxPrRX9m8NkydymSc0R97Llnf8JI+e9TPwe0Zld8swzjVTKkQdCpAgjaIGlRp2o2eZNp2/sZi9hcNcF0PiSls3XYqzBzcCKiW2lyxZF1b1PTLRFp8ML63GuLdazh7eoKnvHBYC4BmguoVuWgub1dr2cw42tAag7tEgkgkTqQSYPqetd/s7h/8ADGwG7R4ZjSdxJ19aWlmj6iFVb+wHxTGWbj2nXE2FNl20aGBZlZIIDDkTVbawmGKMoxVko2G7sZgDCoxd2ILQRL6qACBliN6v/wCz2H/w/TzNtp4d/L4R4dtNq5Y7NYdUyZJBQISxJJUZYkz+wu0RAiKbiyI5YRVJv7FDh8BhyRcGLstctPnBcBlClFQK2Z8zQHBDFiRmj0qe3hrFzvWF+2qXEsXL6ZQpVU8f4vAGzagzvvrV1/Z7DwB3Y0JI1YEEhQSDMgkIo93qa7/Z7D+L7MeMQwlgCIA2n0HvAO4o0sbzxfd/byZ/6raKW7LYlGVr4vqbcq0tcNwBiH0BLhQY3in8R4PhiVjFC2FXvrYzK3jL52xDM0liYAB02MbkVe/2dw/+HG2zOIIyHMIOjTbTUa+EU7/8HZiAkCFEBnHkMpEHQqdjuOVGkX9Qk7Tf2DLV0MoZSCpEggyCDsQa7TbFhUUKghQIAqFccImGGseUzMA8t99x61ocjrsVpuFHIuMi5ptoFHj8UnMYHi19mo6mqbs7w18KlwXr1pu8yWlKIVQZA0FyRGY5hIPvJrTX76FvEryp0ORj7wRIqC1hba5lIc+JnghiCddZHPprroelcujJFOMap93ya6oNqT5J+HK2WXyyT93QEDQED2D+tqKNDvjlEGGgkjRW3Econ9BUlq+GmARBjUEfCd66IR0pIyk7dld2rxJtYbvVRrhRkORRJMsFnY6AEkjn6VSXMb/eSmSWzOMxQEwpW54eWrMQRP3V3EVoO0mKFrCtcJICNbbTNrFxDl8IJ122566V5+nGkPnfMveNca3F7UR47anu9iBczDl3L/tQpN9jfDCDTcmeicHVvq659yAdDmE8yG3YHqdalxKE23C7xp7taH7P3M2EtNMgrI30BJIWW1IAgSd4miruJFtHcgkKJgb0Sjri4+TB7M8dwltVLoxcsl2GXKMoXNmDTMy1vSRIka6RWm+juyGxN+5bLG3OUM25y5pJPPxOR7qP4rcw2JUBbdyyWYO7i0NVXxOJnfwgTsZ51dcH4vZ7w2rdl7ZYmTk8JILAkt/lHxjlWfw5yST9PsPVvZT4s4gXbpXE4SBcunLdiQJEAjJMKoOx3BkmZWJfrUFvrOAAEQRl2IRYY5ObSQYAEjQ8tnc4ZZY5mtWy3UopOuvMVw8Ks6jureu/gXWNuVdBJkMWMWptlMXgke3nDBkCqVEhI0kBJZYmCCdd6KwzcRuBjZxWFeADpLQxG2i6AkE7fkZ07cOtEybaE9Siz8Yp9jCIk5EVZicqgTG0xSAr8HaurbQYhle7rmZdFJLMRGg0AIHuq2XahMT5vcKLXagAClSpUAdropUqAOilSpUCO0qVKgZ2u0qVAHa6KVKgDtdpUqAO0qVKgDtcpUqAFXKVKgBVylSoENrlKlQMZdQMuVgGHQgEddjQh4XZ1+xtamT9mmpGxOmprtKgAixbCKFQBVGyqAqjnoBoNaeGI2pUqAEbh60u+PWuUqBC749a53zda7SoGcN5utc79utKlQIazE71YLtSpUD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6568316" y="500042"/>
            <a:ext cx="197086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MX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cs typeface="Calibri" pitchFamily="34" charset="0"/>
              </a:rPr>
              <a:t>Logros 2014</a:t>
            </a:r>
            <a:endParaRPr lang="es-ES" sz="28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0"/>
              <a:cs typeface="Calibri" pitchFamily="34" charset="0"/>
            </a:endParaRPr>
          </a:p>
        </p:txBody>
      </p:sp>
      <p:sp>
        <p:nvSpPr>
          <p:cNvPr id="3" name="2 Flecha a la derecha con bandas"/>
          <p:cNvSpPr/>
          <p:nvPr/>
        </p:nvSpPr>
        <p:spPr>
          <a:xfrm rot="20334115">
            <a:off x="6393211" y="2620518"/>
            <a:ext cx="1008112" cy="648072"/>
          </a:xfrm>
          <a:prstGeom prst="stripedRightArrow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 smtClean="0"/>
              <a:t>LOGRO</a:t>
            </a:r>
            <a:endParaRPr lang="es-CO" sz="14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7538856" y="2363313"/>
            <a:ext cx="1468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91.000</a:t>
            </a:r>
          </a:p>
          <a:p>
            <a:pPr algn="ctr"/>
            <a:r>
              <a:rPr lang="es-CO" dirty="0" smtClean="0"/>
              <a:t>alfabetizados</a:t>
            </a:r>
            <a:endParaRPr lang="es-CO" dirty="0"/>
          </a:p>
        </p:txBody>
      </p:sp>
      <p:sp>
        <p:nvSpPr>
          <p:cNvPr id="6" name="5 Anillo"/>
          <p:cNvSpPr/>
          <p:nvPr/>
        </p:nvSpPr>
        <p:spPr>
          <a:xfrm>
            <a:off x="7496264" y="1929524"/>
            <a:ext cx="1520880" cy="1440160"/>
          </a:xfrm>
          <a:prstGeom prst="donut">
            <a:avLst>
              <a:gd name="adj" fmla="val 5146"/>
            </a:avLst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11" name="10 Flecha a la derecha con bandas"/>
          <p:cNvSpPr/>
          <p:nvPr/>
        </p:nvSpPr>
        <p:spPr>
          <a:xfrm rot="1076775">
            <a:off x="6291420" y="3688227"/>
            <a:ext cx="1104720" cy="648072"/>
          </a:xfrm>
          <a:prstGeom prst="stripedRightArrow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000" b="1" dirty="0" smtClean="0"/>
              <a:t>INVERSIÓN</a:t>
            </a:r>
            <a:endParaRPr lang="es-CO" sz="10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7596336" y="3866570"/>
            <a:ext cx="1468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$ 17.000</a:t>
            </a:r>
          </a:p>
          <a:p>
            <a:pPr algn="ctr"/>
            <a:r>
              <a:rPr lang="es-CO" dirty="0" smtClean="0"/>
              <a:t>MILLONES</a:t>
            </a:r>
            <a:endParaRPr lang="es-CO" dirty="0"/>
          </a:p>
        </p:txBody>
      </p:sp>
      <p:sp>
        <p:nvSpPr>
          <p:cNvPr id="13" name="12 Anillo"/>
          <p:cNvSpPr/>
          <p:nvPr/>
        </p:nvSpPr>
        <p:spPr>
          <a:xfrm>
            <a:off x="7541899" y="3581266"/>
            <a:ext cx="1520880" cy="1440160"/>
          </a:xfrm>
          <a:prstGeom prst="donut">
            <a:avLst>
              <a:gd name="adj" fmla="val 5146"/>
            </a:avLst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887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Elipse"/>
          <p:cNvSpPr/>
          <p:nvPr/>
        </p:nvSpPr>
        <p:spPr>
          <a:xfrm>
            <a:off x="202394" y="1556792"/>
            <a:ext cx="936104" cy="864096"/>
          </a:xfrm>
          <a:prstGeom prst="ellipse">
            <a:avLst/>
          </a:prstGeom>
          <a:solidFill>
            <a:srgbClr val="B9070B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sunset" dir="t"/>
          </a:scene3d>
          <a:sp3d prstMaterial="flat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s-CO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8 Grupo"/>
          <p:cNvGrpSpPr/>
          <p:nvPr/>
        </p:nvGrpSpPr>
        <p:grpSpPr>
          <a:xfrm>
            <a:off x="1763689" y="1603159"/>
            <a:ext cx="4536503" cy="740736"/>
            <a:chOff x="881236" y="5936"/>
            <a:chExt cx="7471691" cy="818721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0" name="9 Redondear rectángulo de esquina del mismo lado"/>
            <p:cNvSpPr/>
            <p:nvPr/>
          </p:nvSpPr>
          <p:spPr>
            <a:xfrm rot="5400000">
              <a:off x="4207721" y="-3320549"/>
              <a:ext cx="818721" cy="7471691"/>
            </a:xfrm>
            <a:prstGeom prst="round2SameRect">
              <a:avLst/>
            </a:prstGeom>
            <a:ln>
              <a:solidFill>
                <a:srgbClr val="86000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edondear rectángulo de esquina del mismo lado 4"/>
            <p:cNvSpPr/>
            <p:nvPr/>
          </p:nvSpPr>
          <p:spPr>
            <a:xfrm>
              <a:off x="881237" y="45902"/>
              <a:ext cx="7431724" cy="738787"/>
            </a:xfrm>
            <a:prstGeom prst="rect">
              <a:avLst/>
            </a:prstGeom>
            <a:ln>
              <a:solidFill>
                <a:srgbClr val="86000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0160" rIns="10160" bIns="10160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CO" sz="1600" kern="1200" dirty="0" smtClean="0">
                  <a:latin typeface="Arial Narrow" panose="020B0606020202030204" pitchFamily="34" charset="0"/>
                </a:rPr>
                <a:t>Selección de ETC y Municipios a proclamar LIBRES DE ANALFABETISMO</a:t>
              </a:r>
              <a:endParaRPr lang="es-CO" sz="1600" kern="1200" dirty="0"/>
            </a:p>
          </p:txBody>
        </p:sp>
      </p:grpSp>
      <p:sp>
        <p:nvSpPr>
          <p:cNvPr id="12" name="11 Elipse"/>
          <p:cNvSpPr/>
          <p:nvPr/>
        </p:nvSpPr>
        <p:spPr>
          <a:xfrm>
            <a:off x="179512" y="2780928"/>
            <a:ext cx="936104" cy="864096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s-CO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1763688" y="2636912"/>
            <a:ext cx="4749227" cy="958899"/>
            <a:chOff x="881236" y="1118513"/>
            <a:chExt cx="7471691" cy="818291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4" name="13 Redondear rectángulo de esquina del mismo lado"/>
            <p:cNvSpPr/>
            <p:nvPr/>
          </p:nvSpPr>
          <p:spPr>
            <a:xfrm rot="5400000">
              <a:off x="4207936" y="-2208187"/>
              <a:ext cx="818291" cy="7471691"/>
            </a:xfrm>
            <a:prstGeom prst="round2SameRect">
              <a:avLst/>
            </a:prstGeom>
            <a:ln>
              <a:solidFill>
                <a:srgbClr val="92D05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edondear rectángulo de esquina del mismo lado 4"/>
            <p:cNvSpPr/>
            <p:nvPr/>
          </p:nvSpPr>
          <p:spPr>
            <a:xfrm>
              <a:off x="881236" y="1158459"/>
              <a:ext cx="7431745" cy="738399"/>
            </a:xfrm>
            <a:prstGeom prst="rect">
              <a:avLst/>
            </a:prstGeom>
            <a:ln>
              <a:solidFill>
                <a:srgbClr val="92D05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0160" rIns="10160" bIns="10160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CO" sz="1600" kern="1200" dirty="0" smtClean="0">
                  <a:latin typeface="Arial Narrow" panose="020B0606020202030204" pitchFamily="34" charset="0"/>
                </a:rPr>
                <a:t>Reunión con las autoridades de las Entidades seleccionadas.</a:t>
              </a:r>
              <a:endParaRPr lang="es-CO" sz="1600" kern="1200" dirty="0"/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CO" sz="1600" kern="1200" dirty="0" smtClean="0">
                  <a:latin typeface="Arial Narrow" panose="020B0606020202030204" pitchFamily="34" charset="0"/>
                </a:rPr>
                <a:t>Socialización de la estrategia</a:t>
              </a:r>
              <a:endParaRPr lang="es-CO" sz="1600" kern="1200" dirty="0"/>
            </a:p>
          </p:txBody>
        </p:sp>
      </p:grpSp>
      <p:sp>
        <p:nvSpPr>
          <p:cNvPr id="16" name="15 Elipse"/>
          <p:cNvSpPr/>
          <p:nvPr/>
        </p:nvSpPr>
        <p:spPr>
          <a:xfrm>
            <a:off x="179512" y="5229200"/>
            <a:ext cx="936104" cy="864096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s-CO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16 Elipse"/>
          <p:cNvSpPr/>
          <p:nvPr/>
        </p:nvSpPr>
        <p:spPr>
          <a:xfrm>
            <a:off x="204916" y="4077072"/>
            <a:ext cx="936104" cy="864096"/>
          </a:xfrm>
          <a:prstGeom prst="ellipse">
            <a:avLst/>
          </a:prstGeom>
          <a:solidFill>
            <a:srgbClr val="86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s-CO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17 Grupo"/>
          <p:cNvGrpSpPr/>
          <p:nvPr/>
        </p:nvGrpSpPr>
        <p:grpSpPr>
          <a:xfrm>
            <a:off x="1763688" y="4005064"/>
            <a:ext cx="5182311" cy="769185"/>
            <a:chOff x="881236" y="2231090"/>
            <a:chExt cx="7471691" cy="818291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9" name="18 Redondear rectángulo de esquina del mismo lado"/>
            <p:cNvSpPr/>
            <p:nvPr/>
          </p:nvSpPr>
          <p:spPr>
            <a:xfrm rot="5400000">
              <a:off x="4207936" y="-1095610"/>
              <a:ext cx="818291" cy="7471691"/>
            </a:xfrm>
            <a:prstGeom prst="round2SameRect">
              <a:avLst/>
            </a:prstGeom>
            <a:ln>
              <a:solidFill>
                <a:srgbClr val="7030A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Redondear rectángulo de esquina del mismo lado 4"/>
            <p:cNvSpPr/>
            <p:nvPr/>
          </p:nvSpPr>
          <p:spPr>
            <a:xfrm>
              <a:off x="881236" y="2271036"/>
              <a:ext cx="7431745" cy="738399"/>
            </a:xfrm>
            <a:prstGeom prst="rect">
              <a:avLst/>
            </a:prstGeom>
            <a:ln>
              <a:solidFill>
                <a:srgbClr val="7030A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0160" rIns="10160" bIns="10160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CO" sz="1600" kern="1200" dirty="0" smtClean="0">
                  <a:latin typeface="Arial Narrow" panose="020B0606020202030204" pitchFamily="34" charset="0"/>
                </a:rPr>
                <a:t>Implementación del Ciclo 1 con los modelos A Crecer, CAFAM, PAVA y ES.PE.RE.</a:t>
              </a:r>
              <a:endParaRPr lang="es-CO" sz="1600" kern="1200" dirty="0"/>
            </a:p>
          </p:txBody>
        </p:sp>
      </p:grpSp>
      <p:grpSp>
        <p:nvGrpSpPr>
          <p:cNvPr id="21" name="20 Grupo"/>
          <p:cNvGrpSpPr/>
          <p:nvPr/>
        </p:nvGrpSpPr>
        <p:grpSpPr>
          <a:xfrm>
            <a:off x="1691681" y="5229200"/>
            <a:ext cx="6264695" cy="805716"/>
            <a:chOff x="881236" y="3383321"/>
            <a:chExt cx="7471691" cy="818291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2" name="21 Redondear rectángulo de esquina del mismo lado"/>
            <p:cNvSpPr/>
            <p:nvPr/>
          </p:nvSpPr>
          <p:spPr>
            <a:xfrm rot="5400000">
              <a:off x="4207936" y="56621"/>
              <a:ext cx="818291" cy="7471691"/>
            </a:xfrm>
            <a:prstGeom prst="round2SameRect">
              <a:avLst/>
            </a:prstGeom>
            <a:ln>
              <a:solidFill>
                <a:schemeClr val="accent1">
                  <a:lumMod val="75000"/>
                </a:schemeClr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Redondear rectángulo de esquina del mismo lado 4"/>
            <p:cNvSpPr/>
            <p:nvPr/>
          </p:nvSpPr>
          <p:spPr>
            <a:xfrm>
              <a:off x="881236" y="3423267"/>
              <a:ext cx="7431745" cy="738399"/>
            </a:xfrm>
            <a:prstGeom prst="rect">
              <a:avLst/>
            </a:prstGeom>
            <a:ln>
              <a:solidFill>
                <a:schemeClr val="accent1">
                  <a:lumMod val="75000"/>
                </a:schemeClr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0160" rIns="10160" bIns="10160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CO" sz="1600" b="1" kern="1200" dirty="0" smtClean="0">
                  <a:solidFill>
                    <a:schemeClr val="tx2"/>
                  </a:solidFill>
                  <a:latin typeface="Arial Narrow" panose="020B0606020202030204" pitchFamily="34" charset="0"/>
                </a:rPr>
                <a:t>EVENTOS DE PROCLAMACIÓN  TERRITORIOS LIBRES DE ANALFABETISMO</a:t>
              </a:r>
              <a:endParaRPr lang="es-CO" sz="1600" kern="1200" dirty="0"/>
            </a:p>
          </p:txBody>
        </p:sp>
      </p:grpSp>
      <p:sp>
        <p:nvSpPr>
          <p:cNvPr id="30" name="29 Rectángulo"/>
          <p:cNvSpPr>
            <a:spLocks noChangeArrowheads="1"/>
          </p:cNvSpPr>
          <p:nvPr/>
        </p:nvSpPr>
        <p:spPr bwMode="auto">
          <a:xfrm>
            <a:off x="6064015" y="500042"/>
            <a:ext cx="29794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MX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cs typeface="Calibri" pitchFamily="34" charset="0"/>
              </a:rPr>
              <a:t>Distribución Cupos</a:t>
            </a:r>
            <a:endParaRPr lang="es-ES" sz="28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0"/>
              <a:cs typeface="Calibri" pitchFamily="34" charset="0"/>
            </a:endParaRPr>
          </a:p>
        </p:txBody>
      </p:sp>
      <p:pic>
        <p:nvPicPr>
          <p:cNvPr id="2051" name="Picture 3" descr="C:\Users\lzapata\AppData\Local\Microsoft\Windows\Temporary Internet Files\Content.IE5\15HOXGZY\MC90042356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5046">
            <a:off x="7599411" y="2106115"/>
            <a:ext cx="983894" cy="182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965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1 Título"/>
          <p:cNvSpPr>
            <a:spLocks noGrp="1"/>
          </p:cNvSpPr>
          <p:nvPr>
            <p:ph type="title"/>
          </p:nvPr>
        </p:nvSpPr>
        <p:spPr>
          <a:xfrm>
            <a:off x="323528" y="2722512"/>
            <a:ext cx="3882279" cy="2002632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CO" sz="2400" b="1" dirty="0" smtClean="0">
                <a:solidFill>
                  <a:schemeClr val="tx1"/>
                </a:solidFill>
              </a:rPr>
              <a:t>10 Municipios </a:t>
            </a:r>
            <a:br>
              <a:rPr lang="es-CO" sz="2400" b="1" dirty="0" smtClean="0">
                <a:solidFill>
                  <a:schemeClr val="tx1"/>
                </a:solidFill>
              </a:rPr>
            </a:br>
            <a:r>
              <a:rPr lang="es-CO" sz="2400" b="1" dirty="0" smtClean="0">
                <a:solidFill>
                  <a:schemeClr val="tx1"/>
                </a:solidFill>
              </a:rPr>
              <a:t>Emblemáticos</a:t>
            </a:r>
            <a:br>
              <a:rPr lang="es-CO" sz="2400" b="1" dirty="0" smtClean="0">
                <a:solidFill>
                  <a:schemeClr val="tx1"/>
                </a:solidFill>
              </a:rPr>
            </a:br>
            <a:r>
              <a:rPr lang="es-CO" sz="2400" b="1" dirty="0" smtClean="0">
                <a:solidFill>
                  <a:schemeClr val="tx1"/>
                </a:solidFill>
              </a:rPr>
              <a:t>LIBRES DE ANALFABETISMO</a:t>
            </a:r>
            <a:br>
              <a:rPr lang="es-CO" sz="2400" b="1" dirty="0" smtClean="0">
                <a:solidFill>
                  <a:schemeClr val="tx1"/>
                </a:solidFill>
              </a:rPr>
            </a:br>
            <a:r>
              <a:rPr lang="es-CO" sz="2400" b="1" dirty="0" smtClean="0">
                <a:solidFill>
                  <a:schemeClr val="tx1"/>
                </a:solidFill>
              </a:rPr>
              <a:t>2014</a:t>
            </a:r>
            <a:endParaRPr lang="es-CO" sz="2400" b="1" dirty="0">
              <a:solidFill>
                <a:schemeClr val="tx1"/>
              </a:solidFill>
            </a:endParaRPr>
          </a:p>
        </p:txBody>
      </p:sp>
      <p:sp>
        <p:nvSpPr>
          <p:cNvPr id="44" name="1 Título"/>
          <p:cNvSpPr txBox="1">
            <a:spLocks/>
          </p:cNvSpPr>
          <p:nvPr/>
        </p:nvSpPr>
        <p:spPr bwMode="auto">
          <a:xfrm>
            <a:off x="4434137" y="2722512"/>
            <a:ext cx="3882279" cy="200263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800000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CO" sz="2400" b="1" dirty="0" smtClean="0">
                <a:solidFill>
                  <a:schemeClr val="tx1"/>
                </a:solidFill>
              </a:rPr>
              <a:t>23 ETC CON MEDICIÓN GEIH</a:t>
            </a:r>
          </a:p>
          <a:p>
            <a:r>
              <a:rPr lang="es-CO" sz="2400" b="1" dirty="0" smtClean="0">
                <a:solidFill>
                  <a:schemeClr val="tx1"/>
                </a:solidFill>
              </a:rPr>
              <a:t>LIBRES DE ANALFABETISMO</a:t>
            </a:r>
            <a:br>
              <a:rPr lang="es-CO" sz="2400" b="1" dirty="0" smtClean="0">
                <a:solidFill>
                  <a:schemeClr val="tx1"/>
                </a:solidFill>
              </a:rPr>
            </a:br>
            <a:r>
              <a:rPr lang="es-CO" sz="2400" b="1" dirty="0" smtClean="0">
                <a:solidFill>
                  <a:schemeClr val="tx1"/>
                </a:solidFill>
              </a:rPr>
              <a:t>2014</a:t>
            </a:r>
            <a:endParaRPr lang="es-CO" sz="2400" b="1" dirty="0">
              <a:solidFill>
                <a:schemeClr val="tx1"/>
              </a:solidFill>
            </a:endParaRPr>
          </a:p>
        </p:txBody>
      </p:sp>
      <p:sp>
        <p:nvSpPr>
          <p:cNvPr id="45" name="44 Elipse"/>
          <p:cNvSpPr/>
          <p:nvPr/>
        </p:nvSpPr>
        <p:spPr>
          <a:xfrm>
            <a:off x="1835696" y="1772816"/>
            <a:ext cx="683568" cy="720080"/>
          </a:xfrm>
          <a:prstGeom prst="ellipse">
            <a:avLst/>
          </a:prstGeom>
          <a:solidFill>
            <a:srgbClr val="86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s-CO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45 Elipse"/>
          <p:cNvSpPr/>
          <p:nvPr/>
        </p:nvSpPr>
        <p:spPr>
          <a:xfrm>
            <a:off x="5996568" y="1809246"/>
            <a:ext cx="683568" cy="720080"/>
          </a:xfrm>
          <a:prstGeom prst="ellipse">
            <a:avLst/>
          </a:prstGeom>
          <a:solidFill>
            <a:srgbClr val="86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s-CO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Rectángulo"/>
          <p:cNvSpPr>
            <a:spLocks noChangeArrowheads="1"/>
          </p:cNvSpPr>
          <p:nvPr/>
        </p:nvSpPr>
        <p:spPr bwMode="auto">
          <a:xfrm>
            <a:off x="6681749" y="500042"/>
            <a:ext cx="17440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MX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cs typeface="Calibri" pitchFamily="34" charset="0"/>
              </a:rPr>
              <a:t>Estrategia </a:t>
            </a:r>
            <a:endParaRPr lang="es-ES" sz="28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514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Marcador de número de diapositiva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9pPr>
          </a:lstStyle>
          <a:p>
            <a:pPr eaLnBrk="1" hangingPunct="1"/>
            <a:fld id="{160568FE-167C-4C03-9688-C353A1D4D7EE}" type="slidenum">
              <a:rPr lang="es-CO" altLang="es-CO" sz="1000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3</a:t>
            </a:fld>
            <a:r>
              <a:rPr lang="es-CO" altLang="es-CO" sz="1000" b="0" smtClean="0">
                <a:latin typeface="Arial" pitchFamily="34" charset="0"/>
              </a:rPr>
              <a:t> </a:t>
            </a:r>
          </a:p>
        </p:txBody>
      </p:sp>
      <p:graphicFrame>
        <p:nvGraphicFramePr>
          <p:cNvPr id="3" name="41 Tabla"/>
          <p:cNvGraphicFramePr>
            <a:graphicFrameLocks noGrp="1"/>
          </p:cNvGraphicFramePr>
          <p:nvPr/>
        </p:nvGraphicFramePr>
        <p:xfrm>
          <a:off x="5851525" y="1357313"/>
          <a:ext cx="3082925" cy="4713302"/>
        </p:xfrm>
        <a:graphic>
          <a:graphicData uri="http://schemas.openxmlformats.org/drawingml/2006/table">
            <a:tbl>
              <a:tblPr/>
              <a:tblGrid>
                <a:gridCol w="1717675"/>
                <a:gridCol w="1365250"/>
              </a:tblGrid>
              <a:tr h="1293560">
                <a:tc>
                  <a:txBody>
                    <a:bodyPr/>
                    <a:lstStyle>
                      <a:lvl1pPr eaLnBrk="0" hangingPunct="0"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buClr>
                          <a:schemeClr val="tx2"/>
                        </a:buClr>
                        <a:buSzPct val="125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buSzPct val="120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buClr>
                          <a:schemeClr val="tx2"/>
                        </a:buClr>
                        <a:buSzPct val="120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ENTIDAD TERRITORIAL CERTIFICADA - MATRICULATON </a:t>
                      </a:r>
                    </a:p>
                  </a:txBody>
                  <a:tcPr marL="8066" marR="8066" marT="8066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buClr>
                          <a:schemeClr val="tx2"/>
                        </a:buClr>
                        <a:buSzPct val="125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buSzPct val="120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buClr>
                          <a:schemeClr val="tx2"/>
                        </a:buClr>
                        <a:buSzPct val="120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COMPROMISO PACTADO AUMENTO DE COBERTURA</a:t>
                      </a:r>
                    </a:p>
                  </a:txBody>
                  <a:tcPr marL="8066" marR="8066" marT="8066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221425">
                <a:tc>
                  <a:txBody>
                    <a:bodyPr/>
                    <a:lstStyle>
                      <a:lvl1pPr eaLnBrk="0" hangingPunct="0"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buClr>
                          <a:schemeClr val="tx2"/>
                        </a:buClr>
                        <a:buSzPct val="125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buSzPct val="120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buClr>
                          <a:schemeClr val="tx2"/>
                        </a:buClr>
                        <a:buSzPct val="120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TOLIMA</a:t>
                      </a:r>
                    </a:p>
                  </a:txBody>
                  <a:tcPr marL="8066" marR="8066" marT="80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buClr>
                          <a:schemeClr val="tx2"/>
                        </a:buClr>
                        <a:buSzPct val="125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buSzPct val="120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buClr>
                          <a:schemeClr val="tx2"/>
                        </a:buClr>
                        <a:buSzPct val="120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5.000</a:t>
                      </a:r>
                    </a:p>
                  </a:txBody>
                  <a:tcPr marL="8066" marR="8066" marT="80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221425">
                <a:tc>
                  <a:txBody>
                    <a:bodyPr/>
                    <a:lstStyle>
                      <a:lvl1pPr eaLnBrk="0" hangingPunct="0"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buClr>
                          <a:schemeClr val="tx2"/>
                        </a:buClr>
                        <a:buSzPct val="125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buSzPct val="120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buClr>
                          <a:schemeClr val="tx2"/>
                        </a:buClr>
                        <a:buSzPct val="120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IBAGUÉ</a:t>
                      </a:r>
                    </a:p>
                  </a:txBody>
                  <a:tcPr marL="8066" marR="8066" marT="80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buClr>
                          <a:schemeClr val="tx2"/>
                        </a:buClr>
                        <a:buSzPct val="125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buSzPct val="120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buClr>
                          <a:schemeClr val="tx2"/>
                        </a:buClr>
                        <a:buSzPct val="120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5.000</a:t>
                      </a:r>
                    </a:p>
                  </a:txBody>
                  <a:tcPr marL="8066" marR="8066" marT="80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221425">
                <a:tc>
                  <a:txBody>
                    <a:bodyPr/>
                    <a:lstStyle>
                      <a:lvl1pPr eaLnBrk="0" hangingPunct="0"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buClr>
                          <a:schemeClr val="tx2"/>
                        </a:buClr>
                        <a:buSzPct val="125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buSzPct val="120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buClr>
                          <a:schemeClr val="tx2"/>
                        </a:buClr>
                        <a:buSzPct val="120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NARIÑO</a:t>
                      </a:r>
                    </a:p>
                  </a:txBody>
                  <a:tcPr marL="8066" marR="8066" marT="80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buClr>
                          <a:schemeClr val="tx2"/>
                        </a:buClr>
                        <a:buSzPct val="125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buSzPct val="120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buClr>
                          <a:schemeClr val="tx2"/>
                        </a:buClr>
                        <a:buSzPct val="120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6.000</a:t>
                      </a:r>
                    </a:p>
                  </a:txBody>
                  <a:tcPr marL="8066" marR="8066" marT="80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221425">
                <a:tc>
                  <a:txBody>
                    <a:bodyPr/>
                    <a:lstStyle>
                      <a:lvl1pPr eaLnBrk="0" hangingPunct="0"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buClr>
                          <a:schemeClr val="tx2"/>
                        </a:buClr>
                        <a:buSzPct val="125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buSzPct val="120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buClr>
                          <a:schemeClr val="tx2"/>
                        </a:buClr>
                        <a:buSzPct val="120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PASTO</a:t>
                      </a:r>
                    </a:p>
                  </a:txBody>
                  <a:tcPr marL="8066" marR="8066" marT="80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buClr>
                          <a:schemeClr val="tx2"/>
                        </a:buClr>
                        <a:buSzPct val="125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buSzPct val="120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buClr>
                          <a:schemeClr val="tx2"/>
                        </a:buClr>
                        <a:buSzPct val="120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5.000</a:t>
                      </a:r>
                    </a:p>
                  </a:txBody>
                  <a:tcPr marL="8066" marR="8066" marT="80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221425">
                <a:tc>
                  <a:txBody>
                    <a:bodyPr/>
                    <a:lstStyle>
                      <a:lvl1pPr eaLnBrk="0" hangingPunct="0"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buClr>
                          <a:schemeClr val="tx2"/>
                        </a:buClr>
                        <a:buSzPct val="125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buSzPct val="120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buClr>
                          <a:schemeClr val="tx2"/>
                        </a:buClr>
                        <a:buSzPct val="120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POPAYAN</a:t>
                      </a:r>
                    </a:p>
                  </a:txBody>
                  <a:tcPr marL="8066" marR="8066" marT="80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buClr>
                          <a:schemeClr val="tx2"/>
                        </a:buClr>
                        <a:buSzPct val="125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buSzPct val="120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buClr>
                          <a:schemeClr val="tx2"/>
                        </a:buClr>
                        <a:buSzPct val="120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1.500</a:t>
                      </a:r>
                    </a:p>
                  </a:txBody>
                  <a:tcPr marL="8066" marR="8066" marT="80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221425">
                <a:tc>
                  <a:txBody>
                    <a:bodyPr/>
                    <a:lstStyle>
                      <a:lvl1pPr eaLnBrk="0" hangingPunct="0"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buClr>
                          <a:schemeClr val="tx2"/>
                        </a:buClr>
                        <a:buSzPct val="125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buSzPct val="120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buClr>
                          <a:schemeClr val="tx2"/>
                        </a:buClr>
                        <a:buSzPct val="120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RIOHACHA</a:t>
                      </a:r>
                    </a:p>
                  </a:txBody>
                  <a:tcPr marL="8066" marR="8066" marT="80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buClr>
                          <a:schemeClr val="tx2"/>
                        </a:buClr>
                        <a:buSzPct val="125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buSzPct val="120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buClr>
                          <a:schemeClr val="tx2"/>
                        </a:buClr>
                        <a:buSzPct val="120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1.000</a:t>
                      </a:r>
                    </a:p>
                  </a:txBody>
                  <a:tcPr marL="8066" marR="8066" marT="80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221425">
                <a:tc>
                  <a:txBody>
                    <a:bodyPr/>
                    <a:lstStyle>
                      <a:lvl1pPr eaLnBrk="0" hangingPunct="0"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buClr>
                          <a:schemeClr val="tx2"/>
                        </a:buClr>
                        <a:buSzPct val="125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buSzPct val="120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buClr>
                          <a:schemeClr val="tx2"/>
                        </a:buClr>
                        <a:buSzPct val="120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RISARALDA</a:t>
                      </a:r>
                    </a:p>
                  </a:txBody>
                  <a:tcPr marL="8066" marR="8066" marT="80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buClr>
                          <a:schemeClr val="tx2"/>
                        </a:buClr>
                        <a:buSzPct val="125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buSzPct val="120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buClr>
                          <a:schemeClr val="tx2"/>
                        </a:buClr>
                        <a:buSzPct val="120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1.000</a:t>
                      </a:r>
                    </a:p>
                  </a:txBody>
                  <a:tcPr marL="8066" marR="8066" marT="80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221425">
                <a:tc>
                  <a:txBody>
                    <a:bodyPr/>
                    <a:lstStyle>
                      <a:lvl1pPr eaLnBrk="0" hangingPunct="0"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buClr>
                          <a:schemeClr val="tx2"/>
                        </a:buClr>
                        <a:buSzPct val="125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buSzPct val="120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buClr>
                          <a:schemeClr val="tx2"/>
                        </a:buClr>
                        <a:buSzPct val="120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PEREIRA</a:t>
                      </a:r>
                    </a:p>
                  </a:txBody>
                  <a:tcPr marL="8066" marR="8066" marT="80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buClr>
                          <a:schemeClr val="tx2"/>
                        </a:buClr>
                        <a:buSzPct val="125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buSzPct val="120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buClr>
                          <a:schemeClr val="tx2"/>
                        </a:buClr>
                        <a:buSzPct val="120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1.000</a:t>
                      </a:r>
                    </a:p>
                  </a:txBody>
                  <a:tcPr marL="8066" marR="8066" marT="80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374577">
                <a:tc>
                  <a:txBody>
                    <a:bodyPr/>
                    <a:lstStyle>
                      <a:lvl1pPr eaLnBrk="0" hangingPunct="0"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buClr>
                          <a:schemeClr val="tx2"/>
                        </a:buClr>
                        <a:buSzPct val="125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buSzPct val="120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buClr>
                          <a:schemeClr val="tx2"/>
                        </a:buClr>
                        <a:buSzPct val="120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SANTA MARTA</a:t>
                      </a:r>
                    </a:p>
                  </a:txBody>
                  <a:tcPr marL="8066" marR="8066" marT="80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buClr>
                          <a:schemeClr val="tx2"/>
                        </a:buClr>
                        <a:buSzPct val="125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buSzPct val="120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buClr>
                          <a:schemeClr val="tx2"/>
                        </a:buClr>
                        <a:buSzPct val="120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5.000</a:t>
                      </a:r>
                    </a:p>
                  </a:txBody>
                  <a:tcPr marL="8066" marR="8066" marT="80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234903">
                <a:tc>
                  <a:txBody>
                    <a:bodyPr/>
                    <a:lstStyle>
                      <a:lvl1pPr eaLnBrk="0" hangingPunct="0"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buClr>
                          <a:schemeClr val="tx2"/>
                        </a:buClr>
                        <a:buSzPct val="125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buSzPct val="120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buClr>
                          <a:schemeClr val="tx2"/>
                        </a:buClr>
                        <a:buSzPct val="120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SINCELEJO</a:t>
                      </a:r>
                    </a:p>
                  </a:txBody>
                  <a:tcPr marL="8066" marR="8066" marT="80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buClr>
                          <a:schemeClr val="tx2"/>
                        </a:buClr>
                        <a:buSzPct val="125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buSzPct val="120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buClr>
                          <a:schemeClr val="tx2"/>
                        </a:buClr>
                        <a:buSzPct val="120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5.000</a:t>
                      </a:r>
                    </a:p>
                  </a:txBody>
                  <a:tcPr marL="8066" marR="8066" marT="80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221425">
                <a:tc>
                  <a:txBody>
                    <a:bodyPr/>
                    <a:lstStyle>
                      <a:lvl1pPr eaLnBrk="0" hangingPunct="0"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buClr>
                          <a:schemeClr val="tx2"/>
                        </a:buClr>
                        <a:buSzPct val="125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buSzPct val="120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buClr>
                          <a:schemeClr val="tx2"/>
                        </a:buClr>
                        <a:buSzPct val="120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BOYACA</a:t>
                      </a:r>
                    </a:p>
                  </a:txBody>
                  <a:tcPr marL="8066" marR="8066" marT="80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buClr>
                          <a:schemeClr val="tx2"/>
                        </a:buClr>
                        <a:buSzPct val="125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buSzPct val="120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buClr>
                          <a:schemeClr val="tx2"/>
                        </a:buClr>
                        <a:buSzPct val="120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4.000</a:t>
                      </a:r>
                    </a:p>
                  </a:txBody>
                  <a:tcPr marL="8066" marR="8066" marT="80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221425">
                <a:tc>
                  <a:txBody>
                    <a:bodyPr/>
                    <a:lstStyle>
                      <a:lvl1pPr eaLnBrk="0" hangingPunct="0"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buClr>
                          <a:schemeClr val="tx2"/>
                        </a:buClr>
                        <a:buSzPct val="125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buSzPct val="120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buClr>
                          <a:schemeClr val="tx2"/>
                        </a:buClr>
                        <a:buSzPct val="120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TUNJA</a:t>
                      </a:r>
                    </a:p>
                  </a:txBody>
                  <a:tcPr marL="8066" marR="8066" marT="80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buClr>
                          <a:schemeClr val="tx2"/>
                        </a:buClr>
                        <a:buSzPct val="125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buSzPct val="120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buClr>
                          <a:schemeClr val="tx2"/>
                        </a:buClr>
                        <a:buSzPct val="120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1.000</a:t>
                      </a:r>
                    </a:p>
                  </a:txBody>
                  <a:tcPr marL="8066" marR="8066" marT="80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374577">
                <a:tc>
                  <a:txBody>
                    <a:bodyPr/>
                    <a:lstStyle>
                      <a:lvl1pPr eaLnBrk="0" hangingPunct="0"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buClr>
                          <a:schemeClr val="tx2"/>
                        </a:buClr>
                        <a:buSzPct val="125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buSzPct val="120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buClr>
                          <a:schemeClr val="tx2"/>
                        </a:buClr>
                        <a:buSzPct val="120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VALLEDUPAR</a:t>
                      </a:r>
                    </a:p>
                  </a:txBody>
                  <a:tcPr marL="8066" marR="8066" marT="80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buClr>
                          <a:schemeClr val="tx2"/>
                        </a:buClr>
                        <a:buSzPct val="125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buSzPct val="120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buClr>
                          <a:schemeClr val="tx2"/>
                        </a:buClr>
                        <a:buSzPct val="120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5.000</a:t>
                      </a:r>
                    </a:p>
                  </a:txBody>
                  <a:tcPr marL="8066" marR="8066" marT="80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221425">
                <a:tc>
                  <a:txBody>
                    <a:bodyPr/>
                    <a:lstStyle>
                      <a:lvl1pPr eaLnBrk="0" hangingPunct="0"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buClr>
                          <a:schemeClr val="tx2"/>
                        </a:buClr>
                        <a:buSzPct val="125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buSzPct val="120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buClr>
                          <a:schemeClr val="tx2"/>
                        </a:buClr>
                        <a:buSzPct val="120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COLOMBIA</a:t>
                      </a:r>
                    </a:p>
                  </a:txBody>
                  <a:tcPr marL="8066" marR="8066" marT="80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buClr>
                          <a:schemeClr val="tx2"/>
                        </a:buClr>
                        <a:buSzPct val="125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buSzPct val="120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buClr>
                          <a:schemeClr val="tx2"/>
                        </a:buClr>
                        <a:buSzPct val="120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148.500</a:t>
                      </a:r>
                    </a:p>
                  </a:txBody>
                  <a:tcPr marL="8066" marR="8066" marT="80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43 Tabla"/>
          <p:cNvGraphicFramePr>
            <a:graphicFrameLocks noGrp="1"/>
          </p:cNvGraphicFramePr>
          <p:nvPr/>
        </p:nvGraphicFramePr>
        <p:xfrm>
          <a:off x="241300" y="1362075"/>
          <a:ext cx="2784475" cy="4703765"/>
        </p:xfrm>
        <a:graphic>
          <a:graphicData uri="http://schemas.openxmlformats.org/drawingml/2006/table">
            <a:tbl>
              <a:tblPr/>
              <a:tblGrid>
                <a:gridCol w="1392238"/>
                <a:gridCol w="1392237"/>
              </a:tblGrid>
              <a:tr h="947733">
                <a:tc>
                  <a:txBody>
                    <a:bodyPr/>
                    <a:lstStyle>
                      <a:lvl1pPr eaLnBrk="0" hangingPunct="0"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buClr>
                          <a:schemeClr val="tx2"/>
                        </a:buClr>
                        <a:buSzPct val="125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buSzPct val="120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buClr>
                          <a:schemeClr val="tx2"/>
                        </a:buClr>
                        <a:buSzPct val="120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ENTIDAD</a:t>
                      </a:r>
                      <a:r>
                        <a:rPr kumimoji="0" lang="es-CO" altLang="es-CO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TERRITORIAL CERTIFICADA - MATRICULATON </a:t>
                      </a:r>
                    </a:p>
                  </a:txBody>
                  <a:tcPr marL="8068" marR="8068" marT="8069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buClr>
                          <a:schemeClr val="tx2"/>
                        </a:buClr>
                        <a:buSzPct val="125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buSzPct val="120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buClr>
                          <a:schemeClr val="tx2"/>
                        </a:buClr>
                        <a:buSzPct val="120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COMPROMISO PACTADO AUMENTO DE COBERTURA</a:t>
                      </a:r>
                    </a:p>
                  </a:txBody>
                  <a:tcPr marL="8068" marR="8068" marT="8069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268288">
                <a:tc>
                  <a:txBody>
                    <a:bodyPr/>
                    <a:lstStyle>
                      <a:lvl1pPr eaLnBrk="0" hangingPunct="0"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buClr>
                          <a:schemeClr val="tx2"/>
                        </a:buClr>
                        <a:buSzPct val="125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buSzPct val="120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buClr>
                          <a:schemeClr val="tx2"/>
                        </a:buClr>
                        <a:buSzPct val="120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BARRANQUILLA</a:t>
                      </a:r>
                    </a:p>
                  </a:txBody>
                  <a:tcPr marL="8068" marR="8068" marT="8069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buClr>
                          <a:schemeClr val="tx2"/>
                        </a:buClr>
                        <a:buSzPct val="125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buSzPct val="120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buClr>
                          <a:schemeClr val="tx2"/>
                        </a:buClr>
                        <a:buSzPct val="120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5.000</a:t>
                      </a:r>
                    </a:p>
                  </a:txBody>
                  <a:tcPr marL="8068" marR="8068" marT="8069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268288">
                <a:tc>
                  <a:txBody>
                    <a:bodyPr/>
                    <a:lstStyle>
                      <a:lvl1pPr eaLnBrk="0" hangingPunct="0"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buClr>
                          <a:schemeClr val="tx2"/>
                        </a:buClr>
                        <a:buSzPct val="125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buSzPct val="120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buClr>
                          <a:schemeClr val="tx2"/>
                        </a:buClr>
                        <a:buSzPct val="120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BOGOTÁ</a:t>
                      </a:r>
                    </a:p>
                  </a:txBody>
                  <a:tcPr marL="8068" marR="8068" marT="8069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buClr>
                          <a:schemeClr val="tx2"/>
                        </a:buClr>
                        <a:buSzPct val="125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buSzPct val="120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buClr>
                          <a:schemeClr val="tx2"/>
                        </a:buClr>
                        <a:buSzPct val="120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40.000</a:t>
                      </a:r>
                    </a:p>
                  </a:txBody>
                  <a:tcPr marL="8068" marR="8068" marT="8069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268288">
                <a:tc>
                  <a:txBody>
                    <a:bodyPr/>
                    <a:lstStyle>
                      <a:lvl1pPr eaLnBrk="0" hangingPunct="0"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buClr>
                          <a:schemeClr val="tx2"/>
                        </a:buClr>
                        <a:buSzPct val="125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buSzPct val="120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buClr>
                          <a:schemeClr val="tx2"/>
                        </a:buClr>
                        <a:buSzPct val="120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SOACHA</a:t>
                      </a:r>
                    </a:p>
                  </a:txBody>
                  <a:tcPr marL="8068" marR="8068" marT="8069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buClr>
                          <a:schemeClr val="tx2"/>
                        </a:buClr>
                        <a:buSzPct val="125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buSzPct val="120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buClr>
                          <a:schemeClr val="tx2"/>
                        </a:buClr>
                        <a:buSzPct val="120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9.000</a:t>
                      </a:r>
                    </a:p>
                  </a:txBody>
                  <a:tcPr marL="8068" marR="8068" marT="8069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268288">
                <a:tc>
                  <a:txBody>
                    <a:bodyPr/>
                    <a:lstStyle>
                      <a:lvl1pPr eaLnBrk="0" hangingPunct="0"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buClr>
                          <a:schemeClr val="tx2"/>
                        </a:buClr>
                        <a:buSzPct val="125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buSzPct val="120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buClr>
                          <a:schemeClr val="tx2"/>
                        </a:buClr>
                        <a:buSzPct val="120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SANTANDER</a:t>
                      </a:r>
                    </a:p>
                  </a:txBody>
                  <a:tcPr marL="8068" marR="8068" marT="8069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buClr>
                          <a:schemeClr val="tx2"/>
                        </a:buClr>
                        <a:buSzPct val="125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buSzPct val="120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buClr>
                          <a:schemeClr val="tx2"/>
                        </a:buClr>
                        <a:buSzPct val="120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5.000</a:t>
                      </a:r>
                    </a:p>
                  </a:txBody>
                  <a:tcPr marL="8068" marR="8068" marT="8069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268288">
                <a:tc>
                  <a:txBody>
                    <a:bodyPr/>
                    <a:lstStyle>
                      <a:lvl1pPr eaLnBrk="0" hangingPunct="0"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buClr>
                          <a:schemeClr val="tx2"/>
                        </a:buClr>
                        <a:buSzPct val="125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buSzPct val="120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buClr>
                          <a:schemeClr val="tx2"/>
                        </a:buClr>
                        <a:buSzPct val="120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BUCARAMANGA</a:t>
                      </a:r>
                    </a:p>
                  </a:txBody>
                  <a:tcPr marL="8068" marR="8068" marT="8069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buClr>
                          <a:schemeClr val="tx2"/>
                        </a:buClr>
                        <a:buSzPct val="125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buSzPct val="120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buClr>
                          <a:schemeClr val="tx2"/>
                        </a:buClr>
                        <a:buSzPct val="120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5.000</a:t>
                      </a:r>
                    </a:p>
                  </a:txBody>
                  <a:tcPr marL="8068" marR="8068" marT="8069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268288">
                <a:tc>
                  <a:txBody>
                    <a:bodyPr/>
                    <a:lstStyle>
                      <a:lvl1pPr eaLnBrk="0" hangingPunct="0"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buClr>
                          <a:schemeClr val="tx2"/>
                        </a:buClr>
                        <a:buSzPct val="125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buSzPct val="120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buClr>
                          <a:schemeClr val="tx2"/>
                        </a:buClr>
                        <a:buSzPct val="120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BUENAVENTURA</a:t>
                      </a:r>
                    </a:p>
                  </a:txBody>
                  <a:tcPr marL="8068" marR="8068" marT="8069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buClr>
                          <a:schemeClr val="tx2"/>
                        </a:buClr>
                        <a:buSzPct val="125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buSzPct val="120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buClr>
                          <a:schemeClr val="tx2"/>
                        </a:buClr>
                        <a:buSzPct val="120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5.000</a:t>
                      </a:r>
                    </a:p>
                  </a:txBody>
                  <a:tcPr marL="8068" marR="8068" marT="8069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268288">
                <a:tc>
                  <a:txBody>
                    <a:bodyPr/>
                    <a:lstStyle>
                      <a:lvl1pPr eaLnBrk="0" hangingPunct="0"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buClr>
                          <a:schemeClr val="tx2"/>
                        </a:buClr>
                        <a:buSzPct val="125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buSzPct val="120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buClr>
                          <a:schemeClr val="tx2"/>
                        </a:buClr>
                        <a:buSzPct val="120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CALI</a:t>
                      </a:r>
                    </a:p>
                  </a:txBody>
                  <a:tcPr marL="8068" marR="8068" marT="8069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buClr>
                          <a:schemeClr val="tx2"/>
                        </a:buClr>
                        <a:buSzPct val="125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buSzPct val="120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buClr>
                          <a:schemeClr val="tx2"/>
                        </a:buClr>
                        <a:buSzPct val="120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2.000</a:t>
                      </a:r>
                    </a:p>
                  </a:txBody>
                  <a:tcPr marL="8068" marR="8068" marT="8069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268288">
                <a:tc>
                  <a:txBody>
                    <a:bodyPr/>
                    <a:lstStyle>
                      <a:lvl1pPr eaLnBrk="0" hangingPunct="0"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buClr>
                          <a:schemeClr val="tx2"/>
                        </a:buClr>
                        <a:buSzPct val="125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buSzPct val="120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buClr>
                          <a:schemeClr val="tx2"/>
                        </a:buClr>
                        <a:buSzPct val="120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CARTAGENA</a:t>
                      </a:r>
                    </a:p>
                  </a:txBody>
                  <a:tcPr marL="8068" marR="8068" marT="8069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buClr>
                          <a:schemeClr val="tx2"/>
                        </a:buClr>
                        <a:buSzPct val="125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buSzPct val="120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buClr>
                          <a:schemeClr val="tx2"/>
                        </a:buClr>
                        <a:buSzPct val="120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5.000</a:t>
                      </a:r>
                    </a:p>
                  </a:txBody>
                  <a:tcPr marL="8068" marR="8068" marT="8069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268288">
                <a:tc>
                  <a:txBody>
                    <a:bodyPr/>
                    <a:lstStyle>
                      <a:lvl1pPr eaLnBrk="0" hangingPunct="0"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buClr>
                          <a:schemeClr val="tx2"/>
                        </a:buClr>
                        <a:buSzPct val="125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buSzPct val="120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buClr>
                          <a:schemeClr val="tx2"/>
                        </a:buClr>
                        <a:buSzPct val="120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CHOCÓ</a:t>
                      </a:r>
                    </a:p>
                  </a:txBody>
                  <a:tcPr marL="8068" marR="8068" marT="8069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buClr>
                          <a:schemeClr val="tx2"/>
                        </a:buClr>
                        <a:buSzPct val="125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buSzPct val="120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buClr>
                          <a:schemeClr val="tx2"/>
                        </a:buClr>
                        <a:buSzPct val="120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5.000</a:t>
                      </a:r>
                    </a:p>
                  </a:txBody>
                  <a:tcPr marL="8068" marR="8068" marT="8069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268288">
                <a:tc>
                  <a:txBody>
                    <a:bodyPr/>
                    <a:lstStyle>
                      <a:lvl1pPr eaLnBrk="0" hangingPunct="0"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buClr>
                          <a:schemeClr val="tx2"/>
                        </a:buClr>
                        <a:buSzPct val="125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buSzPct val="120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buClr>
                          <a:schemeClr val="tx2"/>
                        </a:buClr>
                        <a:buSzPct val="120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QUIBDÓ</a:t>
                      </a:r>
                    </a:p>
                  </a:txBody>
                  <a:tcPr marL="8068" marR="8068" marT="8069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buClr>
                          <a:schemeClr val="tx2"/>
                        </a:buClr>
                        <a:buSzPct val="125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buSzPct val="120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buClr>
                          <a:schemeClr val="tx2"/>
                        </a:buClr>
                        <a:buSzPct val="120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3.000</a:t>
                      </a:r>
                    </a:p>
                  </a:txBody>
                  <a:tcPr marL="8068" marR="8068" marT="8069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268288">
                <a:tc>
                  <a:txBody>
                    <a:bodyPr/>
                    <a:lstStyle>
                      <a:lvl1pPr eaLnBrk="0" hangingPunct="0"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buClr>
                          <a:schemeClr val="tx2"/>
                        </a:buClr>
                        <a:buSzPct val="125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buSzPct val="120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buClr>
                          <a:schemeClr val="tx2"/>
                        </a:buClr>
                        <a:buSzPct val="120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CÓRDOBA</a:t>
                      </a:r>
                    </a:p>
                  </a:txBody>
                  <a:tcPr marL="8068" marR="8068" marT="8069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buClr>
                          <a:schemeClr val="tx2"/>
                        </a:buClr>
                        <a:buSzPct val="125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buSzPct val="120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buClr>
                          <a:schemeClr val="tx2"/>
                        </a:buClr>
                        <a:buSzPct val="120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10.000</a:t>
                      </a:r>
                    </a:p>
                  </a:txBody>
                  <a:tcPr marL="8068" marR="8068" marT="8069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268288">
                <a:tc>
                  <a:txBody>
                    <a:bodyPr/>
                    <a:lstStyle>
                      <a:lvl1pPr eaLnBrk="0" hangingPunct="0"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buClr>
                          <a:schemeClr val="tx2"/>
                        </a:buClr>
                        <a:buSzPct val="125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buSzPct val="120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buClr>
                          <a:schemeClr val="tx2"/>
                        </a:buClr>
                        <a:buSzPct val="120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CÚCUTA</a:t>
                      </a:r>
                    </a:p>
                  </a:txBody>
                  <a:tcPr marL="8068" marR="8068" marT="8069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buClr>
                          <a:schemeClr val="tx2"/>
                        </a:buClr>
                        <a:buSzPct val="125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buSzPct val="120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buClr>
                          <a:schemeClr val="tx2"/>
                        </a:buClr>
                        <a:buSzPct val="120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3.000</a:t>
                      </a:r>
                    </a:p>
                  </a:txBody>
                  <a:tcPr marL="8068" marR="8068" marT="8069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268288">
                <a:tc>
                  <a:txBody>
                    <a:bodyPr/>
                    <a:lstStyle>
                      <a:lvl1pPr eaLnBrk="0" hangingPunct="0"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buClr>
                          <a:schemeClr val="tx2"/>
                        </a:buClr>
                        <a:buSzPct val="125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buSzPct val="120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buClr>
                          <a:schemeClr val="tx2"/>
                        </a:buClr>
                        <a:buSzPct val="120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HUILA</a:t>
                      </a:r>
                    </a:p>
                  </a:txBody>
                  <a:tcPr marL="8068" marR="8068" marT="8069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buClr>
                          <a:schemeClr val="tx2"/>
                        </a:buClr>
                        <a:buSzPct val="125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buSzPct val="120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buClr>
                          <a:schemeClr val="tx2"/>
                        </a:buClr>
                        <a:buSzPct val="120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3.000</a:t>
                      </a:r>
                    </a:p>
                  </a:txBody>
                  <a:tcPr marL="8068" marR="8068" marT="8069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268288">
                <a:tc>
                  <a:txBody>
                    <a:bodyPr/>
                    <a:lstStyle>
                      <a:lvl1pPr eaLnBrk="0" hangingPunct="0"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buClr>
                          <a:schemeClr val="tx2"/>
                        </a:buClr>
                        <a:buSzPct val="125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buSzPct val="120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buClr>
                          <a:schemeClr val="tx2"/>
                        </a:buClr>
                        <a:buSzPct val="120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NEIVA</a:t>
                      </a:r>
                    </a:p>
                  </a:txBody>
                  <a:tcPr marL="8068" marR="8068" marT="8069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buClr>
                          <a:schemeClr val="tx2"/>
                        </a:buClr>
                        <a:buSzPct val="125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buSzPct val="120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buClr>
                          <a:schemeClr val="tx2"/>
                        </a:buClr>
                        <a:buSzPct val="120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9000"/>
                        <a:buFont typeface="Myriad Pro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3.000</a:t>
                      </a:r>
                    </a:p>
                  </a:txBody>
                  <a:tcPr marL="8068" marR="8068" marT="8069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pic>
        <p:nvPicPr>
          <p:cNvPr id="12391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350"/>
            <a:ext cx="62912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36513" y="473075"/>
            <a:ext cx="6159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" altLang="es-CO" sz="2800" dirty="0">
                <a:solidFill>
                  <a:schemeClr val="bg1"/>
                </a:solidFill>
                <a:latin typeface="Arial"/>
                <a:ea typeface="ＭＳ Ｐゴシック" pitchFamily="34" charset="-128"/>
              </a:rPr>
              <a:t>COMPROMISOS MATRICULATON</a:t>
            </a:r>
            <a:endParaRPr lang="es-ES" sz="28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charset="0"/>
              <a:cs typeface="Calibri" pitchFamily="34" charset="0"/>
            </a:endParaRPr>
          </a:p>
        </p:txBody>
      </p:sp>
      <p:pic>
        <p:nvPicPr>
          <p:cNvPr id="9" name="Imagen 8" descr="pendon1_85x169c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349" y="1437925"/>
            <a:ext cx="2226636" cy="4447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33473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714876" y="188640"/>
            <a:ext cx="4429124" cy="1143000"/>
          </a:xfrm>
        </p:spPr>
        <p:txBody>
          <a:bodyPr/>
          <a:lstStyle/>
          <a:p>
            <a:pPr algn="r"/>
            <a:r>
              <a:rPr lang="es-CO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Municipios Emblemáticos</a:t>
            </a:r>
            <a:br>
              <a:rPr lang="es-CO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</a:br>
            <a:r>
              <a:rPr lang="es-CO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 libres de analfabetismo</a:t>
            </a:r>
          </a:p>
        </p:txBody>
      </p:sp>
      <p:sp>
        <p:nvSpPr>
          <p:cNvPr id="12" name="11 Elipse"/>
          <p:cNvSpPr/>
          <p:nvPr/>
        </p:nvSpPr>
        <p:spPr>
          <a:xfrm>
            <a:off x="6084168" y="4909101"/>
            <a:ext cx="1737620" cy="1298882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 smtClean="0">
                <a:solidFill>
                  <a:schemeClr val="tx1"/>
                </a:solidFill>
              </a:rPr>
              <a:t>19.473</a:t>
            </a:r>
          </a:p>
          <a:p>
            <a:pPr algn="ctr"/>
            <a:r>
              <a:rPr lang="es-CO" sz="1400" b="1" dirty="0" smtClean="0">
                <a:solidFill>
                  <a:schemeClr val="tx1"/>
                </a:solidFill>
              </a:rPr>
              <a:t>alfabetizados</a:t>
            </a:r>
            <a:endParaRPr lang="es-CO" sz="1400" b="1" dirty="0">
              <a:solidFill>
                <a:schemeClr val="tx1"/>
              </a:solidFill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1979712" y="5022608"/>
            <a:ext cx="1512168" cy="1162166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ContrastingRightFacing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 smtClean="0">
                <a:solidFill>
                  <a:schemeClr val="tx1"/>
                </a:solidFill>
              </a:rPr>
              <a:t>Bajar la tasa al 2%</a:t>
            </a:r>
          </a:p>
        </p:txBody>
      </p:sp>
      <p:sp>
        <p:nvSpPr>
          <p:cNvPr id="10" name="9 Elipse"/>
          <p:cNvSpPr/>
          <p:nvPr/>
        </p:nvSpPr>
        <p:spPr>
          <a:xfrm>
            <a:off x="4910204" y="692696"/>
            <a:ext cx="467544" cy="576064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bliqueTopLef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s-CO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10 Flecha izquierda, derecha y arriba"/>
          <p:cNvSpPr/>
          <p:nvPr/>
        </p:nvSpPr>
        <p:spPr>
          <a:xfrm>
            <a:off x="3937588" y="4957627"/>
            <a:ext cx="1440160" cy="1204300"/>
          </a:xfrm>
          <a:prstGeom prst="leftRightUpArrow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latin typeface="Arial" panose="020B0604020202020204" pitchFamily="34" charset="0"/>
                <a:cs typeface="Arial" panose="020B0604020202020204" pitchFamily="34" charset="0"/>
              </a:rPr>
              <a:t>LOGRO</a:t>
            </a:r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2439031"/>
              </p:ext>
            </p:extLst>
          </p:nvPr>
        </p:nvGraphicFramePr>
        <p:xfrm>
          <a:off x="1403648" y="1279848"/>
          <a:ext cx="6161796" cy="3654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1 Gráfico">
            <a:hlinkClick r:id="rId2" action="ppaction://hlinkfile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213918"/>
              </p:ext>
            </p:extLst>
          </p:nvPr>
        </p:nvGraphicFramePr>
        <p:xfrm>
          <a:off x="1" y="1345405"/>
          <a:ext cx="9144000" cy="4700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7 Rectángulo"/>
          <p:cNvSpPr>
            <a:spLocks noChangeArrowheads="1"/>
          </p:cNvSpPr>
          <p:nvPr/>
        </p:nvSpPr>
        <p:spPr bwMode="auto">
          <a:xfrm>
            <a:off x="5436096" y="260648"/>
            <a:ext cx="292349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MX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cs typeface="Calibri" pitchFamily="34" charset="0"/>
              </a:rPr>
              <a:t>ATENCIÓN EN ETC </a:t>
            </a:r>
          </a:p>
          <a:p>
            <a:pPr algn="ctr" eaLnBrk="0" hangingPunct="0"/>
            <a:r>
              <a:rPr lang="es-MX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cs typeface="Calibri" pitchFamily="34" charset="0"/>
              </a:rPr>
              <a:t>MEDICIÓN GEIH</a:t>
            </a:r>
            <a:endParaRPr lang="es-ES" sz="28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0"/>
              <a:cs typeface="Calibri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860032" y="6093296"/>
            <a:ext cx="72008" cy="7200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7 Rectángulo"/>
          <p:cNvSpPr/>
          <p:nvPr/>
        </p:nvSpPr>
        <p:spPr>
          <a:xfrm>
            <a:off x="3419872" y="6045879"/>
            <a:ext cx="72008" cy="72008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8 CuadroTexto"/>
          <p:cNvSpPr txBox="1"/>
          <p:nvPr/>
        </p:nvSpPr>
        <p:spPr>
          <a:xfrm>
            <a:off x="3419872" y="5960313"/>
            <a:ext cx="1140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2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Total analfabetas</a:t>
            </a:r>
            <a:endParaRPr lang="es-CO" sz="12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941979" y="5979387"/>
            <a:ext cx="14414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1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Total alfabetizados 2014</a:t>
            </a:r>
            <a:endParaRPr lang="es-CO" sz="11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377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4167458463"/>
              </p:ext>
            </p:extLst>
          </p:nvPr>
        </p:nvGraphicFramePr>
        <p:xfrm>
          <a:off x="0" y="1484784"/>
          <a:ext cx="5184576" cy="3660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565"/>
          <a:stretch/>
        </p:blipFill>
        <p:spPr bwMode="auto">
          <a:xfrm>
            <a:off x="4860032" y="1772816"/>
            <a:ext cx="3719314" cy="164459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75"/>
          <a:stretch/>
        </p:blipFill>
        <p:spPr bwMode="auto">
          <a:xfrm>
            <a:off x="4932040" y="4293096"/>
            <a:ext cx="4176464" cy="17129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1 CuadroTexto"/>
          <p:cNvSpPr txBox="1"/>
          <p:nvPr/>
        </p:nvSpPr>
        <p:spPr>
          <a:xfrm>
            <a:off x="5438412" y="652046"/>
            <a:ext cx="2906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/>
            <a:r>
              <a:rPr lang="es-CO" sz="2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cs typeface="Calibri" pitchFamily="34" charset="0"/>
              </a:rPr>
              <a:t>RESULTADOS 2014</a:t>
            </a:r>
          </a:p>
        </p:txBody>
      </p:sp>
    </p:spTree>
    <p:extLst>
      <p:ext uri="{BB962C8B-B14F-4D97-AF65-F5344CB8AC3E}">
        <p14:creationId xmlns:p14="http://schemas.microsoft.com/office/powerpoint/2010/main" val="704323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9992" y="476672"/>
            <a:ext cx="4644008" cy="936104"/>
          </a:xfrm>
        </p:spPr>
        <p:txBody>
          <a:bodyPr/>
          <a:lstStyle/>
          <a:p>
            <a:r>
              <a:rPr lang="en-US" sz="2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Impacto en metas </a:t>
            </a:r>
            <a:r>
              <a:rPr lang="en-US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/>
            </a:r>
            <a:br>
              <a:rPr lang="en-US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</a:br>
            <a:r>
              <a:rPr lang="en-US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Plan </a:t>
            </a:r>
            <a:r>
              <a:rPr lang="en-US" sz="2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Nacional de Desarrollo</a:t>
            </a: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1001755061"/>
              </p:ext>
            </p:extLst>
          </p:nvPr>
        </p:nvGraphicFramePr>
        <p:xfrm>
          <a:off x="251520" y="1340768"/>
          <a:ext cx="8640960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2838167157"/>
              </p:ext>
            </p:extLst>
          </p:nvPr>
        </p:nvGraphicFramePr>
        <p:xfrm>
          <a:off x="1187624" y="3946105"/>
          <a:ext cx="9073008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128311" y="5367101"/>
            <a:ext cx="2442015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s-CO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38 MIL MILLONES</a:t>
            </a:r>
          </a:p>
          <a:p>
            <a:pPr algn="ctr"/>
            <a:r>
              <a:rPr lang="es-CO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FALTAN POR CONSEGUIR</a:t>
            </a:r>
            <a:endParaRPr lang="es-CO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8 Conector recto de flecha"/>
          <p:cNvCxnSpPr/>
          <p:nvPr/>
        </p:nvCxnSpPr>
        <p:spPr>
          <a:xfrm>
            <a:off x="971600" y="3429000"/>
            <a:ext cx="0" cy="1584176"/>
          </a:xfrm>
          <a:prstGeom prst="straightConnector1">
            <a:avLst/>
          </a:prstGeom>
          <a:ln w="57150">
            <a:solidFill>
              <a:srgbClr val="86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636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579296" cy="1143000"/>
          </a:xfrm>
        </p:spPr>
        <p:txBody>
          <a:bodyPr/>
          <a:lstStyle/>
          <a:p>
            <a:r>
              <a:rPr lang="es-CO" dirty="0" smtClean="0"/>
              <a:t>Programa Nacional de Alfabetización </a:t>
            </a:r>
            <a:br>
              <a:rPr lang="es-CO" dirty="0" smtClean="0"/>
            </a:br>
            <a:r>
              <a:rPr lang="es-CO" dirty="0" smtClean="0"/>
              <a:t>Principales retos </a:t>
            </a:r>
            <a:endParaRPr lang="es-CO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2470654"/>
              </p:ext>
            </p:extLst>
          </p:nvPr>
        </p:nvGraphicFramePr>
        <p:xfrm>
          <a:off x="323528" y="2636912"/>
          <a:ext cx="8712968" cy="3411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3892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6956660"/>
              </p:ext>
            </p:extLst>
          </p:nvPr>
        </p:nvGraphicFramePr>
        <p:xfrm>
          <a:off x="323528" y="1628800"/>
          <a:ext cx="8496944" cy="400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6732240" y="5589240"/>
            <a:ext cx="16321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SUBSIDIADO</a:t>
            </a:r>
          </a:p>
          <a:p>
            <a:r>
              <a:rPr lang="es-CO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 SUBSIDIADO</a:t>
            </a:r>
            <a:endParaRPr lang="es-CO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8364418" y="5589240"/>
            <a:ext cx="168022" cy="14401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8 Rectángulo"/>
          <p:cNvSpPr/>
          <p:nvPr/>
        </p:nvSpPr>
        <p:spPr>
          <a:xfrm>
            <a:off x="8372392" y="5861799"/>
            <a:ext cx="168022" cy="14401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116632"/>
            <a:ext cx="8229600" cy="1143000"/>
          </a:xfrm>
        </p:spPr>
        <p:txBody>
          <a:bodyPr/>
          <a:lstStyle/>
          <a:p>
            <a:pPr algn="r"/>
            <a:r>
              <a:rPr lang="es-CO" sz="2800" dirty="0" smtClean="0"/>
              <a:t>Atención Mínima Esperada </a:t>
            </a:r>
            <a:br>
              <a:rPr lang="es-CO" sz="2800" dirty="0" smtClean="0"/>
            </a:br>
            <a:r>
              <a:rPr lang="es-CO" sz="2800" dirty="0" smtClean="0"/>
              <a:t>2014 - ETC</a:t>
            </a:r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28304106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1942608560"/>
              </p:ext>
            </p:extLst>
          </p:nvPr>
        </p:nvGraphicFramePr>
        <p:xfrm>
          <a:off x="393496" y="1284111"/>
          <a:ext cx="8617552" cy="55738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35" name="Straight Connector 34"/>
          <p:cNvCxnSpPr/>
          <p:nvPr/>
        </p:nvCxnSpPr>
        <p:spPr>
          <a:xfrm flipH="1">
            <a:off x="2462158" y="2819130"/>
            <a:ext cx="2047478" cy="129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509636" y="2819130"/>
            <a:ext cx="23196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829248" y="2819130"/>
            <a:ext cx="0" cy="2951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2462158" y="2819129"/>
            <a:ext cx="0" cy="3878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2 Conector recto"/>
          <p:cNvCxnSpPr/>
          <p:nvPr/>
        </p:nvCxnSpPr>
        <p:spPr>
          <a:xfrm>
            <a:off x="4509636" y="2504661"/>
            <a:ext cx="0" cy="3144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364088" y="260648"/>
            <a:ext cx="3528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860000"/>
                </a:solidFill>
              </a:rPr>
              <a:t>ORGANIGRAMA DE LA DIRECCI</a:t>
            </a:r>
            <a:r>
              <a:rPr lang="en-US" sz="2000" b="1" dirty="0" smtClean="0">
                <a:solidFill>
                  <a:srgbClr val="860000"/>
                </a:solidFill>
              </a:rPr>
              <a:t>ÓN DE COBERTURA Y EQUIDAD</a:t>
            </a:r>
            <a:endParaRPr lang="en-US" sz="2000" b="1" dirty="0">
              <a:solidFill>
                <a:srgbClr val="86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478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99" y="1628800"/>
            <a:ext cx="8748464" cy="44478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88024" y="476672"/>
            <a:ext cx="435597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rgbClr val="860000"/>
                </a:solidFill>
              </a:rPr>
              <a:t>DIRECCIÓN DE COBERTURA Y EQUIDAD</a:t>
            </a:r>
            <a:endParaRPr lang="es-ES_tradnl" sz="2000" b="1" dirty="0">
              <a:solidFill>
                <a:srgbClr val="860000"/>
              </a:solidFill>
            </a:endParaRPr>
          </a:p>
          <a:p>
            <a:pPr algn="ctr"/>
            <a:r>
              <a:rPr lang="es-MX" sz="2000" b="1" dirty="0">
                <a:solidFill>
                  <a:srgbClr val="860000"/>
                </a:solidFill>
              </a:rPr>
              <a:t>DIRECTORIO</a:t>
            </a:r>
            <a:endParaRPr lang="es-ES_tradnl" sz="2000" b="1" dirty="0">
              <a:solidFill>
                <a:srgbClr val="86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106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1412776"/>
            <a:ext cx="8496944" cy="475252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1484784"/>
            <a:ext cx="8208912" cy="4955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 </a:t>
            </a:r>
            <a:r>
              <a:rPr lang="es-ES" sz="1400" b="1" u="sng" dirty="0" smtClean="0"/>
              <a:t>SUBDIRECCIÓN </a:t>
            </a:r>
            <a:r>
              <a:rPr lang="es-ES" sz="1400" b="1" u="sng" dirty="0"/>
              <a:t>DE ACCESO</a:t>
            </a:r>
            <a:endParaRPr lang="es-ES_tradnl" sz="1400" dirty="0"/>
          </a:p>
          <a:p>
            <a:r>
              <a:rPr lang="es-ES" sz="1400" dirty="0"/>
              <a:t> </a:t>
            </a:r>
            <a:endParaRPr lang="es-ES_tradnl" sz="1400" dirty="0"/>
          </a:p>
          <a:p>
            <a:r>
              <a:rPr lang="es-ES" sz="1400" u="sng" dirty="0"/>
              <a:t>1. GRUPO GESTIÓN DE COBERTURA Y ANALISIS DE INFORMACIÓN </a:t>
            </a:r>
            <a:endParaRPr lang="es-ES_tradnl" sz="1400" dirty="0"/>
          </a:p>
          <a:p>
            <a:r>
              <a:rPr lang="es-ES" sz="1400" dirty="0"/>
              <a:t> </a:t>
            </a:r>
            <a:endParaRPr lang="es-ES_tradnl" sz="1400" dirty="0"/>
          </a:p>
          <a:p>
            <a:r>
              <a:rPr lang="es-ES" sz="1400" u="sng" dirty="0"/>
              <a:t>2. </a:t>
            </a:r>
            <a:r>
              <a:rPr lang="es-MX" sz="1400" u="sng" dirty="0">
                <a:hlinkClick r:id="rId2" action="ppaction://hlinkfile"/>
              </a:rPr>
              <a:t>GRUPO DE ALFABETIZACIÓN Y EDUCACIÓN DE JÓVENES Y ADULTOS</a:t>
            </a:r>
            <a:endParaRPr lang="es-ES_tradnl" sz="1400" dirty="0"/>
          </a:p>
          <a:p>
            <a:r>
              <a:rPr lang="es-ES" sz="1400" dirty="0"/>
              <a:t> </a:t>
            </a:r>
            <a:endParaRPr lang="es-ES_tradnl" sz="1400" dirty="0"/>
          </a:p>
          <a:p>
            <a:r>
              <a:rPr lang="es-ES" sz="1400" u="sng" dirty="0"/>
              <a:t>3. GRUPO DE INFRAESTRUCTURA EDUCATIVA</a:t>
            </a:r>
            <a:endParaRPr lang="es-ES_tradnl" sz="1400" dirty="0"/>
          </a:p>
          <a:p>
            <a:r>
              <a:rPr lang="es-ES" sz="1400" dirty="0"/>
              <a:t> </a:t>
            </a:r>
            <a:endParaRPr lang="es-ES_tradnl" sz="1400" dirty="0"/>
          </a:p>
          <a:p>
            <a:r>
              <a:rPr lang="es-ES" sz="1400" dirty="0"/>
              <a:t> </a:t>
            </a:r>
            <a:endParaRPr lang="es-ES_tradnl" sz="1400" dirty="0"/>
          </a:p>
          <a:p>
            <a:r>
              <a:rPr lang="es-ES" sz="1400" b="1" u="sng" dirty="0"/>
              <a:t>SUBDIRECIÓN DE PERMANENCIA </a:t>
            </a:r>
            <a:endParaRPr lang="es-ES_tradnl" sz="1400" dirty="0"/>
          </a:p>
          <a:p>
            <a:r>
              <a:rPr lang="es-ES" sz="1400" dirty="0"/>
              <a:t> </a:t>
            </a:r>
            <a:endParaRPr lang="es-ES_tradnl" sz="1400" dirty="0"/>
          </a:p>
          <a:p>
            <a:r>
              <a:rPr lang="es-ES" sz="1400" u="sng" dirty="0"/>
              <a:t>1. PROGRAMAS PARA GARANTIZAR LA PERMANENCIA Y PERTINENCIA DE LA OFERTA EDUCATIVA DE PRESCOLAR A LA MEDIA</a:t>
            </a:r>
            <a:endParaRPr lang="es-ES_tradnl" sz="1400" dirty="0"/>
          </a:p>
          <a:p>
            <a:r>
              <a:rPr lang="es-ES" sz="1400" dirty="0"/>
              <a:t> </a:t>
            </a:r>
            <a:endParaRPr lang="es-ES_tradnl" sz="1400" dirty="0"/>
          </a:p>
          <a:p>
            <a:r>
              <a:rPr lang="es-ES" sz="1400" u="sng" dirty="0"/>
              <a:t>2. PROGRAMAS DE APOYO COMPLEMENTARIO A LA CANASTA</a:t>
            </a:r>
            <a:endParaRPr lang="es-ES_tradnl" sz="1400" dirty="0"/>
          </a:p>
          <a:p>
            <a:r>
              <a:rPr lang="es-ES" sz="1400" dirty="0"/>
              <a:t> </a:t>
            </a:r>
            <a:endParaRPr lang="es-ES_tradnl" sz="1400" dirty="0"/>
          </a:p>
          <a:p>
            <a:r>
              <a:rPr lang="es-ES" sz="1400" u="sng" dirty="0"/>
              <a:t>3. ATENCIÓN EDUCATIVA A POBLACIÓN VULNERABLE Y VICTIMAS </a:t>
            </a:r>
            <a:endParaRPr lang="es-ES_tradnl" sz="1400" dirty="0"/>
          </a:p>
          <a:p>
            <a:r>
              <a:rPr lang="es-ES" sz="1400" dirty="0"/>
              <a:t> </a:t>
            </a:r>
            <a:endParaRPr lang="es-ES_tradnl" sz="1400" dirty="0"/>
          </a:p>
          <a:p>
            <a:r>
              <a:rPr lang="es-ES" sz="1400" u="sng" dirty="0"/>
              <a:t>4. ESTRATEGIA DE MOVILIZACIÓN SOCIAL Y ARTICULACIÓN CON OTROS SECTORES</a:t>
            </a:r>
            <a:endParaRPr lang="es-ES_tradnl" sz="1400" dirty="0"/>
          </a:p>
          <a:p>
            <a:r>
              <a:rPr lang="es-ES" sz="1400" dirty="0"/>
              <a:t> </a:t>
            </a:r>
            <a:endParaRPr lang="es-ES_tradnl" sz="1400" dirty="0"/>
          </a:p>
          <a:p>
            <a:r>
              <a:rPr lang="es-ES" sz="1400" u="sng" dirty="0"/>
              <a:t>5. ASISTENCIA TÉCNICA Y SEGUIMIENTO A PLANES DE PERMANENCIA </a:t>
            </a:r>
            <a:endParaRPr lang="es-ES_tradnl" sz="1400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76056" y="404664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860000"/>
                </a:solidFill>
                <a:latin typeface="Arial"/>
                <a:cs typeface="Arial"/>
              </a:rPr>
              <a:t>PORTAFOLIO DE PROGRAMAS Y PROYECTOS DIRECCIÓN DE COBERTURA Y EQUIDAD</a:t>
            </a:r>
            <a:endParaRPr lang="es-ES_tradnl" dirty="0">
              <a:solidFill>
                <a:srgbClr val="860000"/>
              </a:solidFill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884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Marcador de número de diapositiva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9pPr>
          </a:lstStyle>
          <a:p>
            <a:pPr eaLnBrk="1" hangingPunct="1"/>
            <a:fld id="{E34DE3A6-BAF6-478F-8591-0448C17A12EA}" type="slidenum">
              <a:rPr lang="es-CO" altLang="es-CO" sz="1000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4</a:t>
            </a:fld>
            <a:r>
              <a:rPr lang="es-CO" altLang="es-CO" sz="1000" b="0" smtClean="0">
                <a:latin typeface="Arial" pitchFamily="34" charset="0"/>
              </a:rPr>
              <a:t> </a:t>
            </a:r>
          </a:p>
        </p:txBody>
      </p:sp>
      <p:pic>
        <p:nvPicPr>
          <p:cNvPr id="13315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350"/>
            <a:ext cx="62912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36513" y="473075"/>
            <a:ext cx="6159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" altLang="es-CO" sz="2800" dirty="0">
                <a:solidFill>
                  <a:schemeClr val="bg1"/>
                </a:solidFill>
                <a:latin typeface="Arial"/>
                <a:ea typeface="ＭＳ Ｐゴシック" pitchFamily="34" charset="-128"/>
              </a:rPr>
              <a:t>COMPROMISOS RESTO DEL PAIS</a:t>
            </a:r>
            <a:endParaRPr lang="es-ES" sz="28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charset="0"/>
              <a:cs typeface="Calibri" pitchFamily="34" charset="0"/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412750" y="1336675"/>
          <a:ext cx="2398713" cy="4525965"/>
        </p:xfrm>
        <a:graphic>
          <a:graphicData uri="http://schemas.openxmlformats.org/drawingml/2006/table">
            <a:tbl>
              <a:tblPr/>
              <a:tblGrid>
                <a:gridCol w="1429894"/>
                <a:gridCol w="968819"/>
              </a:tblGrid>
              <a:tr h="35391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EAEAEA"/>
                          </a:solidFill>
                          <a:effectLst/>
                          <a:latin typeface="+mn-lt"/>
                        </a:rPr>
                        <a:t>ENTIDAD</a:t>
                      </a:r>
                    </a:p>
                  </a:txBody>
                  <a:tcPr marL="6805" marR="6805" marT="6806" marB="0" anchor="ctr">
                    <a:lnL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solidFill>
                            <a:srgbClr val="EAEAEA"/>
                          </a:solidFill>
                          <a:effectLst/>
                          <a:latin typeface="+mn-lt"/>
                        </a:rPr>
                        <a:t>COMPROMISO AUMENTO DE COBERTURA</a:t>
                      </a:r>
                    </a:p>
                  </a:txBody>
                  <a:tcPr marL="6805" marR="6805" marT="6806" marB="0" anchor="ctr">
                    <a:lnL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176955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 dirty="0">
                          <a:solidFill>
                            <a:srgbClr val="EAEAEA"/>
                          </a:solidFill>
                          <a:effectLst/>
                          <a:latin typeface="+mn-lt"/>
                        </a:rPr>
                        <a:t>AMAZONAS </a:t>
                      </a:r>
                    </a:p>
                  </a:txBody>
                  <a:tcPr marL="6805" marR="6805" marT="6806" marB="0" anchor="b">
                    <a:lnL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1" i="0" u="none" strike="noStrike">
                          <a:solidFill>
                            <a:srgbClr val="EAEAEA"/>
                          </a:solidFill>
                          <a:effectLst/>
                          <a:latin typeface="+mn-lt"/>
                        </a:rPr>
                        <a:t>1.000</a:t>
                      </a:r>
                    </a:p>
                  </a:txBody>
                  <a:tcPr marL="6805" marR="6805" marT="6806" marB="0" anchor="b">
                    <a:lnL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176955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EAEAEA"/>
                          </a:solidFill>
                          <a:effectLst/>
                          <a:latin typeface="+mn-lt"/>
                        </a:rPr>
                        <a:t>ANTIOQUIA </a:t>
                      </a:r>
                    </a:p>
                  </a:txBody>
                  <a:tcPr marL="6805" marR="6805" marT="6806" marB="0" anchor="b">
                    <a:lnL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1" i="0" u="none" strike="noStrike">
                          <a:solidFill>
                            <a:srgbClr val="EAEAEA"/>
                          </a:solidFill>
                          <a:effectLst/>
                          <a:latin typeface="+mn-lt"/>
                        </a:rPr>
                        <a:t>26.000</a:t>
                      </a:r>
                    </a:p>
                  </a:txBody>
                  <a:tcPr marL="6805" marR="6805" marT="6806" marB="0" anchor="b">
                    <a:lnL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176955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EAEAEA"/>
                          </a:solidFill>
                          <a:effectLst/>
                          <a:latin typeface="+mn-lt"/>
                        </a:rPr>
                        <a:t>APARTADO </a:t>
                      </a:r>
                    </a:p>
                  </a:txBody>
                  <a:tcPr marL="6805" marR="6805" marT="6806" marB="0" anchor="b">
                    <a:lnL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1" i="0" u="none" strike="noStrike">
                          <a:solidFill>
                            <a:srgbClr val="EAEAEA"/>
                          </a:solidFill>
                          <a:effectLst/>
                          <a:latin typeface="+mn-lt"/>
                        </a:rPr>
                        <a:t>3.000</a:t>
                      </a:r>
                    </a:p>
                  </a:txBody>
                  <a:tcPr marL="6805" marR="6805" marT="6806" marB="0" anchor="b">
                    <a:lnL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176955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EAEAEA"/>
                          </a:solidFill>
                          <a:effectLst/>
                          <a:latin typeface="+mn-lt"/>
                        </a:rPr>
                        <a:t>ARAUCA </a:t>
                      </a:r>
                    </a:p>
                  </a:txBody>
                  <a:tcPr marL="6805" marR="6805" marT="6806" marB="0" anchor="b">
                    <a:lnL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1" i="0" u="none" strike="noStrike">
                          <a:solidFill>
                            <a:srgbClr val="EAEAEA"/>
                          </a:solidFill>
                          <a:effectLst/>
                          <a:latin typeface="+mn-lt"/>
                        </a:rPr>
                        <a:t>6.000</a:t>
                      </a:r>
                    </a:p>
                  </a:txBody>
                  <a:tcPr marL="6805" marR="6805" marT="6806" marB="0" anchor="b">
                    <a:lnL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197373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EAEAEA"/>
                          </a:solidFill>
                          <a:effectLst/>
                          <a:latin typeface="+mn-lt"/>
                        </a:rPr>
                        <a:t>ARMENIA </a:t>
                      </a:r>
                    </a:p>
                  </a:txBody>
                  <a:tcPr marL="6805" marR="6805" marT="6806" marB="0" anchor="b">
                    <a:lnL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1" i="0" u="none" strike="noStrike">
                          <a:solidFill>
                            <a:srgbClr val="EAEAEA"/>
                          </a:solidFill>
                          <a:effectLst/>
                          <a:latin typeface="+mn-lt"/>
                        </a:rPr>
                        <a:t>2.000</a:t>
                      </a:r>
                    </a:p>
                  </a:txBody>
                  <a:tcPr marL="6805" marR="6805" marT="6806" marB="0" anchor="b">
                    <a:lnL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176955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EAEAEA"/>
                          </a:solidFill>
                          <a:effectLst/>
                          <a:latin typeface="+mn-lt"/>
                        </a:rPr>
                        <a:t>ATLANTICO </a:t>
                      </a:r>
                    </a:p>
                  </a:txBody>
                  <a:tcPr marL="6805" marR="6805" marT="6806" marB="0" anchor="b">
                    <a:lnL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1" i="0" u="none" strike="noStrike">
                          <a:solidFill>
                            <a:srgbClr val="EAEAEA"/>
                          </a:solidFill>
                          <a:effectLst/>
                          <a:latin typeface="+mn-lt"/>
                        </a:rPr>
                        <a:t>5.000</a:t>
                      </a:r>
                    </a:p>
                  </a:txBody>
                  <a:tcPr marL="6805" marR="6805" marT="6806" marB="0" anchor="b">
                    <a:lnL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176955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EAEAEA"/>
                          </a:solidFill>
                          <a:effectLst/>
                          <a:latin typeface="+mn-lt"/>
                        </a:rPr>
                        <a:t>BARRANCABERMEJA </a:t>
                      </a:r>
                    </a:p>
                  </a:txBody>
                  <a:tcPr marL="6805" marR="6805" marT="6806" marB="0" anchor="b">
                    <a:lnL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1" i="0" u="none" strike="noStrike">
                          <a:solidFill>
                            <a:srgbClr val="EAEAEA"/>
                          </a:solidFill>
                          <a:effectLst/>
                          <a:latin typeface="+mn-lt"/>
                        </a:rPr>
                        <a:t>2.000</a:t>
                      </a:r>
                    </a:p>
                  </a:txBody>
                  <a:tcPr marL="6805" marR="6805" marT="6806" marB="0" anchor="b">
                    <a:lnL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176955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EAEAEA"/>
                          </a:solidFill>
                          <a:effectLst/>
                          <a:latin typeface="+mn-lt"/>
                        </a:rPr>
                        <a:t>BELLO </a:t>
                      </a:r>
                    </a:p>
                  </a:txBody>
                  <a:tcPr marL="6805" marR="6805" marT="6806" marB="0" anchor="b">
                    <a:lnL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1" i="0" u="none" strike="noStrike">
                          <a:solidFill>
                            <a:srgbClr val="EAEAEA"/>
                          </a:solidFill>
                          <a:effectLst/>
                          <a:latin typeface="+mn-lt"/>
                        </a:rPr>
                        <a:t>4.000</a:t>
                      </a:r>
                    </a:p>
                  </a:txBody>
                  <a:tcPr marL="6805" marR="6805" marT="6806" marB="0" anchor="b">
                    <a:lnL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197373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EAEAEA"/>
                          </a:solidFill>
                          <a:effectLst/>
                          <a:latin typeface="+mn-lt"/>
                        </a:rPr>
                        <a:t>BOLIVAR </a:t>
                      </a:r>
                    </a:p>
                  </a:txBody>
                  <a:tcPr marL="6805" marR="6805" marT="6806" marB="0" anchor="b">
                    <a:lnL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1" i="0" u="none" strike="noStrike">
                          <a:solidFill>
                            <a:srgbClr val="EAEAEA"/>
                          </a:solidFill>
                          <a:effectLst/>
                          <a:latin typeface="+mn-lt"/>
                        </a:rPr>
                        <a:t>14.500</a:t>
                      </a:r>
                    </a:p>
                  </a:txBody>
                  <a:tcPr marL="6805" marR="6805" marT="6806" marB="0" anchor="b">
                    <a:lnL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176955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EAEAEA"/>
                          </a:solidFill>
                          <a:effectLst/>
                          <a:latin typeface="+mn-lt"/>
                        </a:rPr>
                        <a:t>BUCARAMANGA </a:t>
                      </a:r>
                    </a:p>
                  </a:txBody>
                  <a:tcPr marL="6805" marR="6805" marT="6806" marB="0" anchor="b">
                    <a:lnL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1" i="0" u="none" strike="noStrike">
                          <a:solidFill>
                            <a:srgbClr val="EAEAEA"/>
                          </a:solidFill>
                          <a:effectLst/>
                          <a:latin typeface="+mn-lt"/>
                        </a:rPr>
                        <a:t>2.000</a:t>
                      </a:r>
                    </a:p>
                  </a:txBody>
                  <a:tcPr marL="6805" marR="6805" marT="6806" marB="0" anchor="b">
                    <a:lnL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176955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EAEAEA"/>
                          </a:solidFill>
                          <a:effectLst/>
                          <a:latin typeface="+mn-lt"/>
                        </a:rPr>
                        <a:t>BUGA </a:t>
                      </a:r>
                    </a:p>
                  </a:txBody>
                  <a:tcPr marL="6805" marR="6805" marT="6806" marB="0" anchor="b">
                    <a:lnL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1" i="0" u="none" strike="noStrike">
                          <a:solidFill>
                            <a:srgbClr val="EAEAEA"/>
                          </a:solidFill>
                          <a:effectLst/>
                          <a:latin typeface="+mn-lt"/>
                        </a:rPr>
                        <a:t>500</a:t>
                      </a:r>
                    </a:p>
                  </a:txBody>
                  <a:tcPr marL="6805" marR="6805" marT="6806" marB="0" anchor="b">
                    <a:lnL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176955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EAEAEA"/>
                          </a:solidFill>
                          <a:effectLst/>
                          <a:latin typeface="+mn-lt"/>
                        </a:rPr>
                        <a:t>CALDAS </a:t>
                      </a:r>
                    </a:p>
                  </a:txBody>
                  <a:tcPr marL="6805" marR="6805" marT="6806" marB="0" anchor="b">
                    <a:lnL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1" i="0" u="none" strike="noStrike">
                          <a:solidFill>
                            <a:srgbClr val="EAEAEA"/>
                          </a:solidFill>
                          <a:effectLst/>
                          <a:latin typeface="+mn-lt"/>
                        </a:rPr>
                        <a:t>7.000</a:t>
                      </a:r>
                    </a:p>
                  </a:txBody>
                  <a:tcPr marL="6805" marR="6805" marT="6806" marB="0" anchor="b">
                    <a:lnL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176955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EAEAEA"/>
                          </a:solidFill>
                          <a:effectLst/>
                          <a:latin typeface="+mn-lt"/>
                        </a:rPr>
                        <a:t>CAQUETA </a:t>
                      </a:r>
                    </a:p>
                  </a:txBody>
                  <a:tcPr marL="6805" marR="6805" marT="6806" marB="0" anchor="b">
                    <a:lnL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1" i="0" u="none" strike="noStrike">
                          <a:solidFill>
                            <a:srgbClr val="EAEAEA"/>
                          </a:solidFill>
                          <a:effectLst/>
                          <a:latin typeface="+mn-lt"/>
                        </a:rPr>
                        <a:t>6.000</a:t>
                      </a:r>
                    </a:p>
                  </a:txBody>
                  <a:tcPr marL="6805" marR="6805" marT="6806" marB="0" anchor="b">
                    <a:lnL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197373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i="0" u="none" strike="noStrike">
                          <a:solidFill>
                            <a:srgbClr val="EAEAEA"/>
                          </a:solidFill>
                          <a:effectLst/>
                          <a:latin typeface="+mn-lt"/>
                        </a:rPr>
                        <a:t>CARTAGO </a:t>
                      </a:r>
                    </a:p>
                  </a:txBody>
                  <a:tcPr marL="6805" marR="6805" marT="6806" marB="0" anchor="ctr">
                    <a:lnL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>
                          <a:solidFill>
                            <a:srgbClr val="EAEAEA"/>
                          </a:solidFill>
                          <a:effectLst/>
                          <a:latin typeface="+mn-lt"/>
                        </a:rPr>
                        <a:t>1000</a:t>
                      </a:r>
                    </a:p>
                  </a:txBody>
                  <a:tcPr marL="6805" marR="6805" marT="6806" marB="0" anchor="ctr">
                    <a:lnL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176955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EAEAEA"/>
                          </a:solidFill>
                          <a:effectLst/>
                          <a:latin typeface="+mn-lt"/>
                        </a:rPr>
                        <a:t>CASANARE </a:t>
                      </a:r>
                    </a:p>
                  </a:txBody>
                  <a:tcPr marL="6805" marR="6805" marT="6806" marB="0" anchor="b">
                    <a:lnL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1" i="0" u="none" strike="noStrike">
                          <a:solidFill>
                            <a:srgbClr val="EAEAEA"/>
                          </a:solidFill>
                          <a:effectLst/>
                          <a:latin typeface="+mn-lt"/>
                        </a:rPr>
                        <a:t>3.000</a:t>
                      </a:r>
                    </a:p>
                  </a:txBody>
                  <a:tcPr marL="6805" marR="6805" marT="6806" marB="0" anchor="b">
                    <a:lnL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176955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EAEAEA"/>
                          </a:solidFill>
                          <a:effectLst/>
                          <a:latin typeface="+mn-lt"/>
                        </a:rPr>
                        <a:t>CAUCA </a:t>
                      </a:r>
                    </a:p>
                  </a:txBody>
                  <a:tcPr marL="6805" marR="6805" marT="6806" marB="0" anchor="b">
                    <a:lnL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1" i="0" u="none" strike="noStrike">
                          <a:solidFill>
                            <a:srgbClr val="EAEAEA"/>
                          </a:solidFill>
                          <a:effectLst/>
                          <a:latin typeface="+mn-lt"/>
                        </a:rPr>
                        <a:t>17.000</a:t>
                      </a:r>
                    </a:p>
                  </a:txBody>
                  <a:tcPr marL="6805" marR="6805" marT="6806" marB="0" anchor="b">
                    <a:lnL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176955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EAEAEA"/>
                          </a:solidFill>
                          <a:effectLst/>
                          <a:latin typeface="+mn-lt"/>
                        </a:rPr>
                        <a:t>CESAR </a:t>
                      </a:r>
                    </a:p>
                  </a:txBody>
                  <a:tcPr marL="6805" marR="6805" marT="6806" marB="0" anchor="b">
                    <a:lnL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1" i="0" u="none" strike="noStrike">
                          <a:solidFill>
                            <a:srgbClr val="EAEAEA"/>
                          </a:solidFill>
                          <a:effectLst/>
                          <a:latin typeface="+mn-lt"/>
                        </a:rPr>
                        <a:t>8.000</a:t>
                      </a:r>
                    </a:p>
                  </a:txBody>
                  <a:tcPr marL="6805" marR="6805" marT="6806" marB="0" anchor="b">
                    <a:lnL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176955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EAEAEA"/>
                          </a:solidFill>
                          <a:effectLst/>
                          <a:latin typeface="+mn-lt"/>
                        </a:rPr>
                        <a:t>CHÍA </a:t>
                      </a:r>
                    </a:p>
                  </a:txBody>
                  <a:tcPr marL="6805" marR="6805" marT="6806" marB="0" anchor="b">
                    <a:lnL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1" i="0" u="none" strike="noStrike">
                          <a:solidFill>
                            <a:srgbClr val="EAEAEA"/>
                          </a:solidFill>
                          <a:effectLst/>
                          <a:latin typeface="+mn-lt"/>
                        </a:rPr>
                        <a:t>500</a:t>
                      </a:r>
                    </a:p>
                  </a:txBody>
                  <a:tcPr marL="6805" marR="6805" marT="6806" marB="0" anchor="b">
                    <a:lnL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197373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EAEAEA"/>
                          </a:solidFill>
                          <a:effectLst/>
                          <a:latin typeface="+mn-lt"/>
                        </a:rPr>
                        <a:t>CHOCO </a:t>
                      </a:r>
                    </a:p>
                  </a:txBody>
                  <a:tcPr marL="6805" marR="6805" marT="6806" marB="0" anchor="b">
                    <a:lnL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1" i="0" u="none" strike="noStrike">
                          <a:solidFill>
                            <a:srgbClr val="EAEAEA"/>
                          </a:solidFill>
                          <a:effectLst/>
                          <a:latin typeface="+mn-lt"/>
                        </a:rPr>
                        <a:t>8.000</a:t>
                      </a:r>
                    </a:p>
                  </a:txBody>
                  <a:tcPr marL="6805" marR="6805" marT="6806" marB="0" anchor="b">
                    <a:lnL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176955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EAEAEA"/>
                          </a:solidFill>
                          <a:effectLst/>
                          <a:latin typeface="+mn-lt"/>
                        </a:rPr>
                        <a:t>CIENAGA </a:t>
                      </a:r>
                    </a:p>
                  </a:txBody>
                  <a:tcPr marL="6805" marR="6805" marT="6806" marB="0" anchor="b">
                    <a:lnL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1" i="0" u="none" strike="noStrike">
                          <a:solidFill>
                            <a:srgbClr val="EAEAEA"/>
                          </a:solidFill>
                          <a:effectLst/>
                          <a:latin typeface="+mn-lt"/>
                        </a:rPr>
                        <a:t>2.000</a:t>
                      </a:r>
                    </a:p>
                  </a:txBody>
                  <a:tcPr marL="6805" marR="6805" marT="6806" marB="0" anchor="b">
                    <a:lnL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176955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EAEAEA"/>
                          </a:solidFill>
                          <a:effectLst/>
                          <a:latin typeface="+mn-lt"/>
                        </a:rPr>
                        <a:t>CUNDINAMARCA </a:t>
                      </a:r>
                    </a:p>
                  </a:txBody>
                  <a:tcPr marL="6805" marR="6805" marT="6806" marB="0" anchor="b">
                    <a:lnL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1" i="0" u="none" strike="noStrike">
                          <a:solidFill>
                            <a:srgbClr val="EAEAEA"/>
                          </a:solidFill>
                          <a:effectLst/>
                          <a:latin typeface="+mn-lt"/>
                        </a:rPr>
                        <a:t>10.000</a:t>
                      </a:r>
                    </a:p>
                  </a:txBody>
                  <a:tcPr marL="6805" marR="6805" marT="6806" marB="0" anchor="b">
                    <a:lnL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176955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EAEAEA"/>
                          </a:solidFill>
                          <a:effectLst/>
                          <a:latin typeface="+mn-lt"/>
                        </a:rPr>
                        <a:t>DOSQUEBRADAS </a:t>
                      </a:r>
                    </a:p>
                  </a:txBody>
                  <a:tcPr marL="6805" marR="6805" marT="6806" marB="0" anchor="b">
                    <a:lnL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1" i="0" u="none" strike="noStrike">
                          <a:solidFill>
                            <a:srgbClr val="EAEAEA"/>
                          </a:solidFill>
                          <a:effectLst/>
                          <a:latin typeface="+mn-lt"/>
                        </a:rPr>
                        <a:t>2.000</a:t>
                      </a:r>
                    </a:p>
                  </a:txBody>
                  <a:tcPr marL="6805" marR="6805" marT="6806" marB="0" anchor="b">
                    <a:lnL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197373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EAEAEA"/>
                          </a:solidFill>
                          <a:effectLst/>
                          <a:latin typeface="+mn-lt"/>
                        </a:rPr>
                        <a:t>DUITAMA </a:t>
                      </a:r>
                    </a:p>
                  </a:txBody>
                  <a:tcPr marL="6805" marR="6805" marT="6806" marB="0" anchor="b">
                    <a:lnL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1" i="0" u="none" strike="noStrike" dirty="0">
                          <a:solidFill>
                            <a:srgbClr val="EAEAEA"/>
                          </a:solidFill>
                          <a:effectLst/>
                          <a:latin typeface="+mn-lt"/>
                        </a:rPr>
                        <a:t>500</a:t>
                      </a:r>
                    </a:p>
                  </a:txBody>
                  <a:tcPr marL="6805" marR="6805" marT="6806" marB="0" anchor="b">
                    <a:lnL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3506788" y="1344613"/>
          <a:ext cx="2181225" cy="4525966"/>
        </p:xfrm>
        <a:graphic>
          <a:graphicData uri="http://schemas.openxmlformats.org/drawingml/2006/table">
            <a:tbl>
              <a:tblPr/>
              <a:tblGrid>
                <a:gridCol w="1406029"/>
                <a:gridCol w="775196"/>
              </a:tblGrid>
              <a:tr h="34059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EAEAEA"/>
                          </a:solidFill>
                          <a:effectLst/>
                          <a:latin typeface="+mn-lt"/>
                        </a:rPr>
                        <a:t>ENTIDAD</a:t>
                      </a:r>
                    </a:p>
                  </a:txBody>
                  <a:tcPr marL="6551" marR="6551" marT="6550" marB="0" anchor="ctr">
                    <a:lnL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EAEAEA"/>
                          </a:solidFill>
                          <a:effectLst/>
                          <a:latin typeface="+mn-lt"/>
                        </a:rPr>
                        <a:t>COMPROMISO AUMENTO DE COBERTURA</a:t>
                      </a:r>
                    </a:p>
                  </a:txBody>
                  <a:tcPr marL="6551" marR="6551" marT="6550" marB="0" anchor="ctr">
                    <a:lnL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170297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EAEAEA"/>
                          </a:solidFill>
                          <a:effectLst/>
                          <a:latin typeface="+mn-lt"/>
                        </a:rPr>
                        <a:t>ENVIGADO </a:t>
                      </a:r>
                    </a:p>
                  </a:txBody>
                  <a:tcPr marL="6551" marR="6551" marT="6550" marB="0" anchor="b">
                    <a:lnL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1" i="0" u="none" strike="noStrike">
                          <a:solidFill>
                            <a:srgbClr val="EAEAEA"/>
                          </a:solidFill>
                          <a:effectLst/>
                          <a:latin typeface="+mn-lt"/>
                        </a:rPr>
                        <a:t>2.000</a:t>
                      </a:r>
                    </a:p>
                  </a:txBody>
                  <a:tcPr marL="6551" marR="6551" marT="6550" marB="0" anchor="b">
                    <a:lnL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170297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EAEAEA"/>
                          </a:solidFill>
                          <a:effectLst/>
                          <a:latin typeface="+mn-lt"/>
                        </a:rPr>
                        <a:t>FACATATIVÁ </a:t>
                      </a:r>
                    </a:p>
                  </a:txBody>
                  <a:tcPr marL="6551" marR="6551" marT="6550" marB="0" anchor="b">
                    <a:lnL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1" i="0" u="none" strike="noStrike">
                          <a:solidFill>
                            <a:srgbClr val="EAEAEA"/>
                          </a:solidFill>
                          <a:effectLst/>
                          <a:latin typeface="+mn-lt"/>
                        </a:rPr>
                        <a:t>1.000</a:t>
                      </a:r>
                    </a:p>
                  </a:txBody>
                  <a:tcPr marL="6551" marR="6551" marT="6550" marB="0" anchor="b">
                    <a:lnL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170297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EAEAEA"/>
                          </a:solidFill>
                          <a:effectLst/>
                          <a:latin typeface="+mn-lt"/>
                        </a:rPr>
                        <a:t>FLORENCIA </a:t>
                      </a:r>
                    </a:p>
                  </a:txBody>
                  <a:tcPr marL="6551" marR="6551" marT="6550" marB="0" anchor="b">
                    <a:lnL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1" i="0" u="none" strike="noStrike">
                          <a:solidFill>
                            <a:srgbClr val="EAEAEA"/>
                          </a:solidFill>
                          <a:effectLst/>
                          <a:latin typeface="+mn-lt"/>
                        </a:rPr>
                        <a:t>2.000</a:t>
                      </a:r>
                    </a:p>
                  </a:txBody>
                  <a:tcPr marL="6551" marR="6551" marT="6550" marB="0" anchor="b">
                    <a:lnL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170297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EAEAEA"/>
                          </a:solidFill>
                          <a:effectLst/>
                          <a:latin typeface="+mn-lt"/>
                        </a:rPr>
                        <a:t>FLORIDABLANCA </a:t>
                      </a:r>
                    </a:p>
                  </a:txBody>
                  <a:tcPr marL="6551" marR="6551" marT="6550" marB="0" anchor="b">
                    <a:lnL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1" i="0" u="none" strike="noStrike">
                          <a:solidFill>
                            <a:srgbClr val="EAEAEA"/>
                          </a:solidFill>
                          <a:effectLst/>
                          <a:latin typeface="+mn-lt"/>
                        </a:rPr>
                        <a:t>2.000</a:t>
                      </a:r>
                    </a:p>
                  </a:txBody>
                  <a:tcPr marL="6551" marR="6551" marT="6550" marB="0" anchor="b">
                    <a:lnL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189946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i="0" u="none" strike="noStrike">
                          <a:solidFill>
                            <a:srgbClr val="EAEAEA"/>
                          </a:solidFill>
                          <a:effectLst/>
                          <a:latin typeface="+mn-lt"/>
                        </a:rPr>
                        <a:t>FUSAGASUGA </a:t>
                      </a:r>
                    </a:p>
                  </a:txBody>
                  <a:tcPr marL="6551" marR="6551" marT="6550" marB="0" anchor="ctr">
                    <a:lnL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>
                          <a:solidFill>
                            <a:srgbClr val="EAEAEA"/>
                          </a:solidFill>
                          <a:effectLst/>
                          <a:latin typeface="+mn-lt"/>
                        </a:rPr>
                        <a:t>500</a:t>
                      </a:r>
                    </a:p>
                  </a:txBody>
                  <a:tcPr marL="6551" marR="6551" marT="6550" marB="0" anchor="ctr">
                    <a:lnL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170297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EAEAEA"/>
                          </a:solidFill>
                          <a:effectLst/>
                          <a:latin typeface="+mn-lt"/>
                        </a:rPr>
                        <a:t>GIRARDOT </a:t>
                      </a:r>
                    </a:p>
                  </a:txBody>
                  <a:tcPr marL="6551" marR="6551" marT="6550" marB="0" anchor="b">
                    <a:lnL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1" i="0" u="none" strike="noStrike">
                          <a:solidFill>
                            <a:srgbClr val="EAEAEA"/>
                          </a:solidFill>
                          <a:effectLst/>
                          <a:latin typeface="+mn-lt"/>
                        </a:rPr>
                        <a:t>1.000</a:t>
                      </a:r>
                    </a:p>
                  </a:txBody>
                  <a:tcPr marL="6551" marR="6551" marT="6550" marB="0" anchor="b">
                    <a:lnL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170297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 dirty="0">
                          <a:solidFill>
                            <a:srgbClr val="EAEAEA"/>
                          </a:solidFill>
                          <a:effectLst/>
                          <a:latin typeface="+mn-lt"/>
                        </a:rPr>
                        <a:t>GIRON </a:t>
                      </a:r>
                    </a:p>
                  </a:txBody>
                  <a:tcPr marL="6551" marR="6551" marT="6550" marB="0" anchor="b">
                    <a:lnL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1" i="0" u="none" strike="noStrike">
                          <a:solidFill>
                            <a:srgbClr val="EAEAEA"/>
                          </a:solidFill>
                          <a:effectLst/>
                          <a:latin typeface="+mn-lt"/>
                        </a:rPr>
                        <a:t>2.000</a:t>
                      </a:r>
                    </a:p>
                  </a:txBody>
                  <a:tcPr marL="6551" marR="6551" marT="6550" marB="0" anchor="b">
                    <a:lnL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170297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EAEAEA"/>
                          </a:solidFill>
                          <a:effectLst/>
                          <a:latin typeface="+mn-lt"/>
                        </a:rPr>
                        <a:t>GUAINIA </a:t>
                      </a:r>
                    </a:p>
                  </a:txBody>
                  <a:tcPr marL="6551" marR="6551" marT="6550" marB="0" anchor="b">
                    <a:lnL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1" i="0" u="none" strike="noStrike">
                          <a:solidFill>
                            <a:srgbClr val="EAEAEA"/>
                          </a:solidFill>
                          <a:effectLst/>
                          <a:latin typeface="+mn-lt"/>
                        </a:rPr>
                        <a:t>1.000</a:t>
                      </a:r>
                    </a:p>
                  </a:txBody>
                  <a:tcPr marL="6551" marR="6551" marT="6550" marB="0" anchor="b">
                    <a:lnL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189946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EAEAEA"/>
                          </a:solidFill>
                          <a:effectLst/>
                          <a:latin typeface="+mn-lt"/>
                        </a:rPr>
                        <a:t>GUAVIARE </a:t>
                      </a:r>
                    </a:p>
                  </a:txBody>
                  <a:tcPr marL="6551" marR="6551" marT="6550" marB="0" anchor="b">
                    <a:lnL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1" i="0" u="none" strike="noStrike">
                          <a:solidFill>
                            <a:srgbClr val="EAEAEA"/>
                          </a:solidFill>
                          <a:effectLst/>
                          <a:latin typeface="+mn-lt"/>
                        </a:rPr>
                        <a:t>3.000</a:t>
                      </a:r>
                    </a:p>
                  </a:txBody>
                  <a:tcPr marL="6551" marR="6551" marT="6550" marB="0" anchor="b">
                    <a:lnL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170297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EAEAEA"/>
                          </a:solidFill>
                          <a:effectLst/>
                          <a:latin typeface="+mn-lt"/>
                        </a:rPr>
                        <a:t>IPIALES </a:t>
                      </a:r>
                    </a:p>
                  </a:txBody>
                  <a:tcPr marL="6551" marR="6551" marT="6550" marB="0" anchor="b">
                    <a:lnL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1" i="0" u="none" strike="noStrike">
                          <a:solidFill>
                            <a:srgbClr val="EAEAEA"/>
                          </a:solidFill>
                          <a:effectLst/>
                          <a:latin typeface="+mn-lt"/>
                        </a:rPr>
                        <a:t>2.000</a:t>
                      </a:r>
                    </a:p>
                  </a:txBody>
                  <a:tcPr marL="6551" marR="6551" marT="6550" marB="0" anchor="b">
                    <a:lnL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170297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EAEAEA"/>
                          </a:solidFill>
                          <a:effectLst/>
                          <a:latin typeface="+mn-lt"/>
                        </a:rPr>
                        <a:t>ITAGUI </a:t>
                      </a:r>
                    </a:p>
                  </a:txBody>
                  <a:tcPr marL="6551" marR="6551" marT="6550" marB="0" anchor="b">
                    <a:lnL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1" i="0" u="none" strike="noStrike">
                          <a:solidFill>
                            <a:srgbClr val="EAEAEA"/>
                          </a:solidFill>
                          <a:effectLst/>
                          <a:latin typeface="+mn-lt"/>
                        </a:rPr>
                        <a:t>3.000</a:t>
                      </a:r>
                    </a:p>
                  </a:txBody>
                  <a:tcPr marL="6551" marR="6551" marT="6550" marB="0" anchor="b">
                    <a:lnL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170297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EAEAEA"/>
                          </a:solidFill>
                          <a:effectLst/>
                          <a:latin typeface="+mn-lt"/>
                        </a:rPr>
                        <a:t>JAMUNDÍ </a:t>
                      </a:r>
                    </a:p>
                  </a:txBody>
                  <a:tcPr marL="6551" marR="6551" marT="6550" marB="0" anchor="b">
                    <a:lnL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1" i="0" u="none" strike="noStrike">
                          <a:solidFill>
                            <a:srgbClr val="EAEAEA"/>
                          </a:solidFill>
                          <a:effectLst/>
                          <a:latin typeface="+mn-lt"/>
                        </a:rPr>
                        <a:t>2.000</a:t>
                      </a:r>
                    </a:p>
                  </a:txBody>
                  <a:tcPr marL="6551" marR="6551" marT="6550" marB="0" anchor="b">
                    <a:lnL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170297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EAEAEA"/>
                          </a:solidFill>
                          <a:effectLst/>
                          <a:latin typeface="+mn-lt"/>
                        </a:rPr>
                        <a:t>LA GUAJIRA</a:t>
                      </a:r>
                    </a:p>
                  </a:txBody>
                  <a:tcPr marL="6551" marR="6551" marT="6550" marB="0" anchor="b">
                    <a:lnL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1" i="0" u="none" strike="noStrike">
                          <a:solidFill>
                            <a:srgbClr val="EAEAEA"/>
                          </a:solidFill>
                          <a:effectLst/>
                          <a:latin typeface="+mn-lt"/>
                        </a:rPr>
                        <a:t>6.000</a:t>
                      </a:r>
                    </a:p>
                  </a:txBody>
                  <a:tcPr marL="6551" marR="6551" marT="6550" marB="0" anchor="b">
                    <a:lnL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189946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EAEAEA"/>
                          </a:solidFill>
                          <a:effectLst/>
                          <a:latin typeface="+mn-lt"/>
                        </a:rPr>
                        <a:t>LORICA </a:t>
                      </a:r>
                    </a:p>
                  </a:txBody>
                  <a:tcPr marL="6551" marR="6551" marT="6550" marB="0" anchor="b">
                    <a:lnL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1" i="0" u="none" strike="noStrike">
                          <a:solidFill>
                            <a:srgbClr val="EAEAEA"/>
                          </a:solidFill>
                          <a:effectLst/>
                          <a:latin typeface="+mn-lt"/>
                        </a:rPr>
                        <a:t>2.000</a:t>
                      </a:r>
                    </a:p>
                  </a:txBody>
                  <a:tcPr marL="6551" marR="6551" marT="6550" marB="0" anchor="b">
                    <a:lnL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170297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EAEAEA"/>
                          </a:solidFill>
                          <a:effectLst/>
                          <a:latin typeface="+mn-lt"/>
                        </a:rPr>
                        <a:t>MAGANGUE </a:t>
                      </a:r>
                    </a:p>
                  </a:txBody>
                  <a:tcPr marL="6551" marR="6551" marT="6550" marB="0" anchor="b">
                    <a:lnL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1" i="0" u="none" strike="noStrike">
                          <a:solidFill>
                            <a:srgbClr val="EAEAEA"/>
                          </a:solidFill>
                          <a:effectLst/>
                          <a:latin typeface="+mn-lt"/>
                        </a:rPr>
                        <a:t>1.000</a:t>
                      </a:r>
                    </a:p>
                  </a:txBody>
                  <a:tcPr marL="6551" marR="6551" marT="6550" marB="0" anchor="b">
                    <a:lnL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170297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EAEAEA"/>
                          </a:solidFill>
                          <a:effectLst/>
                          <a:latin typeface="+mn-lt"/>
                        </a:rPr>
                        <a:t>MAGDALENA </a:t>
                      </a:r>
                    </a:p>
                  </a:txBody>
                  <a:tcPr marL="6551" marR="6551" marT="6550" marB="0" anchor="b">
                    <a:lnL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1" i="0" u="none" strike="noStrike">
                          <a:solidFill>
                            <a:srgbClr val="EAEAEA"/>
                          </a:solidFill>
                          <a:effectLst/>
                          <a:latin typeface="+mn-lt"/>
                        </a:rPr>
                        <a:t>9.000</a:t>
                      </a:r>
                    </a:p>
                  </a:txBody>
                  <a:tcPr marL="6551" marR="6551" marT="6550" marB="0" anchor="b">
                    <a:lnL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170297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EAEAEA"/>
                          </a:solidFill>
                          <a:effectLst/>
                          <a:latin typeface="+mn-lt"/>
                        </a:rPr>
                        <a:t>MAICAO </a:t>
                      </a:r>
                    </a:p>
                  </a:txBody>
                  <a:tcPr marL="6551" marR="6551" marT="6550" marB="0" anchor="b">
                    <a:lnL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1" i="0" u="none" strike="noStrike">
                          <a:solidFill>
                            <a:srgbClr val="EAEAEA"/>
                          </a:solidFill>
                          <a:effectLst/>
                          <a:latin typeface="+mn-lt"/>
                        </a:rPr>
                        <a:t>2.000</a:t>
                      </a:r>
                    </a:p>
                  </a:txBody>
                  <a:tcPr marL="6551" marR="6551" marT="6550" marB="0" anchor="b">
                    <a:lnL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170297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EAEAEA"/>
                          </a:solidFill>
                          <a:effectLst/>
                          <a:latin typeface="+mn-lt"/>
                        </a:rPr>
                        <a:t>MALAMBO </a:t>
                      </a:r>
                    </a:p>
                  </a:txBody>
                  <a:tcPr marL="6551" marR="6551" marT="6550" marB="0" anchor="b">
                    <a:lnL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1" i="0" u="none" strike="noStrike">
                          <a:solidFill>
                            <a:srgbClr val="EAEAEA"/>
                          </a:solidFill>
                          <a:effectLst/>
                          <a:latin typeface="+mn-lt"/>
                        </a:rPr>
                        <a:t>2.000</a:t>
                      </a:r>
                    </a:p>
                  </a:txBody>
                  <a:tcPr marL="6551" marR="6551" marT="6550" marB="0" anchor="b">
                    <a:lnL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189946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i="0" u="none" strike="noStrike">
                          <a:solidFill>
                            <a:srgbClr val="EAEAEA"/>
                          </a:solidFill>
                          <a:effectLst/>
                          <a:latin typeface="+mn-lt"/>
                        </a:rPr>
                        <a:t>MANIZALES </a:t>
                      </a:r>
                    </a:p>
                  </a:txBody>
                  <a:tcPr marL="6551" marR="6551" marT="6550" marB="0" anchor="ctr">
                    <a:lnL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>
                          <a:solidFill>
                            <a:srgbClr val="EAEAEA"/>
                          </a:solidFill>
                          <a:effectLst/>
                          <a:latin typeface="+mn-lt"/>
                        </a:rPr>
                        <a:t>2000</a:t>
                      </a:r>
                    </a:p>
                  </a:txBody>
                  <a:tcPr marL="6551" marR="6551" marT="6550" marB="0" anchor="ctr">
                    <a:lnL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170297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EAEAEA"/>
                          </a:solidFill>
                          <a:effectLst/>
                          <a:latin typeface="+mn-lt"/>
                        </a:rPr>
                        <a:t>MEDELLIN </a:t>
                      </a:r>
                    </a:p>
                  </a:txBody>
                  <a:tcPr marL="6551" marR="6551" marT="6550" marB="0" anchor="b">
                    <a:lnL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1" i="0" u="none" strike="noStrike">
                          <a:solidFill>
                            <a:srgbClr val="EAEAEA"/>
                          </a:solidFill>
                          <a:effectLst/>
                          <a:latin typeface="+mn-lt"/>
                        </a:rPr>
                        <a:t>8.000</a:t>
                      </a:r>
                    </a:p>
                  </a:txBody>
                  <a:tcPr marL="6551" marR="6551" marT="6550" marB="0" anchor="b">
                    <a:lnL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170297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EAEAEA"/>
                          </a:solidFill>
                          <a:effectLst/>
                          <a:latin typeface="+mn-lt"/>
                        </a:rPr>
                        <a:t>META </a:t>
                      </a:r>
                    </a:p>
                  </a:txBody>
                  <a:tcPr marL="6551" marR="6551" marT="6550" marB="0" anchor="b">
                    <a:lnL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1" i="0" u="none" strike="noStrike">
                          <a:solidFill>
                            <a:srgbClr val="EAEAEA"/>
                          </a:solidFill>
                          <a:effectLst/>
                          <a:latin typeface="+mn-lt"/>
                        </a:rPr>
                        <a:t>5.000</a:t>
                      </a:r>
                    </a:p>
                  </a:txBody>
                  <a:tcPr marL="6551" marR="6551" marT="6550" marB="0" anchor="b">
                    <a:lnL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170297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EAEAEA"/>
                          </a:solidFill>
                          <a:effectLst/>
                          <a:latin typeface="+mn-lt"/>
                        </a:rPr>
                        <a:t>MONTERIA </a:t>
                      </a:r>
                    </a:p>
                  </a:txBody>
                  <a:tcPr marL="6551" marR="6551" marT="6550" marB="0" anchor="b">
                    <a:lnL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1" i="0" u="none" strike="noStrike">
                          <a:solidFill>
                            <a:srgbClr val="EAEAEA"/>
                          </a:solidFill>
                          <a:effectLst/>
                          <a:latin typeface="+mn-lt"/>
                        </a:rPr>
                        <a:t>2.000</a:t>
                      </a:r>
                    </a:p>
                  </a:txBody>
                  <a:tcPr marL="6551" marR="6551" marT="6550" marB="0" anchor="b">
                    <a:lnL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189946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EAEAEA"/>
                          </a:solidFill>
                          <a:effectLst/>
                          <a:latin typeface="+mn-lt"/>
                        </a:rPr>
                        <a:t>MOSQUERA </a:t>
                      </a:r>
                    </a:p>
                  </a:txBody>
                  <a:tcPr marL="6551" marR="6551" marT="6550" marB="0" anchor="b">
                    <a:lnL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1" i="0" u="none" strike="noStrike">
                          <a:solidFill>
                            <a:srgbClr val="EAEAEA"/>
                          </a:solidFill>
                          <a:effectLst/>
                          <a:latin typeface="+mn-lt"/>
                        </a:rPr>
                        <a:t>500</a:t>
                      </a:r>
                    </a:p>
                  </a:txBody>
                  <a:tcPr marL="6551" marR="6551" marT="6550" marB="0" anchor="b">
                    <a:lnL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170297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 dirty="0">
                          <a:solidFill>
                            <a:srgbClr val="EAEAEA"/>
                          </a:solidFill>
                          <a:effectLst/>
                          <a:latin typeface="+mn-lt"/>
                        </a:rPr>
                        <a:t>NORTE SANTANDER</a:t>
                      </a:r>
                    </a:p>
                  </a:txBody>
                  <a:tcPr marL="6551" marR="6551" marT="6550" marB="0" anchor="b">
                    <a:lnL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1" i="0" u="none" strike="noStrike" dirty="0">
                          <a:solidFill>
                            <a:srgbClr val="EAEAEA"/>
                          </a:solidFill>
                          <a:effectLst/>
                          <a:latin typeface="+mn-lt"/>
                        </a:rPr>
                        <a:t>11.000</a:t>
                      </a:r>
                    </a:p>
                  </a:txBody>
                  <a:tcPr marL="6551" marR="6551" marT="6550" marB="0" anchor="b">
                    <a:lnL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6362700" y="1358900"/>
          <a:ext cx="2095500" cy="4525966"/>
        </p:xfrm>
        <a:graphic>
          <a:graphicData uri="http://schemas.openxmlformats.org/drawingml/2006/table">
            <a:tbl>
              <a:tblPr/>
              <a:tblGrid>
                <a:gridCol w="1204912"/>
                <a:gridCol w="890588"/>
              </a:tblGrid>
              <a:tr h="34059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EAEAEA"/>
                          </a:solidFill>
                          <a:effectLst/>
                          <a:latin typeface="+mn-lt"/>
                        </a:rPr>
                        <a:t>ENTIDAD</a:t>
                      </a:r>
                    </a:p>
                  </a:txBody>
                  <a:tcPr marL="6549" marR="6549" marT="6550" marB="0" anchor="ctr">
                    <a:lnL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EAEAEA"/>
                          </a:solidFill>
                          <a:effectLst/>
                          <a:latin typeface="+mn-lt"/>
                        </a:rPr>
                        <a:t>COMPROMISO AUMENTO DE COBERTURA</a:t>
                      </a:r>
                    </a:p>
                  </a:txBody>
                  <a:tcPr marL="6549" marR="6549" marT="6550" marB="0" anchor="ctr">
                    <a:lnL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170297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EAEAEA"/>
                          </a:solidFill>
                          <a:effectLst/>
                          <a:latin typeface="+mn-lt"/>
                        </a:rPr>
                        <a:t>PALMIRA </a:t>
                      </a:r>
                    </a:p>
                  </a:txBody>
                  <a:tcPr marL="6549" marR="6549" marT="6550" marB="0" anchor="b">
                    <a:lnL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1" i="0" u="none" strike="noStrike">
                          <a:solidFill>
                            <a:srgbClr val="EAEAEA"/>
                          </a:solidFill>
                          <a:effectLst/>
                          <a:latin typeface="+mn-lt"/>
                        </a:rPr>
                        <a:t>1.000</a:t>
                      </a:r>
                    </a:p>
                  </a:txBody>
                  <a:tcPr marL="6549" marR="6549" marT="6550" marB="0" anchor="b">
                    <a:lnL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170297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 dirty="0">
                          <a:solidFill>
                            <a:srgbClr val="EAEAEA"/>
                          </a:solidFill>
                          <a:effectLst/>
                          <a:latin typeface="+mn-lt"/>
                        </a:rPr>
                        <a:t>PIEDECUESTA </a:t>
                      </a:r>
                    </a:p>
                  </a:txBody>
                  <a:tcPr marL="6549" marR="6549" marT="6550" marB="0" anchor="b">
                    <a:lnL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1" i="0" u="none" strike="noStrike">
                          <a:solidFill>
                            <a:srgbClr val="EAEAEA"/>
                          </a:solidFill>
                          <a:effectLst/>
                          <a:latin typeface="+mn-lt"/>
                        </a:rPr>
                        <a:t>1.000</a:t>
                      </a:r>
                    </a:p>
                  </a:txBody>
                  <a:tcPr marL="6549" marR="6549" marT="6550" marB="0" anchor="b">
                    <a:lnL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170297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EAEAEA"/>
                          </a:solidFill>
                          <a:effectLst/>
                          <a:latin typeface="+mn-lt"/>
                        </a:rPr>
                        <a:t>PITALITO </a:t>
                      </a:r>
                    </a:p>
                  </a:txBody>
                  <a:tcPr marL="6549" marR="6549" marT="6550" marB="0" anchor="b">
                    <a:lnL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1" i="0" u="none" strike="noStrike">
                          <a:solidFill>
                            <a:srgbClr val="EAEAEA"/>
                          </a:solidFill>
                          <a:effectLst/>
                          <a:latin typeface="+mn-lt"/>
                        </a:rPr>
                        <a:t>1.000</a:t>
                      </a:r>
                    </a:p>
                  </a:txBody>
                  <a:tcPr marL="6549" marR="6549" marT="6550" marB="0" anchor="b">
                    <a:lnL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170297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EAEAEA"/>
                          </a:solidFill>
                          <a:effectLst/>
                          <a:latin typeface="+mn-lt"/>
                        </a:rPr>
                        <a:t>PUTUMAYO </a:t>
                      </a:r>
                    </a:p>
                  </a:txBody>
                  <a:tcPr marL="6549" marR="6549" marT="6550" marB="0" anchor="b">
                    <a:lnL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1" i="0" u="none" strike="noStrike">
                          <a:solidFill>
                            <a:srgbClr val="EAEAEA"/>
                          </a:solidFill>
                          <a:effectLst/>
                          <a:latin typeface="+mn-lt"/>
                        </a:rPr>
                        <a:t>6.000</a:t>
                      </a:r>
                    </a:p>
                  </a:txBody>
                  <a:tcPr marL="6549" marR="6549" marT="6550" marB="0" anchor="b">
                    <a:lnL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189946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EAEAEA"/>
                          </a:solidFill>
                          <a:effectLst/>
                          <a:latin typeface="+mn-lt"/>
                        </a:rPr>
                        <a:t>QUIBDÓ </a:t>
                      </a:r>
                    </a:p>
                  </a:txBody>
                  <a:tcPr marL="6549" marR="6549" marT="6550" marB="0" anchor="b">
                    <a:lnL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1" i="0" u="none" strike="noStrike">
                          <a:solidFill>
                            <a:srgbClr val="EAEAEA"/>
                          </a:solidFill>
                          <a:effectLst/>
                          <a:latin typeface="+mn-lt"/>
                        </a:rPr>
                        <a:t>1.000</a:t>
                      </a:r>
                    </a:p>
                  </a:txBody>
                  <a:tcPr marL="6549" marR="6549" marT="6550" marB="0" anchor="b">
                    <a:lnL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170297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EAEAEA"/>
                          </a:solidFill>
                          <a:effectLst/>
                          <a:latin typeface="+mn-lt"/>
                        </a:rPr>
                        <a:t>QUINDIO </a:t>
                      </a:r>
                    </a:p>
                  </a:txBody>
                  <a:tcPr marL="6549" marR="6549" marT="6550" marB="0" anchor="b">
                    <a:lnL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1" i="0" u="none" strike="noStrike">
                          <a:solidFill>
                            <a:srgbClr val="EAEAEA"/>
                          </a:solidFill>
                          <a:effectLst/>
                          <a:latin typeface="+mn-lt"/>
                        </a:rPr>
                        <a:t>3.000</a:t>
                      </a:r>
                    </a:p>
                  </a:txBody>
                  <a:tcPr marL="6549" marR="6549" marT="6550" marB="0" anchor="b">
                    <a:lnL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170297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EAEAEA"/>
                          </a:solidFill>
                          <a:effectLst/>
                          <a:latin typeface="+mn-lt"/>
                        </a:rPr>
                        <a:t>RIONEGRO </a:t>
                      </a:r>
                    </a:p>
                  </a:txBody>
                  <a:tcPr marL="6549" marR="6549" marT="6550" marB="0" anchor="b">
                    <a:lnL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1" i="0" u="none" strike="noStrike">
                          <a:solidFill>
                            <a:srgbClr val="EAEAEA"/>
                          </a:solidFill>
                          <a:effectLst/>
                          <a:latin typeface="+mn-lt"/>
                        </a:rPr>
                        <a:t>1.000</a:t>
                      </a:r>
                    </a:p>
                  </a:txBody>
                  <a:tcPr marL="6549" marR="6549" marT="6550" marB="0" anchor="b">
                    <a:lnL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170297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EAEAEA"/>
                          </a:solidFill>
                          <a:effectLst/>
                          <a:latin typeface="+mn-lt"/>
                        </a:rPr>
                        <a:t>SABANETA </a:t>
                      </a:r>
                    </a:p>
                  </a:txBody>
                  <a:tcPr marL="6549" marR="6549" marT="6550" marB="0" anchor="b">
                    <a:lnL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1" i="0" u="none" strike="noStrike">
                          <a:solidFill>
                            <a:srgbClr val="EAEAEA"/>
                          </a:solidFill>
                          <a:effectLst/>
                          <a:latin typeface="+mn-lt"/>
                        </a:rPr>
                        <a:t>500</a:t>
                      </a:r>
                    </a:p>
                  </a:txBody>
                  <a:tcPr marL="6549" marR="6549" marT="6550" marB="0" anchor="b">
                    <a:lnL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189946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i="0" u="none" strike="noStrike">
                          <a:solidFill>
                            <a:srgbClr val="EAEAEA"/>
                          </a:solidFill>
                          <a:effectLst/>
                          <a:latin typeface="+mn-lt"/>
                        </a:rPr>
                        <a:t>SAHAGUN </a:t>
                      </a:r>
                    </a:p>
                  </a:txBody>
                  <a:tcPr marL="6549" marR="6549" marT="6550" marB="0" anchor="ctr">
                    <a:lnL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>
                          <a:solidFill>
                            <a:srgbClr val="EAEAEA"/>
                          </a:solidFill>
                          <a:effectLst/>
                          <a:latin typeface="+mn-lt"/>
                        </a:rPr>
                        <a:t>1000</a:t>
                      </a:r>
                    </a:p>
                  </a:txBody>
                  <a:tcPr marL="6549" marR="6549" marT="6550" marB="0" anchor="ctr">
                    <a:lnL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170297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EAEAEA"/>
                          </a:solidFill>
                          <a:effectLst/>
                          <a:latin typeface="+mn-lt"/>
                        </a:rPr>
                        <a:t>SAN ANDRES</a:t>
                      </a:r>
                    </a:p>
                  </a:txBody>
                  <a:tcPr marL="6549" marR="6549" marT="6550" marB="0" anchor="b">
                    <a:lnL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1" i="0" u="none" strike="noStrike">
                          <a:solidFill>
                            <a:srgbClr val="EAEAEA"/>
                          </a:solidFill>
                          <a:effectLst/>
                          <a:latin typeface="+mn-lt"/>
                        </a:rPr>
                        <a:t>1.000</a:t>
                      </a:r>
                    </a:p>
                  </a:txBody>
                  <a:tcPr marL="6549" marR="6549" marT="6550" marB="0" anchor="b">
                    <a:lnL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170297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EAEAEA"/>
                          </a:solidFill>
                          <a:effectLst/>
                          <a:latin typeface="+mn-lt"/>
                        </a:rPr>
                        <a:t>SOGAMOSO </a:t>
                      </a:r>
                    </a:p>
                  </a:txBody>
                  <a:tcPr marL="6549" marR="6549" marT="6550" marB="0" anchor="b">
                    <a:lnL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1" i="0" u="none" strike="noStrike">
                          <a:solidFill>
                            <a:srgbClr val="EAEAEA"/>
                          </a:solidFill>
                          <a:effectLst/>
                          <a:latin typeface="+mn-lt"/>
                        </a:rPr>
                        <a:t>5.000</a:t>
                      </a:r>
                    </a:p>
                  </a:txBody>
                  <a:tcPr marL="6549" marR="6549" marT="6550" marB="0" anchor="b">
                    <a:lnL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170297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EAEAEA"/>
                          </a:solidFill>
                          <a:effectLst/>
                          <a:latin typeface="+mn-lt"/>
                        </a:rPr>
                        <a:t>SOLEDAD </a:t>
                      </a:r>
                    </a:p>
                  </a:txBody>
                  <a:tcPr marL="6549" marR="6549" marT="6550" marB="0" anchor="b">
                    <a:lnL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1" i="0" u="none" strike="noStrike">
                          <a:solidFill>
                            <a:srgbClr val="EAEAEA"/>
                          </a:solidFill>
                          <a:effectLst/>
                          <a:latin typeface="+mn-lt"/>
                        </a:rPr>
                        <a:t>8.000</a:t>
                      </a:r>
                    </a:p>
                  </a:txBody>
                  <a:tcPr marL="6549" marR="6549" marT="6550" marB="0" anchor="b">
                    <a:lnL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170297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EAEAEA"/>
                          </a:solidFill>
                          <a:effectLst/>
                          <a:latin typeface="+mn-lt"/>
                        </a:rPr>
                        <a:t>SUCRE </a:t>
                      </a:r>
                    </a:p>
                  </a:txBody>
                  <a:tcPr marL="6549" marR="6549" marT="6550" marB="0" anchor="b">
                    <a:lnL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1" i="0" u="none" strike="noStrike">
                          <a:solidFill>
                            <a:srgbClr val="EAEAEA"/>
                          </a:solidFill>
                          <a:effectLst/>
                          <a:latin typeface="+mn-lt"/>
                        </a:rPr>
                        <a:t>9.000</a:t>
                      </a:r>
                    </a:p>
                  </a:txBody>
                  <a:tcPr marL="6549" marR="6549" marT="6550" marB="0" anchor="b">
                    <a:lnL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189946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EAEAEA"/>
                          </a:solidFill>
                          <a:effectLst/>
                          <a:latin typeface="+mn-lt"/>
                        </a:rPr>
                        <a:t>TULUA </a:t>
                      </a:r>
                    </a:p>
                  </a:txBody>
                  <a:tcPr marL="6549" marR="6549" marT="6550" marB="0" anchor="b">
                    <a:lnL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1" i="0" u="none" strike="noStrike">
                          <a:solidFill>
                            <a:srgbClr val="EAEAEA"/>
                          </a:solidFill>
                          <a:effectLst/>
                          <a:latin typeface="+mn-lt"/>
                        </a:rPr>
                        <a:t>1.000</a:t>
                      </a:r>
                    </a:p>
                  </a:txBody>
                  <a:tcPr marL="6549" marR="6549" marT="6550" marB="0" anchor="b">
                    <a:lnL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170297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EAEAEA"/>
                          </a:solidFill>
                          <a:effectLst/>
                          <a:latin typeface="+mn-lt"/>
                        </a:rPr>
                        <a:t>TUMACO </a:t>
                      </a:r>
                    </a:p>
                  </a:txBody>
                  <a:tcPr marL="6549" marR="6549" marT="6550" marB="0" anchor="b">
                    <a:lnL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1" i="0" u="none" strike="noStrike">
                          <a:solidFill>
                            <a:srgbClr val="EAEAEA"/>
                          </a:solidFill>
                          <a:effectLst/>
                          <a:latin typeface="+mn-lt"/>
                        </a:rPr>
                        <a:t>2.000</a:t>
                      </a:r>
                    </a:p>
                  </a:txBody>
                  <a:tcPr marL="6549" marR="6549" marT="6550" marB="0" anchor="b">
                    <a:lnL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170297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EAEAEA"/>
                          </a:solidFill>
                          <a:effectLst/>
                          <a:latin typeface="+mn-lt"/>
                        </a:rPr>
                        <a:t>TURBO </a:t>
                      </a:r>
                    </a:p>
                  </a:txBody>
                  <a:tcPr marL="6549" marR="6549" marT="6550" marB="0" anchor="b">
                    <a:lnL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1" i="0" u="none" strike="noStrike">
                          <a:solidFill>
                            <a:srgbClr val="EAEAEA"/>
                          </a:solidFill>
                          <a:effectLst/>
                          <a:latin typeface="+mn-lt"/>
                        </a:rPr>
                        <a:t>3.000</a:t>
                      </a:r>
                    </a:p>
                  </a:txBody>
                  <a:tcPr marL="6549" marR="6549" marT="6550" marB="0" anchor="b">
                    <a:lnL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170297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EAEAEA"/>
                          </a:solidFill>
                          <a:effectLst/>
                          <a:latin typeface="+mn-lt"/>
                        </a:rPr>
                        <a:t>URIBIA </a:t>
                      </a:r>
                    </a:p>
                  </a:txBody>
                  <a:tcPr marL="6549" marR="6549" marT="6550" marB="0" anchor="b">
                    <a:lnL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1" i="0" u="none" strike="noStrike">
                          <a:solidFill>
                            <a:srgbClr val="EAEAEA"/>
                          </a:solidFill>
                          <a:effectLst/>
                          <a:latin typeface="+mn-lt"/>
                        </a:rPr>
                        <a:t>5.000</a:t>
                      </a:r>
                    </a:p>
                  </a:txBody>
                  <a:tcPr marL="6549" marR="6549" marT="6550" marB="0" anchor="b">
                    <a:lnL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170297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EAEAEA"/>
                          </a:solidFill>
                          <a:effectLst/>
                          <a:latin typeface="+mn-lt"/>
                        </a:rPr>
                        <a:t>VALLE </a:t>
                      </a:r>
                    </a:p>
                  </a:txBody>
                  <a:tcPr marL="6549" marR="6549" marT="6550" marB="0" anchor="b">
                    <a:lnL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1" i="0" u="none" strike="noStrike">
                          <a:solidFill>
                            <a:srgbClr val="EAEAEA"/>
                          </a:solidFill>
                          <a:effectLst/>
                          <a:latin typeface="+mn-lt"/>
                        </a:rPr>
                        <a:t>15.000</a:t>
                      </a:r>
                    </a:p>
                  </a:txBody>
                  <a:tcPr marL="6549" marR="6549" marT="6550" marB="0" anchor="b">
                    <a:lnL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189946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EAEAEA"/>
                          </a:solidFill>
                          <a:effectLst/>
                          <a:latin typeface="+mn-lt"/>
                        </a:rPr>
                        <a:t>VAUPES </a:t>
                      </a:r>
                    </a:p>
                  </a:txBody>
                  <a:tcPr marL="6549" marR="6549" marT="6550" marB="0" anchor="b">
                    <a:lnL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1" i="0" u="none" strike="noStrike">
                          <a:solidFill>
                            <a:srgbClr val="EAEAEA"/>
                          </a:solidFill>
                          <a:effectLst/>
                          <a:latin typeface="+mn-lt"/>
                        </a:rPr>
                        <a:t>1.000</a:t>
                      </a:r>
                    </a:p>
                  </a:txBody>
                  <a:tcPr marL="6549" marR="6549" marT="6550" marB="0" anchor="b">
                    <a:lnL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170297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EAEAEA"/>
                          </a:solidFill>
                          <a:effectLst/>
                          <a:latin typeface="+mn-lt"/>
                        </a:rPr>
                        <a:t>VICHADA </a:t>
                      </a:r>
                    </a:p>
                  </a:txBody>
                  <a:tcPr marL="6549" marR="6549" marT="6550" marB="0" anchor="b">
                    <a:lnL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1" i="0" u="none" strike="noStrike">
                          <a:solidFill>
                            <a:srgbClr val="EAEAEA"/>
                          </a:solidFill>
                          <a:effectLst/>
                          <a:latin typeface="+mn-lt"/>
                        </a:rPr>
                        <a:t>2.000</a:t>
                      </a:r>
                    </a:p>
                  </a:txBody>
                  <a:tcPr marL="6549" marR="6549" marT="6550" marB="0" anchor="b">
                    <a:lnL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170297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EAEAEA"/>
                          </a:solidFill>
                          <a:effectLst/>
                          <a:latin typeface="+mn-lt"/>
                        </a:rPr>
                        <a:t>VILLAVICENCIO </a:t>
                      </a:r>
                    </a:p>
                  </a:txBody>
                  <a:tcPr marL="6549" marR="6549" marT="6550" marB="0" anchor="b">
                    <a:lnL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1" i="0" u="none" strike="noStrike">
                          <a:solidFill>
                            <a:srgbClr val="EAEAEA"/>
                          </a:solidFill>
                          <a:effectLst/>
                          <a:latin typeface="+mn-lt"/>
                        </a:rPr>
                        <a:t>3.000</a:t>
                      </a:r>
                    </a:p>
                  </a:txBody>
                  <a:tcPr marL="6549" marR="6549" marT="6550" marB="0" anchor="b">
                    <a:lnL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170297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EAEAEA"/>
                          </a:solidFill>
                          <a:effectLst/>
                          <a:latin typeface="+mn-lt"/>
                        </a:rPr>
                        <a:t>YOPAL </a:t>
                      </a:r>
                    </a:p>
                  </a:txBody>
                  <a:tcPr marL="6549" marR="6549" marT="6550" marB="0" anchor="b">
                    <a:lnL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1" i="0" u="none" strike="noStrike">
                          <a:solidFill>
                            <a:srgbClr val="EAEAEA"/>
                          </a:solidFill>
                          <a:effectLst/>
                          <a:latin typeface="+mn-lt"/>
                        </a:rPr>
                        <a:t>1.000</a:t>
                      </a:r>
                    </a:p>
                  </a:txBody>
                  <a:tcPr marL="6549" marR="6549" marT="6550" marB="0" anchor="b">
                    <a:lnL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189946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i="0" u="none" strike="noStrike">
                          <a:solidFill>
                            <a:srgbClr val="EAEAEA"/>
                          </a:solidFill>
                          <a:effectLst/>
                          <a:latin typeface="+mn-lt"/>
                        </a:rPr>
                        <a:t>ZIPAQUIRA </a:t>
                      </a:r>
                    </a:p>
                  </a:txBody>
                  <a:tcPr marL="6549" marR="6549" marT="6550" marB="0" anchor="ctr">
                    <a:lnL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>
                          <a:solidFill>
                            <a:srgbClr val="EAEAEA"/>
                          </a:solidFill>
                          <a:effectLst/>
                          <a:latin typeface="+mn-lt"/>
                        </a:rPr>
                        <a:t>1000</a:t>
                      </a:r>
                    </a:p>
                  </a:txBody>
                  <a:tcPr marL="6549" marR="6549" marT="6550" marB="0" anchor="ctr">
                    <a:lnL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170297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 dirty="0">
                          <a:solidFill>
                            <a:srgbClr val="EAEAEA"/>
                          </a:solidFill>
                          <a:effectLst/>
                          <a:latin typeface="+mn-lt"/>
                        </a:rPr>
                        <a:t>COLOMBIA</a:t>
                      </a:r>
                    </a:p>
                  </a:txBody>
                  <a:tcPr marL="6549" marR="6549" marT="6550" marB="0" anchor="b">
                    <a:lnL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1" i="0" u="none" strike="noStrike" dirty="0" smtClean="0">
                          <a:solidFill>
                            <a:srgbClr val="EAEAEA"/>
                          </a:solidFill>
                          <a:effectLst/>
                          <a:latin typeface="+mn-lt"/>
                        </a:rPr>
                        <a:t>275.500</a:t>
                      </a:r>
                      <a:endParaRPr lang="es-CO" sz="1000" b="1" i="0" u="none" strike="noStrike" dirty="0">
                        <a:solidFill>
                          <a:srgbClr val="EAEAEA"/>
                        </a:solidFill>
                        <a:effectLst/>
                        <a:latin typeface="+mn-lt"/>
                      </a:endParaRPr>
                    </a:p>
                  </a:txBody>
                  <a:tcPr marL="6549" marR="6549" marT="6550" marB="0" anchor="b">
                    <a:lnL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177800" y="5788025"/>
            <a:ext cx="4867275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CO" dirty="0">
                <a:solidFill>
                  <a:schemeClr val="tx2">
                    <a:lumMod val="90000"/>
                    <a:lumOff val="10000"/>
                  </a:schemeClr>
                </a:solidFill>
              </a:rPr>
              <a:t>Potencial de matrícula adicional</a:t>
            </a:r>
          </a:p>
          <a:p>
            <a:pPr algn="ctr">
              <a:defRPr/>
            </a:pPr>
            <a:r>
              <a:rPr lang="es-CO" dirty="0">
                <a:solidFill>
                  <a:schemeClr val="tx2">
                    <a:lumMod val="90000"/>
                    <a:lumOff val="10000"/>
                  </a:schemeClr>
                </a:solidFill>
              </a:rPr>
              <a:t>424.000 estudiantes</a:t>
            </a:r>
          </a:p>
        </p:txBody>
      </p:sp>
    </p:spTree>
    <p:extLst>
      <p:ext uri="{BB962C8B-B14F-4D97-AF65-F5344CB8AC3E}">
        <p14:creationId xmlns:p14="http://schemas.microsoft.com/office/powerpoint/2010/main" val="1919837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Marcador de número de diapositiva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9pPr>
          </a:lstStyle>
          <a:p>
            <a:pPr eaLnBrk="1" hangingPunct="1"/>
            <a:fld id="{FB2CECEC-B854-4C79-BF46-102A8F379456}" type="slidenum">
              <a:rPr lang="es-CO" altLang="es-CO" sz="1000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5</a:t>
            </a:fld>
            <a:r>
              <a:rPr lang="es-CO" altLang="es-CO" sz="1000" b="0" smtClean="0">
                <a:latin typeface="Arial" pitchFamily="34" charset="0"/>
              </a:rPr>
              <a:t> </a:t>
            </a:r>
          </a:p>
        </p:txBody>
      </p:sp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539552" y="1424970"/>
            <a:ext cx="860444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9pPr>
          </a:lstStyle>
          <a:p>
            <a:pPr algn="ctr"/>
            <a:r>
              <a:rPr lang="en-US" altLang="es-CO" sz="2000" dirty="0">
                <a:solidFill>
                  <a:srgbClr val="800000"/>
                </a:solidFill>
                <a:latin typeface="Arial" pitchFamily="34" charset="0"/>
              </a:rPr>
              <a:t>PORCENTAJE DE REPORTE DE MATRÍCULA OFICIAL MARZO 10 DE 2014 CONTRA MATRÍCULA OFICIAL CONSOLIDADA 2013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8491897"/>
              </p:ext>
            </p:extLst>
          </p:nvPr>
        </p:nvGraphicFramePr>
        <p:xfrm>
          <a:off x="750888" y="2162692"/>
          <a:ext cx="7561262" cy="4146627"/>
        </p:xfrm>
        <a:graphic>
          <a:graphicData uri="http://schemas.openxmlformats.org/drawingml/2006/table">
            <a:tbl>
              <a:tblPr/>
              <a:tblGrid>
                <a:gridCol w="2779884"/>
                <a:gridCol w="2350972"/>
                <a:gridCol w="2430406"/>
              </a:tblGrid>
              <a:tr h="1289634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RESUMEN PORCENTUAL DE REPORTE DE  MATRICULA 2014 CONTRA MATRÍCULA CONSOLIDADA 2013</a:t>
                      </a:r>
                    </a:p>
                  </a:txBody>
                  <a:tcPr marL="9526" marR="9526" marT="9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8629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pt-B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Rango de reporte de matrícula</a:t>
                      </a:r>
                    </a:p>
                  </a:txBody>
                  <a:tcPr marL="9526" marR="9526" marT="9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N° ETC</a:t>
                      </a:r>
                    </a:p>
                  </a:txBody>
                  <a:tcPr marL="9526" marR="9526" marT="9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ETC</a:t>
                      </a:r>
                    </a:p>
                  </a:txBody>
                  <a:tcPr marL="9526" marR="9526" marT="9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60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b"/>
                      <a:r>
                        <a:rPr lang="es-CO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Superior al 100%</a:t>
                      </a:r>
                    </a:p>
                  </a:txBody>
                  <a:tcPr marL="9526" marR="9526" marT="9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CO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6" marR="9526" marT="9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CO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12%</a:t>
                      </a:r>
                    </a:p>
                  </a:txBody>
                  <a:tcPr marL="9526" marR="9526" marT="9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26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b"/>
                      <a:r>
                        <a:rPr lang="es-CO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Igual al 100%</a:t>
                      </a:r>
                    </a:p>
                  </a:txBody>
                  <a:tcPr marL="9526" marR="9526" marT="9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CO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6" marR="9526" marT="9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CO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2%</a:t>
                      </a:r>
                    </a:p>
                  </a:txBody>
                  <a:tcPr marL="9526" marR="9526" marT="9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26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b"/>
                      <a:r>
                        <a:rPr lang="es-CO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Inferior al 100%</a:t>
                      </a:r>
                    </a:p>
                  </a:txBody>
                  <a:tcPr marL="9526" marR="9526" marT="9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CO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9526" marR="9526" marT="9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CO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86%</a:t>
                      </a:r>
                    </a:p>
                  </a:txBody>
                  <a:tcPr marL="9526" marR="9526" marT="9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26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CO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6" marR="9526" marT="9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CO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</a:t>
                      </a:r>
                    </a:p>
                  </a:txBody>
                  <a:tcPr marL="9526" marR="9526" marT="9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CO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6" marR="9526" marT="9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2535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Marcador de número de diapositiva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9pPr>
          </a:lstStyle>
          <a:p>
            <a:pPr eaLnBrk="1" hangingPunct="1"/>
            <a:fld id="{F0052985-E71A-4977-B1D1-C2C46D7A09C0}" type="slidenum">
              <a:rPr lang="es-CO" altLang="es-CO" sz="1000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6</a:t>
            </a:fld>
            <a:r>
              <a:rPr lang="es-CO" altLang="es-CO" sz="1000" b="0" smtClean="0">
                <a:latin typeface="Arial" pitchFamily="34" charset="0"/>
              </a:rPr>
              <a:t> </a:t>
            </a:r>
          </a:p>
        </p:txBody>
      </p:sp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250825" y="1230585"/>
            <a:ext cx="88931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9pPr>
          </a:lstStyle>
          <a:p>
            <a:pPr algn="ctr"/>
            <a:r>
              <a:rPr lang="en-US" altLang="es-CO" sz="2000" dirty="0">
                <a:solidFill>
                  <a:srgbClr val="800000"/>
                </a:solidFill>
                <a:latin typeface="Arial" pitchFamily="34" charset="0"/>
              </a:rPr>
              <a:t>11 ETC CON AVANCE SUPERIOR AL 100%</a:t>
            </a:r>
          </a:p>
          <a:p>
            <a:pPr algn="ctr"/>
            <a:r>
              <a:rPr lang="en-US" altLang="es-CO" sz="2000" dirty="0">
                <a:solidFill>
                  <a:srgbClr val="800000"/>
                </a:solidFill>
                <a:latin typeface="Arial" pitchFamily="34" charset="0"/>
              </a:rPr>
              <a:t>EN REPORTE DE MATRICULA OFICIAL 2014</a:t>
            </a: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1824147"/>
              </p:ext>
            </p:extLst>
          </p:nvPr>
        </p:nvGraphicFramePr>
        <p:xfrm>
          <a:off x="539750" y="1989164"/>
          <a:ext cx="8208963" cy="4248148"/>
        </p:xfrm>
        <a:graphic>
          <a:graphicData uri="http://schemas.openxmlformats.org/drawingml/2006/table">
            <a:tbl>
              <a:tblPr/>
              <a:tblGrid>
                <a:gridCol w="419004"/>
                <a:gridCol w="1550310"/>
                <a:gridCol w="1833137"/>
                <a:gridCol w="1833137"/>
                <a:gridCol w="1833137"/>
                <a:gridCol w="740238"/>
              </a:tblGrid>
              <a:tr h="8169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SECRETARIA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OFICIAL DEFINITIVA CONSOLIDADA 2013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OFICIAL  </a:t>
                      </a:r>
                      <a:r>
                        <a:rPr lang="es-CO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DE MARZO</a:t>
                      </a:r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 2014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AVANCE CONTRA CONSOLIDADA 2013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</a:tr>
              <a:tr h="2859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indent="0"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CAUCA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203.637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240.740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37.103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118%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59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b"/>
                      <a:r>
                        <a:rPr lang="es-CO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CHOCO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83.745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96.251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12.506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115%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59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b"/>
                      <a:r>
                        <a:rPr lang="es-CO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MAICAO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32.754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36.910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4.156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113%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59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b"/>
                      <a:r>
                        <a:rPr lang="es-CO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MONTERIA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78.787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85.422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6.635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108%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59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b"/>
                      <a:r>
                        <a:rPr lang="es-CO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BARRANQUILLA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169.288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182.919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13.631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108%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59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b"/>
                      <a:r>
                        <a:rPr lang="es-CO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 GUAJIRA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61.190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65.125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3.935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106%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59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b"/>
                      <a:r>
                        <a:rPr lang="es-CO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CARTAGENA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131.677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137.397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5.720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104%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59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b"/>
                      <a:r>
                        <a:rPr lang="es-CO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LORICA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26.791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27.593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103%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59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b"/>
                      <a:r>
                        <a:rPr lang="es-CO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QUIBDÓ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33.659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34.271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612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102%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59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b"/>
                      <a:r>
                        <a:rPr lang="es-CO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SOLEDAD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44.150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44.760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610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101%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59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b"/>
                      <a:r>
                        <a:rPr lang="es-CO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CORDOBA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241.509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244.278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2.769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101%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5933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NACIONAL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7.857.790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7.553.962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-303.828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96%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0176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Marcador de número de diapositiva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9pPr>
          </a:lstStyle>
          <a:p>
            <a:pPr eaLnBrk="1" hangingPunct="1"/>
            <a:fld id="{DAAC1BD0-0673-4396-A84C-640CE1E59DEC}" type="slidenum">
              <a:rPr lang="es-CO" altLang="es-CO" sz="1000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7</a:t>
            </a:fld>
            <a:r>
              <a:rPr lang="es-CO" altLang="es-CO" sz="1000" b="0" smtClean="0">
                <a:latin typeface="Arial" pitchFamily="34" charset="0"/>
              </a:rPr>
              <a:t> </a:t>
            </a:r>
          </a:p>
        </p:txBody>
      </p:sp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250825" y="1374601"/>
            <a:ext cx="88931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9pPr>
          </a:lstStyle>
          <a:p>
            <a:pPr algn="ctr"/>
            <a:r>
              <a:rPr lang="en-US" altLang="es-CO" dirty="0">
                <a:solidFill>
                  <a:srgbClr val="800000"/>
                </a:solidFill>
                <a:latin typeface="Arial" pitchFamily="34" charset="0"/>
              </a:rPr>
              <a:t>2 ETC CON AVANCE AL 100% </a:t>
            </a:r>
          </a:p>
          <a:p>
            <a:pPr algn="ctr"/>
            <a:r>
              <a:rPr lang="en-US" altLang="es-CO" dirty="0">
                <a:solidFill>
                  <a:srgbClr val="800000"/>
                </a:solidFill>
                <a:latin typeface="Arial" pitchFamily="34" charset="0"/>
              </a:rPr>
              <a:t>EN REPORTE DE MATRICULA OFICIAL </a:t>
            </a: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395288" y="2420938"/>
          <a:ext cx="8280400" cy="1503361"/>
        </p:xfrm>
        <a:graphic>
          <a:graphicData uri="http://schemas.openxmlformats.org/drawingml/2006/table">
            <a:tbl>
              <a:tblPr/>
              <a:tblGrid>
                <a:gridCol w="422649"/>
                <a:gridCol w="1563802"/>
                <a:gridCol w="1849090"/>
                <a:gridCol w="1492716"/>
                <a:gridCol w="2016097"/>
                <a:gridCol w="936046"/>
              </a:tblGrid>
              <a:tr h="5757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</a:t>
                      </a:r>
                    </a:p>
                  </a:txBody>
                  <a:tcPr marL="9524" marR="9524" marT="9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SECRETARIA</a:t>
                      </a:r>
                    </a:p>
                  </a:txBody>
                  <a:tcPr marL="9524" marR="9524" marT="9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OFICIAL DEFINITIVA CONSOLIDADA 2013</a:t>
                      </a:r>
                    </a:p>
                  </a:txBody>
                  <a:tcPr marL="9524" marR="9524" marT="9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OFICIAL 10 DE</a:t>
                      </a:r>
                    </a:p>
                    <a:p>
                      <a:pPr algn="ctr" fontAlgn="ctr"/>
                      <a:r>
                        <a:rPr lang="es-CO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MARZO</a:t>
                      </a:r>
                      <a:r>
                        <a:rPr lang="es-CO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CO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AVANCE CONTRA CONSOLIDADA 2013</a:t>
                      </a:r>
                    </a:p>
                  </a:txBody>
                  <a:tcPr marL="9524" marR="9524" marT="9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4" marR="9524" marT="9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</a:tr>
              <a:tr h="3092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4" marR="9524" marT="9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CARTAGO</a:t>
                      </a:r>
                    </a:p>
                  </a:txBody>
                  <a:tcPr marL="9524" marR="9524" marT="9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22.058</a:t>
                      </a:r>
                    </a:p>
                  </a:txBody>
                  <a:tcPr marL="9524" marR="9524" marT="9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22.134</a:t>
                      </a:r>
                    </a:p>
                  </a:txBody>
                  <a:tcPr marL="9524" marR="9524" marT="9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marL="9524" marR="9524" marT="9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9524" marR="9524" marT="9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92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4" marR="9524" marT="9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MOSQUERA</a:t>
                      </a:r>
                    </a:p>
                  </a:txBody>
                  <a:tcPr marL="9524" marR="9524" marT="9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14.324</a:t>
                      </a:r>
                    </a:p>
                  </a:txBody>
                  <a:tcPr marL="9524" marR="9524" marT="9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14.382</a:t>
                      </a:r>
                    </a:p>
                  </a:txBody>
                  <a:tcPr marL="9524" marR="9524" marT="9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marL="9524" marR="9524" marT="9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9524" marR="9524" marT="9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9205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NACIONAL</a:t>
                      </a:r>
                    </a:p>
                  </a:txBody>
                  <a:tcPr marL="9524" marR="9524" marT="9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7.857.790</a:t>
                      </a:r>
                    </a:p>
                  </a:txBody>
                  <a:tcPr marL="9524" marR="9524" marT="9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7.553.962</a:t>
                      </a:r>
                    </a:p>
                  </a:txBody>
                  <a:tcPr marL="9524" marR="9524" marT="9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-303.828</a:t>
                      </a:r>
                    </a:p>
                  </a:txBody>
                  <a:tcPr marL="9524" marR="9524" marT="9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96%</a:t>
                      </a:r>
                    </a:p>
                  </a:txBody>
                  <a:tcPr marL="9524" marR="9524" marT="9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7976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Marcador de número de diapositiva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9pPr>
          </a:lstStyle>
          <a:p>
            <a:pPr eaLnBrk="1" hangingPunct="1"/>
            <a:fld id="{E4F58AA1-E4BB-4D7A-8CB1-909B799A783C}" type="slidenum">
              <a:rPr lang="es-CO" altLang="es-CO" sz="1000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8</a:t>
            </a:fld>
            <a:r>
              <a:rPr lang="es-CO" altLang="es-CO" sz="1000" b="0" smtClean="0">
                <a:latin typeface="Arial" pitchFamily="34" charset="0"/>
              </a:rPr>
              <a:t> </a:t>
            </a:r>
          </a:p>
        </p:txBody>
      </p:sp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4733924" y="476672"/>
            <a:ext cx="44465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9pPr>
          </a:lstStyle>
          <a:p>
            <a:pPr algn="ctr"/>
            <a:r>
              <a:rPr lang="en-US" altLang="es-CO" sz="1800" dirty="0">
                <a:solidFill>
                  <a:srgbClr val="800000"/>
                </a:solidFill>
                <a:latin typeface="Arial" pitchFamily="34" charset="0"/>
              </a:rPr>
              <a:t>81 ETC CON AVANCE MENOR AL 100% </a:t>
            </a:r>
          </a:p>
          <a:p>
            <a:pPr algn="ctr"/>
            <a:r>
              <a:rPr lang="en-US" altLang="es-CO" sz="1800" dirty="0">
                <a:solidFill>
                  <a:srgbClr val="800000"/>
                </a:solidFill>
                <a:latin typeface="Arial" pitchFamily="34" charset="0"/>
              </a:rPr>
              <a:t>EN REPORTE DE MATRICULA OFICIAL 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755650" y="1412875"/>
          <a:ext cx="7345363" cy="4824415"/>
        </p:xfrm>
        <a:graphic>
          <a:graphicData uri="http://schemas.openxmlformats.org/drawingml/2006/table">
            <a:tbl>
              <a:tblPr/>
              <a:tblGrid>
                <a:gridCol w="404328"/>
                <a:gridCol w="1496015"/>
                <a:gridCol w="1628312"/>
                <a:gridCol w="1440267"/>
                <a:gridCol w="1440267"/>
                <a:gridCol w="936174"/>
              </a:tblGrid>
              <a:tr h="57777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SECRETARIA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OFICIAL DEFINITIVA CONSOLIDADA 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OFICIAL  </a:t>
                      </a:r>
                      <a:r>
                        <a:rPr lang="es-CO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DE MARZO 2014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AVANCE CONTRA CONSOLIDADA 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222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PUTUMAYO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80.989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80.396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22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APARTADO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27.517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27.264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22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ITAGUI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37.322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36.913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22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VILLAVICENCIO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78.853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77.958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22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BOLIVAR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223.013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220.090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-2.923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22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SINCELEJO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50.003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49.204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22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DOSQUEBRADAS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30.527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30.016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22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CIENAGA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24.041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23.519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22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DUITAMA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17.901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17.440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22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MEDELLIN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315.684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307.196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-8.488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22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PALMIRA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46.945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45.656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-1.289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22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GUAVIARE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19.738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19.196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22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TUNJA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25.655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24.943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22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ENVIGADO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18.372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17.860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22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IBAGUE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85.670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83.258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-2.412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22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BARRANCABERMEJA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40.862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39.686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-1.176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22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PIEDECUESTA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25.225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24.489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22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CHÍA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13.921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13.509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22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GIRON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23.285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22.589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22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IPIALES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22.034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21.369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22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NACIONAL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7.857.790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7.553.962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-303.828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5387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Marcador de número de diapositiva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9pPr>
          </a:lstStyle>
          <a:p>
            <a:pPr eaLnBrk="1" hangingPunct="1"/>
            <a:fld id="{B02960F7-04AC-465C-B6B3-E753FD45B735}" type="slidenum">
              <a:rPr lang="es-CO" altLang="es-CO" sz="1000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9</a:t>
            </a:fld>
            <a:r>
              <a:rPr lang="es-CO" altLang="es-CO" sz="1000" b="0" smtClean="0">
                <a:latin typeface="Arial" pitchFamily="34" charset="0"/>
              </a:rPr>
              <a:t> </a:t>
            </a:r>
          </a:p>
        </p:txBody>
      </p:sp>
      <p:sp>
        <p:nvSpPr>
          <p:cNvPr id="18435" name="TextBox 4"/>
          <p:cNvSpPr txBox="1">
            <a:spLocks noChangeArrowheads="1"/>
          </p:cNvSpPr>
          <p:nvPr/>
        </p:nvSpPr>
        <p:spPr bwMode="auto">
          <a:xfrm>
            <a:off x="4716016" y="260648"/>
            <a:ext cx="442798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9pPr>
          </a:lstStyle>
          <a:p>
            <a:pPr algn="ctr"/>
            <a:r>
              <a:rPr lang="en-US" altLang="es-CO" sz="1800" dirty="0">
                <a:solidFill>
                  <a:srgbClr val="800000"/>
                </a:solidFill>
                <a:latin typeface="Arial" pitchFamily="34" charset="0"/>
              </a:rPr>
              <a:t>81 ETC CON AVANCE MENOR AL 100% </a:t>
            </a:r>
          </a:p>
          <a:p>
            <a:pPr algn="ctr"/>
            <a:r>
              <a:rPr lang="en-US" altLang="es-CO" sz="1800" dirty="0">
                <a:solidFill>
                  <a:srgbClr val="800000"/>
                </a:solidFill>
                <a:latin typeface="Arial" pitchFamily="34" charset="0"/>
              </a:rPr>
              <a:t>EN REPORTE DE MATRICULA OFICIAL </a:t>
            </a: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1042988" y="1412875"/>
          <a:ext cx="7058026" cy="4641855"/>
        </p:xfrm>
        <a:graphic>
          <a:graphicData uri="http://schemas.openxmlformats.org/drawingml/2006/table">
            <a:tbl>
              <a:tblPr/>
              <a:tblGrid>
                <a:gridCol w="367959"/>
                <a:gridCol w="1504579"/>
                <a:gridCol w="1466689"/>
                <a:gridCol w="1486158"/>
                <a:gridCol w="1512434"/>
                <a:gridCol w="720207"/>
              </a:tblGrid>
              <a:tr h="55590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SECRETARIA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OFICIAL DEFINITIVA CONSOLIDADA 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OFICIAL 10 DE MARZO 2014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AVANCE CONTRA CONSOLIDADA 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456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CUNDINAMARCA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264.357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256.331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-8.026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56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PASTO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66.819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64.715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-2.104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56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SAHAGUN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22.162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21.456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56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HUILA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150.355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145.515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-4.840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56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106.379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102.913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-3.466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56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RIONEGRO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20.660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19.978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56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BOYACA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166.236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160.548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-5.688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56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ARAUCA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57.690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55.704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-1.986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56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YOPAL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35.205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33.970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-1.235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56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CUCUTA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111.530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107.385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-4.145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56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PITALITO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30.876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29.695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-1.181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56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ANTIOQUIA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523.313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502.546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-20.767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56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CASANARE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60.030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57.502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-2.528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56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CESAR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153.978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147.403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-6.575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56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SABANETA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6.961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6.663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56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NORTE SANTANDER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124.939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119.269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-5.670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56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TOLIMA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177.647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169.518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-8.129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56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NEIVA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61.896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59.026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-2.870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56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ATLANTICO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103.168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98.122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-5.046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56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SUCRE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154.061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146.392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-7.669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56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NACIONAL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7.857.790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7.553.962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-303.828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8288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Presentación reunión Directora</Template>
  <TotalTime>3268</TotalTime>
  <Words>3087</Words>
  <Application>Microsoft Macintosh PowerPoint</Application>
  <PresentationFormat>On-screen Show (4:3)</PresentationFormat>
  <Paragraphs>1832</Paragraphs>
  <Slides>39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2_Diseño personalizado</vt:lpstr>
      <vt:lpstr>MEN</vt:lpstr>
      <vt:lpstr>1_Diseño personalizado</vt:lpstr>
      <vt:lpstr>Diseño personalizado</vt:lpstr>
      <vt:lpstr>PowerPoint Presentation</vt:lpstr>
      <vt:lpstr>Metas Cobertura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Estrategia para lograr la meta de cobertura en Educación Media 40.000 Nuevos beneficiarios - 2014</vt:lpstr>
      <vt:lpstr>PowerPoint Presentation</vt:lpstr>
      <vt:lpstr>PowerPoint Presentation</vt:lpstr>
      <vt:lpstr>Estrategia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Proclamación de territorios libres de analfabetismo</vt:lpstr>
      <vt:lpstr>Atención</vt:lpstr>
      <vt:lpstr>PowerPoint Presentation</vt:lpstr>
      <vt:lpstr>10 Municipios  Emblemáticos LIBRES DE ANALFABETISMO 2014</vt:lpstr>
      <vt:lpstr>Municipios Emblemáticos  libres de analfabetismo</vt:lpstr>
      <vt:lpstr>PowerPoint Presentation</vt:lpstr>
      <vt:lpstr>PowerPoint Presentation</vt:lpstr>
      <vt:lpstr>Impacto en metas  Plan Nacional de Desarrollo</vt:lpstr>
      <vt:lpstr>Programa Nacional de Alfabetización  Principales retos </vt:lpstr>
      <vt:lpstr>Atención Mínima Esperada  2014 - ETC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JORGE</dc:creator>
  <cp:lastModifiedBy>John Restrepo</cp:lastModifiedBy>
  <cp:revision>169</cp:revision>
  <cp:lastPrinted>2014-03-05T15:54:48Z</cp:lastPrinted>
  <dcterms:created xsi:type="dcterms:W3CDTF">2013-11-09T16:51:05Z</dcterms:created>
  <dcterms:modified xsi:type="dcterms:W3CDTF">2014-03-12T15:02:08Z</dcterms:modified>
</cp:coreProperties>
</file>