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8"/>
  </p:notesMasterIdLst>
  <p:sldIdLst>
    <p:sldId id="263" r:id="rId2"/>
    <p:sldId id="270" r:id="rId3"/>
    <p:sldId id="266" r:id="rId4"/>
    <p:sldId id="265" r:id="rId5"/>
    <p:sldId id="269" r:id="rId6"/>
    <p:sldId id="267" r:id="rId7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94660"/>
  </p:normalViewPr>
  <p:slideViewPr>
    <p:cSldViewPr>
      <p:cViewPr>
        <p:scale>
          <a:sx n="75" d="100"/>
          <a:sy n="75" d="100"/>
        </p:scale>
        <p:origin x="-1836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68967-8476-41EC-89B8-B35F0A339BA5}" type="datetimeFigureOut">
              <a:rPr lang="es-CO" smtClean="0"/>
              <a:pPr/>
              <a:t>11/03/2014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393ED-17F3-4F0D-9E8D-1A2AFF4713D2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3435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393ED-17F3-4F0D-9E8D-1A2AFF4713D2}" type="slidenum">
              <a:rPr lang="es-CO" smtClean="0"/>
              <a:pPr/>
              <a:t>3</a:t>
            </a:fld>
            <a:endParaRPr lang="es-C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47F5-223D-4210-8D7C-74FBAD612D99}" type="datetimeFigureOut">
              <a:rPr lang="es-CO" smtClean="0"/>
              <a:pPr/>
              <a:t>11/03/2014</a:t>
            </a:fld>
            <a:endParaRPr lang="es-CO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B21F84F-E5ED-4D72-B389-7386E8B02DB7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47F5-223D-4210-8D7C-74FBAD612D99}" type="datetimeFigureOut">
              <a:rPr lang="es-CO" smtClean="0"/>
              <a:pPr/>
              <a:t>11/03/2014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1F84F-E5ED-4D72-B389-7386E8B02DB7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47F5-223D-4210-8D7C-74FBAD612D99}" type="datetimeFigureOut">
              <a:rPr lang="es-CO" smtClean="0"/>
              <a:pPr/>
              <a:t>11/03/2014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1F84F-E5ED-4D72-B389-7386E8B02DB7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47F5-223D-4210-8D7C-74FBAD612D99}" type="datetimeFigureOut">
              <a:rPr lang="es-CO" smtClean="0"/>
              <a:pPr/>
              <a:t>11/03/2014</a:t>
            </a:fld>
            <a:endParaRPr lang="es-CO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CO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B21F84F-E5ED-4D72-B389-7386E8B02DB7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47F5-223D-4210-8D7C-74FBAD612D99}" type="datetimeFigureOut">
              <a:rPr lang="es-CO" smtClean="0"/>
              <a:pPr/>
              <a:t>11/03/2014</a:t>
            </a:fld>
            <a:endParaRPr lang="es-CO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1F84F-E5ED-4D72-B389-7386E8B02DB7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47F5-223D-4210-8D7C-74FBAD612D99}" type="datetimeFigureOut">
              <a:rPr lang="es-CO" smtClean="0"/>
              <a:pPr/>
              <a:t>11/03/2014</a:t>
            </a:fld>
            <a:endParaRPr lang="es-CO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1F84F-E5ED-4D72-B389-7386E8B02DB7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47F5-223D-4210-8D7C-74FBAD612D99}" type="datetimeFigureOut">
              <a:rPr lang="es-CO" smtClean="0"/>
              <a:pPr/>
              <a:t>11/03/2014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B21F84F-E5ED-4D72-B389-7386E8B02DB7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47F5-223D-4210-8D7C-74FBAD612D99}" type="datetimeFigureOut">
              <a:rPr lang="es-CO" smtClean="0"/>
              <a:pPr/>
              <a:t>11/03/2014</a:t>
            </a:fld>
            <a:endParaRPr lang="es-CO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1F84F-E5ED-4D72-B389-7386E8B02DB7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47F5-223D-4210-8D7C-74FBAD612D99}" type="datetimeFigureOut">
              <a:rPr lang="es-CO" smtClean="0"/>
              <a:pPr/>
              <a:t>11/03/2014</a:t>
            </a:fld>
            <a:endParaRPr lang="es-CO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1F84F-E5ED-4D72-B389-7386E8B02DB7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47F5-223D-4210-8D7C-74FBAD612D99}" type="datetimeFigureOut">
              <a:rPr lang="es-CO" smtClean="0"/>
              <a:pPr/>
              <a:t>11/03/2014</a:t>
            </a:fld>
            <a:endParaRPr lang="es-CO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1F84F-E5ED-4D72-B389-7386E8B02DB7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47F5-223D-4210-8D7C-74FBAD612D99}" type="datetimeFigureOut">
              <a:rPr lang="es-CO" smtClean="0"/>
              <a:pPr/>
              <a:t>11/03/2014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1F84F-E5ED-4D72-B389-7386E8B02DB7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D2347F5-223D-4210-8D7C-74FBAD612D99}" type="datetimeFigureOut">
              <a:rPr lang="es-CO" smtClean="0"/>
              <a:pPr/>
              <a:t>11/03/2014</a:t>
            </a:fld>
            <a:endParaRPr lang="es-CO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B21F84F-E5ED-4D72-B389-7386E8B02DB7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792088"/>
          </a:xfrm>
        </p:spPr>
        <p:txBody>
          <a:bodyPr>
            <a:normAutofit/>
          </a:bodyPr>
          <a:lstStyle/>
          <a:p>
            <a:pPr lvl="0" algn="ctr"/>
            <a:r>
              <a:rPr lang="es-ES" sz="2000" b="1" dirty="0">
                <a:effectLst/>
              </a:rPr>
              <a:t>BOYACA SE ATREVE POR LA ALIMENTACION ESCOLAR Y LA NUTRICIÓN</a:t>
            </a:r>
            <a:endParaRPr lang="es-CO" sz="2000" dirty="0">
              <a:effectLst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37470" y="4725144"/>
            <a:ext cx="8229600" cy="17281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r>
              <a:rPr lang="es-ES" sz="1600" dirty="0" smtClean="0"/>
              <a:t>El </a:t>
            </a:r>
            <a:r>
              <a:rPr lang="es-ES" sz="1600" dirty="0"/>
              <a:t>Departamento de Boyacá  y el Municipio de Duitama, suscribieron Convenio Interadministrativo </a:t>
            </a:r>
            <a:r>
              <a:rPr lang="es-ES" sz="1600" dirty="0" smtClean="0"/>
              <a:t>para </a:t>
            </a:r>
            <a:r>
              <a:rPr lang="es-ES" sz="1600" dirty="0"/>
              <a:t>contribuir a mejorar el desempeño  de los niños, niñas y adolescentes matriculados en las instituciones educativas oficiales, lograr su asistencia regular y promover la formación de hábitos Alimenticios saludables en la población </a:t>
            </a:r>
            <a:r>
              <a:rPr lang="es-ES" sz="1600" dirty="0" smtClean="0"/>
              <a:t>escolar.</a:t>
            </a:r>
            <a:endParaRPr lang="es-CO" dirty="0"/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sz="2800" dirty="0"/>
          </a:p>
        </p:txBody>
      </p:sp>
      <p:pic>
        <p:nvPicPr>
          <p:cNvPr id="12290" name="Picture 2" descr="C:\Users\PC3\Pictures\2014\Alimentac 2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88840"/>
            <a:ext cx="5127605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70" y="188641"/>
            <a:ext cx="1509722" cy="97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2915816" y="489712"/>
            <a:ext cx="2962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latin typeface="Tahoma" pitchFamily="34" charset="0"/>
                <a:ea typeface="Tahoma" pitchFamily="34" charset="0"/>
                <a:cs typeface="Tahoma" pitchFamily="34" charset="0"/>
              </a:rPr>
              <a:t>Secretaría de Educación</a:t>
            </a:r>
            <a:endParaRPr lang="es-CO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46999"/>
            <a:ext cx="1602964" cy="691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405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m.queaprendemoshoy.com/wp-content/uploads/2013/02/equipo-de-trabaj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693" y="1412776"/>
            <a:ext cx="5293438" cy="529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123728" y="2935984"/>
            <a:ext cx="4590789" cy="1200329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scene3d>
            <a:camera prst="isometricRightUp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CO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anose="02040502050505030304" pitchFamily="18" charset="0"/>
              </a:rPr>
              <a:t>ALCALDESA MUNICIPAL</a:t>
            </a:r>
          </a:p>
          <a:p>
            <a:pPr algn="ctr"/>
            <a:r>
              <a:rPr lang="es-CO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anose="02040502050505030304" pitchFamily="18" charset="0"/>
              </a:rPr>
              <a:t>CONSTANZA RAMÍREZ ACEVEDO</a:t>
            </a:r>
          </a:p>
          <a:p>
            <a:pPr algn="ctr"/>
            <a:r>
              <a:rPr lang="es-CO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anose="02040502050505030304" pitchFamily="18" charset="0"/>
              </a:rPr>
              <a:t>SECRETARIA DE EDUCACIÓN</a:t>
            </a:r>
          </a:p>
          <a:p>
            <a:pPr algn="ctr"/>
            <a:r>
              <a:rPr lang="es-CO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anose="02040502050505030304" pitchFamily="18" charset="0"/>
              </a:rPr>
              <a:t>MARÍA AMELIA CARVAJAL A.</a:t>
            </a:r>
            <a:endParaRPr lang="es-CO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217103" y="1906480"/>
            <a:ext cx="461665" cy="371031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vert="vert"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anose="02040502050505030304" pitchFamily="18" charset="0"/>
              </a:rPr>
              <a:t>FINDACIÓN VIVE COLOMBIA</a:t>
            </a:r>
          </a:p>
        </p:txBody>
      </p:sp>
      <p:sp>
        <p:nvSpPr>
          <p:cNvPr id="8" name="7 Rectángulo"/>
          <p:cNvSpPr/>
          <p:nvPr/>
        </p:nvSpPr>
        <p:spPr>
          <a:xfrm>
            <a:off x="2674067" y="6101954"/>
            <a:ext cx="3826689" cy="646331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vert="horz"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anose="02040502050505030304" pitchFamily="18" charset="0"/>
              </a:rPr>
              <a:t>ASISTENCIA TÉCNICA</a:t>
            </a:r>
          </a:p>
          <a:p>
            <a:pPr algn="ctr"/>
            <a:r>
              <a:rPr lang="es-CO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anose="02040502050505030304" pitchFamily="18" charset="0"/>
              </a:rPr>
              <a:t>MINISTERIO DE EDUCACIÓN 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228193" y="2502268"/>
            <a:ext cx="738664" cy="2376613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vert="vert270"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anose="02040502050505030304" pitchFamily="18" charset="0"/>
              </a:rPr>
              <a:t>RECTORES Y </a:t>
            </a:r>
          </a:p>
          <a:p>
            <a:pPr algn="ctr"/>
            <a:r>
              <a:rPr lang="es-CO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anose="02040502050505030304" pitchFamily="18" charset="0"/>
              </a:rPr>
              <a:t>COORDINADORES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2233818" y="901317"/>
            <a:ext cx="4707187" cy="646331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vert="horz"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anose="02040502050505030304" pitchFamily="18" charset="0"/>
              </a:rPr>
              <a:t>SUPERVISORES Y COORDINADORES</a:t>
            </a:r>
          </a:p>
          <a:p>
            <a:pPr algn="ctr"/>
            <a:r>
              <a:rPr lang="es-CO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anose="02040502050505030304" pitchFamily="18" charset="0"/>
              </a:rPr>
              <a:t>DEPARTAMENTALES Y MUNICIPALES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2" y="125504"/>
            <a:ext cx="1509722" cy="97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002" y="368232"/>
            <a:ext cx="1602964" cy="691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1673247" y="212692"/>
            <a:ext cx="5873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i="1" u="sng" dirty="0" smtClean="0">
                <a:solidFill>
                  <a:schemeClr val="tx2">
                    <a:lumMod val="50000"/>
                  </a:schemeClr>
                </a:solidFill>
                <a:latin typeface="Berlin Sans FB Demi" panose="020E0802020502020306" pitchFamily="34" charset="0"/>
              </a:rPr>
              <a:t>EXPERIENCIA EXITOSA – TRABAJO ARTICULADO</a:t>
            </a:r>
            <a:endParaRPr lang="es-CO" sz="2000" i="1" u="sng" dirty="0">
              <a:solidFill>
                <a:schemeClr val="tx2">
                  <a:lumMod val="50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51520" y="2376023"/>
            <a:ext cx="738664" cy="352057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s-CO" sz="3600" dirty="0" smtClean="0"/>
              <a:t>ALIMENTACIÓN</a:t>
            </a:r>
            <a:endParaRPr lang="es-CO" sz="3600" dirty="0"/>
          </a:p>
        </p:txBody>
      </p:sp>
      <p:sp>
        <p:nvSpPr>
          <p:cNvPr id="18" name="17 CuadroTexto"/>
          <p:cNvSpPr txBox="1"/>
          <p:nvPr/>
        </p:nvSpPr>
        <p:spPr>
          <a:xfrm>
            <a:off x="8033651" y="2987280"/>
            <a:ext cx="738664" cy="229806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s-CO" sz="3600" dirty="0" smtClean="0"/>
              <a:t>ESCOLAR</a:t>
            </a:r>
            <a:endParaRPr lang="es-CO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70" y="188641"/>
            <a:ext cx="1509722" cy="97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2915816" y="489712"/>
            <a:ext cx="2962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latin typeface="Tahoma" pitchFamily="34" charset="0"/>
                <a:ea typeface="Tahoma" pitchFamily="34" charset="0"/>
                <a:cs typeface="Tahoma" pitchFamily="34" charset="0"/>
              </a:rPr>
              <a:t>Secretaría de Educación</a:t>
            </a:r>
            <a:endParaRPr lang="es-CO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46999"/>
            <a:ext cx="1602964" cy="691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2450901"/>
          </a:xfrm>
        </p:spPr>
        <p:txBody>
          <a:bodyPr>
            <a:normAutofit fontScale="70000" lnSpcReduction="20000"/>
          </a:bodyPr>
          <a:lstStyle/>
          <a:p>
            <a:r>
              <a:rPr lang="es-ES" dirty="0"/>
              <a:t>El Municipio para ejecutar este programa contrató a la Fundación Vive Colombia </a:t>
            </a:r>
            <a:r>
              <a:rPr lang="es-ES" dirty="0" smtClean="0"/>
              <a:t>cuyo </a:t>
            </a:r>
            <a:r>
              <a:rPr lang="es-ES" dirty="0"/>
              <a:t>o</a:t>
            </a:r>
            <a:r>
              <a:rPr lang="es-ES" dirty="0" smtClean="0"/>
              <a:t>bjeto </a:t>
            </a:r>
            <a:r>
              <a:rPr lang="es-ES" dirty="0"/>
              <a:t>es:  </a:t>
            </a: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“</a:t>
            </a:r>
            <a:r>
              <a:rPr lang="es-ES" sz="2300" b="1" dirty="0">
                <a:latin typeface="Arial" pitchFamily="34" charset="0"/>
                <a:cs typeface="Arial" pitchFamily="34" charset="0"/>
              </a:rPr>
              <a:t>GARANTIZAR EL SERVICIO DE ALIMENTACION A TRAVES DEL SUMINISTRO DE UN COMPLEMENTO ALIMENTICIO DURANTE LA JORNADA ESCOLAR A  3090  ESTUDIANTES DE BACHILLERATO DE LAS DIFERENTES INSTITUCIONES EDUCATIVAS OFICIALES DE LA ZONA RURAL Y URBANA DEL MUNICIPIO DE DUITAMA, DURANTE 97  DIAS DE CALENDARIO ESCOLAR 2014”</a:t>
            </a:r>
            <a:endParaRPr lang="es-CO" sz="2300" b="1" dirty="0">
              <a:latin typeface="Arial" pitchFamily="34" charset="0"/>
              <a:cs typeface="Arial" pitchFamily="34" charset="0"/>
            </a:endParaRPr>
          </a:p>
          <a:p>
            <a:endParaRPr lang="es-CO" dirty="0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331" y="3933056"/>
            <a:ext cx="3979583" cy="2234629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650" y="3383291"/>
            <a:ext cx="1872208" cy="333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24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683568" y="1258603"/>
            <a:ext cx="8064896" cy="880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just">
              <a:buNone/>
            </a:pPr>
            <a:r>
              <a:rPr lang="es-ES" sz="1600" dirty="0" smtClean="0"/>
              <a:t>Este </a:t>
            </a:r>
            <a:r>
              <a:rPr lang="es-ES" sz="1600" dirty="0"/>
              <a:t>Programa brinda cobertura a 14 Instituciones educativas del Municipio de Duitama, toda vez que el Centro Educativo San Lorenzo no cuenta con bachillerato.  </a:t>
            </a:r>
            <a:endParaRPr lang="es-ES" sz="1600" dirty="0" smtClean="0"/>
          </a:p>
          <a:p>
            <a:pPr marL="0" indent="0">
              <a:buNone/>
            </a:pPr>
            <a:endParaRPr lang="es-CO" sz="1600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080182"/>
              </p:ext>
            </p:extLst>
          </p:nvPr>
        </p:nvGraphicFramePr>
        <p:xfrm>
          <a:off x="611560" y="2060877"/>
          <a:ext cx="7848874" cy="216021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394018"/>
                <a:gridCol w="1786284"/>
                <a:gridCol w="1205517"/>
                <a:gridCol w="1533151"/>
                <a:gridCol w="940716"/>
                <a:gridCol w="989188"/>
              </a:tblGrid>
              <a:tr h="337756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S" sz="1600" dirty="0">
                          <a:effectLst/>
                        </a:rPr>
                        <a:t>CONVENIO  INTERADMINISTRATIVO 002958</a:t>
                      </a:r>
                      <a:endParaRPr lang="es-C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927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S" sz="1600" dirty="0">
                          <a:effectLst/>
                        </a:rPr>
                        <a:t>TOTAL RECURSOS</a:t>
                      </a:r>
                      <a:endParaRPr lang="es-C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S" sz="1400" dirty="0">
                          <a:effectLst/>
                        </a:rPr>
                        <a:t>DEPARTAMENTO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S" sz="1400" dirty="0">
                          <a:effectLst/>
                        </a:rPr>
                        <a:t>MUNICIPIO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S" sz="1400" dirty="0">
                          <a:effectLst/>
                        </a:rPr>
                        <a:t>TIPO DE RACION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S" sz="1400" dirty="0">
                          <a:effectLst/>
                        </a:rPr>
                        <a:t>DIAS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S" sz="1400">
                          <a:effectLst/>
                        </a:rPr>
                        <a:t>TOTAL BENEFICIARIOS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895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CO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S" sz="1600" dirty="0">
                          <a:effectLst/>
                        </a:rPr>
                        <a:t>$494.554.500</a:t>
                      </a:r>
                      <a:endParaRPr lang="es-C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CO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S" sz="1400" dirty="0">
                          <a:effectLst/>
                        </a:rPr>
                        <a:t>$449.595.000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CO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S" sz="1400" dirty="0">
                          <a:effectLst/>
                        </a:rPr>
                        <a:t>$44.959.500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S" sz="1400" dirty="0">
                          <a:effectLst/>
                        </a:rPr>
                        <a:t>Servida: 914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S" sz="1400" dirty="0">
                          <a:effectLst/>
                        </a:rPr>
                        <a:t>   97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S" sz="1400" dirty="0">
                          <a:effectLst/>
                        </a:rPr>
                        <a:t>3090 NIÑ@S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70" y="188641"/>
            <a:ext cx="1509722" cy="97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2915816" y="489712"/>
            <a:ext cx="2962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latin typeface="Tahoma" pitchFamily="34" charset="0"/>
                <a:ea typeface="Tahoma" pitchFamily="34" charset="0"/>
                <a:cs typeface="Tahoma" pitchFamily="34" charset="0"/>
              </a:rPr>
              <a:t>Secretaría de Educación</a:t>
            </a:r>
            <a:endParaRPr lang="es-CO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46999"/>
            <a:ext cx="1602964" cy="691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3068216" y="642112"/>
            <a:ext cx="2962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latin typeface="Tahoma" pitchFamily="34" charset="0"/>
                <a:ea typeface="Tahoma" pitchFamily="34" charset="0"/>
                <a:cs typeface="Tahoma" pitchFamily="34" charset="0"/>
              </a:rPr>
              <a:t>Secretaría de Educación</a:t>
            </a:r>
            <a:endParaRPr lang="es-CO" dirty="0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342060"/>
            <a:ext cx="4113387" cy="230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1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683568" y="1258603"/>
            <a:ext cx="8064896" cy="880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just">
              <a:buNone/>
            </a:pPr>
            <a:r>
              <a:rPr lang="es-ES" sz="1600" dirty="0" smtClean="0"/>
              <a:t>El PAE </a:t>
            </a:r>
            <a:r>
              <a:rPr lang="es-ES" sz="1600" dirty="0"/>
              <a:t>brinda cobertura a </a:t>
            </a:r>
            <a:r>
              <a:rPr lang="es-ES" sz="1600" dirty="0" smtClean="0"/>
              <a:t>!5 Instituciones Educativas con 32 Unidades de del </a:t>
            </a:r>
            <a:r>
              <a:rPr lang="es-ES" sz="1600" dirty="0"/>
              <a:t>Municipio de Duitama, </a:t>
            </a:r>
            <a:endParaRPr lang="es-ES" sz="1600" dirty="0" smtClean="0"/>
          </a:p>
          <a:p>
            <a:pPr marL="0" indent="0">
              <a:buNone/>
            </a:pPr>
            <a:endParaRPr lang="es-CO" sz="1600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080182"/>
              </p:ext>
            </p:extLst>
          </p:nvPr>
        </p:nvGraphicFramePr>
        <p:xfrm>
          <a:off x="611560" y="2060877"/>
          <a:ext cx="7848874" cy="216021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394018"/>
                <a:gridCol w="1786284"/>
                <a:gridCol w="1205517"/>
                <a:gridCol w="1533151"/>
                <a:gridCol w="940716"/>
                <a:gridCol w="989188"/>
              </a:tblGrid>
              <a:tr h="337756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S" sz="1600" dirty="0">
                          <a:effectLst/>
                        </a:rPr>
                        <a:t>CONVENIO  INTERADMINISTRATIVO </a:t>
                      </a:r>
                      <a:r>
                        <a:rPr lang="es-ES" sz="1600" baseline="0" dirty="0" smtClean="0">
                          <a:effectLst/>
                        </a:rPr>
                        <a:t> 980</a:t>
                      </a:r>
                      <a:endParaRPr lang="es-C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927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S" sz="1600" dirty="0">
                          <a:effectLst/>
                        </a:rPr>
                        <a:t>TOTAL RECURSOS</a:t>
                      </a:r>
                      <a:endParaRPr lang="es-C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CO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MINISTERIO EDUCACION NACIONAL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S" sz="1400" dirty="0">
                          <a:effectLst/>
                        </a:rPr>
                        <a:t>MUNICIPIO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S" sz="1400" dirty="0">
                          <a:effectLst/>
                        </a:rPr>
                        <a:t>TIPO DE RACION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S" sz="1400" dirty="0">
                          <a:effectLst/>
                        </a:rPr>
                        <a:t>DIAS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S" sz="1400">
                          <a:effectLst/>
                        </a:rPr>
                        <a:t>TOTAL BENEFICIARIOS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895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CO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$1.258.561.800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CO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$ 1.076.527.800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CO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$ </a:t>
                      </a:r>
                      <a:r>
                        <a:rPr lang="es-ES" sz="1200" dirty="0" smtClean="0">
                          <a:effectLst/>
                        </a:rPr>
                        <a:t>182.034.000</a:t>
                      </a:r>
                      <a:endParaRPr lang="es-C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S" sz="1400" dirty="0">
                          <a:effectLst/>
                        </a:rPr>
                        <a:t>Servida: </a:t>
                      </a:r>
                      <a:r>
                        <a:rPr lang="es-ES" sz="1400" dirty="0" smtClean="0">
                          <a:effectLst/>
                        </a:rPr>
                        <a:t>2808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Industrializada: 5192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S" sz="1400" dirty="0">
                          <a:effectLst/>
                        </a:rPr>
                        <a:t> </a:t>
                      </a:r>
                      <a:r>
                        <a:rPr lang="es-ES" sz="1400" dirty="0" smtClean="0">
                          <a:effectLst/>
                        </a:rPr>
                        <a:t>108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8000 NIÑ@S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70" y="188641"/>
            <a:ext cx="1509722" cy="97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2915816" y="489712"/>
            <a:ext cx="2962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latin typeface="Tahoma" pitchFamily="34" charset="0"/>
                <a:ea typeface="Tahoma" pitchFamily="34" charset="0"/>
                <a:cs typeface="Tahoma" pitchFamily="34" charset="0"/>
              </a:rPr>
              <a:t>Secretaría de Educación</a:t>
            </a:r>
            <a:endParaRPr lang="es-CO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46999"/>
            <a:ext cx="1602964" cy="691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3068216" y="642112"/>
            <a:ext cx="2962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latin typeface="Tahoma" pitchFamily="34" charset="0"/>
                <a:ea typeface="Tahoma" pitchFamily="34" charset="0"/>
                <a:cs typeface="Tahoma" pitchFamily="34" charset="0"/>
              </a:rPr>
              <a:t>Secretaría de Educación</a:t>
            </a:r>
            <a:endParaRPr lang="es-CO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256" y="4428712"/>
            <a:ext cx="4129885" cy="2319027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428712"/>
            <a:ext cx="3895225" cy="218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1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3\Pictures\2014\Dra\DSC018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6528725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70" y="188641"/>
            <a:ext cx="1509722" cy="97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2915816" y="489712"/>
            <a:ext cx="2962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latin typeface="Tahoma" pitchFamily="34" charset="0"/>
                <a:ea typeface="Tahoma" pitchFamily="34" charset="0"/>
                <a:cs typeface="Tahoma" pitchFamily="34" charset="0"/>
              </a:rPr>
              <a:t>Secretaría de Educación</a:t>
            </a:r>
            <a:endParaRPr lang="es-CO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46999"/>
            <a:ext cx="1602964" cy="691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83568" y="5373216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i="1" dirty="0" smtClean="0">
                <a:solidFill>
                  <a:schemeClr val="tx1">
                    <a:lumMod val="95000"/>
                  </a:schemeClr>
                </a:solidFill>
                <a:latin typeface="Lucida Bright" panose="02040602050505020304" pitchFamily="18" charset="0"/>
                <a:cs typeface="Aparajita" panose="020B0604020202020204" pitchFamily="34" charset="0"/>
              </a:rPr>
              <a:t>Funcionarios </a:t>
            </a:r>
            <a:r>
              <a:rPr lang="es-CO" b="1" i="1" dirty="0">
                <a:solidFill>
                  <a:schemeClr val="tx1">
                    <a:lumMod val="95000"/>
                  </a:schemeClr>
                </a:solidFill>
                <a:latin typeface="Lucida Bright" panose="02040602050505020304" pitchFamily="18" charset="0"/>
                <a:cs typeface="Aparajita" panose="020B0604020202020204" pitchFamily="34" charset="0"/>
              </a:rPr>
              <a:t>de la Secretaría de Educación visitaron la planta del operador FUNDACIÓN VIVE COLOMBIA verificando la calidad y el proceso </a:t>
            </a:r>
            <a:r>
              <a:rPr lang="es-CO" b="1" i="1" dirty="0" smtClean="0">
                <a:solidFill>
                  <a:schemeClr val="tx1">
                    <a:lumMod val="95000"/>
                  </a:schemeClr>
                </a:solidFill>
                <a:latin typeface="Lucida Bright" panose="02040602050505020304" pitchFamily="18" charset="0"/>
                <a:cs typeface="Aparajita" panose="020B0604020202020204" pitchFamily="34" charset="0"/>
              </a:rPr>
              <a:t>técnico.</a:t>
            </a:r>
            <a:endParaRPr lang="es-CO" b="1" i="1" dirty="0">
              <a:solidFill>
                <a:schemeClr val="tx1">
                  <a:lumMod val="95000"/>
                </a:schemeClr>
              </a:solidFill>
              <a:latin typeface="Lucida Bright" panose="02040602050505020304" pitchFamily="18" charset="0"/>
              <a:cs typeface="Aparajita" panose="020B0604020202020204" pitchFamily="34" charset="0"/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4680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961</TotalTime>
  <Words>294</Words>
  <Application>Microsoft Office PowerPoint</Application>
  <PresentationFormat>Presentación en pantalla (4:3)</PresentationFormat>
  <Paragraphs>65</Paragraphs>
  <Slides>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Viajes</vt:lpstr>
      <vt:lpstr>BOYACA SE ATREVE POR LA ALIMENTACION ESCOLAR Y LA NUTRICIÓN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Proceso de los créditos educativos universitarios otorgados por el FORPRES,  Convenio firmado por el ICETEX</dc:title>
  <dc:creator>PC3</dc:creator>
  <cp:lastModifiedBy>PC3</cp:lastModifiedBy>
  <cp:revision>63</cp:revision>
  <dcterms:created xsi:type="dcterms:W3CDTF">2014-02-21T20:06:13Z</dcterms:created>
  <dcterms:modified xsi:type="dcterms:W3CDTF">2014-03-11T20:13:41Z</dcterms:modified>
</cp:coreProperties>
</file>