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16" r:id="rId4"/>
  </p:sldMasterIdLst>
  <p:notesMasterIdLst>
    <p:notesMasterId r:id="rId29"/>
  </p:notesMasterIdLst>
  <p:handoutMasterIdLst>
    <p:handoutMasterId r:id="rId30"/>
  </p:handoutMasterIdLst>
  <p:sldIdLst>
    <p:sldId id="328" r:id="rId5"/>
    <p:sldId id="338" r:id="rId6"/>
    <p:sldId id="339" r:id="rId7"/>
    <p:sldId id="345" r:id="rId8"/>
    <p:sldId id="346" r:id="rId9"/>
    <p:sldId id="362" r:id="rId10"/>
    <p:sldId id="340" r:id="rId11"/>
    <p:sldId id="349" r:id="rId12"/>
    <p:sldId id="348" r:id="rId13"/>
    <p:sldId id="341" r:id="rId14"/>
    <p:sldId id="371" r:id="rId15"/>
    <p:sldId id="356" r:id="rId16"/>
    <p:sldId id="357" r:id="rId17"/>
    <p:sldId id="390" r:id="rId18"/>
    <p:sldId id="352" r:id="rId19"/>
    <p:sldId id="342" r:id="rId20"/>
    <p:sldId id="369" r:id="rId21"/>
    <p:sldId id="375" r:id="rId22"/>
    <p:sldId id="389" r:id="rId23"/>
    <p:sldId id="376" r:id="rId24"/>
    <p:sldId id="377" r:id="rId25"/>
    <p:sldId id="344" r:id="rId26"/>
    <p:sldId id="355" r:id="rId27"/>
    <p:sldId id="39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CC99FF"/>
    <a:srgbClr val="990099"/>
    <a:srgbClr val="CCFFCC"/>
    <a:srgbClr val="FFFFCC"/>
    <a:srgbClr val="FFCCFF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6270" autoAdjust="0"/>
  </p:normalViewPr>
  <p:slideViewPr>
    <p:cSldViewPr>
      <p:cViewPr>
        <p:scale>
          <a:sx n="70" d="100"/>
          <a:sy n="70" d="100"/>
        </p:scale>
        <p:origin x="-13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onzalez\Dropbox\ConexionTotal\PRESENTACION%20CNX\Gr&#225;fica%20Conectividad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onzalez\Dropbox\ConexionTotal\PRESENTACION%20CNX\Grafica%20cnx_d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onzalez\Dropbox\ConexionTotal\PRESENTACION%20CNX\Grafica%20cnx_d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OS\MEN\Presentaciones\SeguimientoConexionTotal-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47594050743705E-2"/>
          <c:y val="5.0925925925925902E-2"/>
          <c:w val="0.81152930883639496"/>
          <c:h val="0.84167468649752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'2009 2013'!$D$16</c:f>
              <c:strCache>
                <c:ptCount val="1"/>
                <c:pt idx="0">
                  <c:v>Conectividad</c:v>
                </c:pt>
              </c:strCache>
            </c:strRef>
          </c:tx>
          <c:spPr>
            <a:solidFill>
              <a:schemeClr val="tx2">
                <a:alpha val="89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731334408020001E-17"/>
                  <c:y val="0.13888888888888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203703703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06481481481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16666666666666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'2009 2013'!$G$15:$J$15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'2009 2013'!$G$16:$J$16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846848"/>
        <c:axId val="342856832"/>
      </c:barChart>
      <c:lineChart>
        <c:grouping val="standard"/>
        <c:varyColors val="0"/>
        <c:ser>
          <c:idx val="1"/>
          <c:order val="1"/>
          <c:tx>
            <c:strRef>
              <c:f>'2009 2013'!$D$17</c:f>
              <c:strCache>
                <c:ptCount val="1"/>
                <c:pt idx="0">
                  <c:v>Meta DNP</c:v>
                </c:pt>
              </c:strCache>
            </c:strRef>
          </c:tx>
          <c:spPr>
            <a:ln w="25400">
              <a:prstDash val="sysDash"/>
            </a:ln>
          </c:spPr>
          <c:marker>
            <c:symbol val="circle"/>
            <c:size val="4"/>
          </c:marker>
          <c:dLbls>
            <c:txPr>
              <a:bodyPr/>
              <a:lstStyle/>
              <a:p>
                <a:pPr>
                  <a:defRPr sz="800" b="1"/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'2009 2013'!$G$15:$J$15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'2009 2013'!$G$17:$J$17</c:f>
              <c:numCache>
                <c:formatCode>General</c:formatCode>
                <c:ptCount val="4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'2009 2013'!$D$18</c:f>
              <c:strCache>
                <c:ptCount val="1"/>
                <c:pt idx="0">
                  <c:v>Línea Base</c:v>
                </c:pt>
              </c:strCache>
            </c:strRef>
          </c:tx>
          <c:spPr>
            <a:ln w="25400">
              <a:prstDash val="sysDash"/>
            </a:ln>
          </c:spPr>
          <c:marker>
            <c:symbol val="circle"/>
            <c:size val="5"/>
          </c:marker>
          <c:dLbls>
            <c:txPr>
              <a:bodyPr/>
              <a:lstStyle/>
              <a:p>
                <a:pPr>
                  <a:defRPr sz="800" b="1"/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'2009 2013'!$G$15:$J$15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'2009 2013'!$G$18:$J$18</c:f>
              <c:numCache>
                <c:formatCode>General</c:formatCode>
                <c:ptCount val="4"/>
                <c:pt idx="0">
                  <c:v>82</c:v>
                </c:pt>
                <c:pt idx="1">
                  <c:v>82</c:v>
                </c:pt>
                <c:pt idx="2">
                  <c:v>82</c:v>
                </c:pt>
                <c:pt idx="3">
                  <c:v>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846848"/>
        <c:axId val="342856832"/>
      </c:lineChart>
      <c:catAx>
        <c:axId val="3428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s-CO"/>
          </a:p>
        </c:txPr>
        <c:crossAx val="342856832"/>
        <c:crosses val="autoZero"/>
        <c:auto val="1"/>
        <c:lblAlgn val="ctr"/>
        <c:lblOffset val="100"/>
        <c:noMultiLvlLbl val="0"/>
      </c:catAx>
      <c:valAx>
        <c:axId val="342856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s-CO"/>
          </a:p>
        </c:txPr>
        <c:crossAx val="342846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Indicador</a:t>
            </a:r>
            <a:r>
              <a:rPr lang="es-CO" baseline="0"/>
              <a:t> Conectividad 2013 - Feb 2014</a:t>
            </a:r>
            <a:endParaRPr lang="es-CO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877059337647701"/>
          <c:y val="0.16525302915696899"/>
          <c:w val="0.84796973965345801"/>
          <c:h val="0.5903165315186319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Matricula!$C$22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Matricula!$H$20:$U$20</c:f>
              <c:strCache>
                <c:ptCount val="1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</c:strCache>
            </c:strRef>
          </c:cat>
          <c:val>
            <c:numRef>
              <c:f>Matricula!$H$22:$U$22</c:f>
              <c:numCache>
                <c:formatCode>0.0</c:formatCode>
                <c:ptCount val="14"/>
                <c:pt idx="0">
                  <c:v>46</c:v>
                </c:pt>
                <c:pt idx="1">
                  <c:v>50</c:v>
                </c:pt>
                <c:pt idx="2">
                  <c:v>52</c:v>
                </c:pt>
                <c:pt idx="3">
                  <c:v>52</c:v>
                </c:pt>
                <c:pt idx="4">
                  <c:v>45</c:v>
                </c:pt>
                <c:pt idx="5">
                  <c:v>45</c:v>
                </c:pt>
                <c:pt idx="6">
                  <c:v>42</c:v>
                </c:pt>
                <c:pt idx="7">
                  <c:v>44</c:v>
                </c:pt>
                <c:pt idx="8">
                  <c:v>46</c:v>
                </c:pt>
                <c:pt idx="9">
                  <c:v>49</c:v>
                </c:pt>
                <c:pt idx="10">
                  <c:v>59</c:v>
                </c:pt>
                <c:pt idx="11">
                  <c:v>62.5</c:v>
                </c:pt>
                <c:pt idx="12">
                  <c:v>58.1</c:v>
                </c:pt>
                <c:pt idx="13">
                  <c:v>50.3</c:v>
                </c:pt>
              </c:numCache>
            </c:numRef>
          </c:val>
        </c:ser>
        <c:ser>
          <c:idx val="2"/>
          <c:order val="2"/>
          <c:tx>
            <c:strRef>
              <c:f>Matricula!$C$23</c:f>
              <c:strCache>
                <c:ptCount val="1"/>
                <c:pt idx="0">
                  <c:v>MinTic</c:v>
                </c:pt>
              </c:strCache>
            </c:strRef>
          </c:tx>
          <c:spPr>
            <a:solidFill>
              <a:srgbClr val="F68E38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Lbls>
            <c:dLbl>
              <c:idx val="12"/>
              <c:layout>
                <c:manualLayout>
                  <c:x val="-1.4732963300072401E-3"/>
                  <c:y val="-3.9273435262844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3.9273435262844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Matricula!$H$20:$U$20</c:f>
              <c:strCache>
                <c:ptCount val="1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</c:strCache>
            </c:strRef>
          </c:cat>
          <c:val>
            <c:numRef>
              <c:f>Matricula!$H$23:$U$23</c:f>
              <c:numCache>
                <c:formatCode>0.0</c:formatCode>
                <c:ptCount val="14"/>
                <c:pt idx="0">
                  <c:v>20</c:v>
                </c:pt>
                <c:pt idx="1">
                  <c:v>20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6.5</c:v>
                </c:pt>
                <c:pt idx="12">
                  <c:v>4.0999999999999996</c:v>
                </c:pt>
                <c:pt idx="13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073152"/>
        <c:axId val="347287936"/>
      </c:barChart>
      <c:lineChart>
        <c:grouping val="standard"/>
        <c:varyColors val="0"/>
        <c:ser>
          <c:idx val="0"/>
          <c:order val="0"/>
          <c:tx>
            <c:strRef>
              <c:f>Matricula!$C$21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8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Matricula!$H$20:$U$20</c:f>
              <c:strCache>
                <c:ptCount val="1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</c:strCache>
            </c:strRef>
          </c:cat>
          <c:val>
            <c:numRef>
              <c:f>Matricula!$H$21:$U$21</c:f>
              <c:numCache>
                <c:formatCode>0.0</c:formatCode>
                <c:ptCount val="14"/>
                <c:pt idx="0">
                  <c:v>66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63</c:v>
                </c:pt>
                <c:pt idx="5">
                  <c:v>59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  <c:pt idx="9">
                  <c:v>63</c:v>
                </c:pt>
                <c:pt idx="10">
                  <c:v>73</c:v>
                </c:pt>
                <c:pt idx="11">
                  <c:v>69</c:v>
                </c:pt>
                <c:pt idx="12">
                  <c:v>62.2</c:v>
                </c:pt>
                <c:pt idx="13">
                  <c:v>53.70000000000001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073152"/>
        <c:axId val="347287936"/>
      </c:lineChart>
      <c:catAx>
        <c:axId val="347073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347287936"/>
        <c:crosses val="autoZero"/>
        <c:auto val="1"/>
        <c:lblAlgn val="ctr"/>
        <c:lblOffset val="100"/>
        <c:noMultiLvlLbl val="0"/>
      </c:catAx>
      <c:valAx>
        <c:axId val="3472879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% Matrícula Conectada</a:t>
                </a:r>
              </a:p>
            </c:rich>
          </c:tx>
          <c:layout>
            <c:manualLayout>
              <c:xMode val="edge"/>
              <c:yMode val="edge"/>
              <c:x val="3.6117377210100901E-2"/>
              <c:y val="0.219959378279873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crossAx val="347073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CO"/>
          </a:p>
        </c:txPr>
      </c:dTable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Número de Sedes</a:t>
            </a:r>
            <a:r>
              <a:rPr lang="es-CO" baseline="0"/>
              <a:t> Conectadas 2013 - Ene 2014</a:t>
            </a:r>
            <a:endParaRPr lang="es-CO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Sedes!$C$7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Sedes!$D$6:$Q$6</c:f>
              <c:strCache>
                <c:ptCount val="1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</c:strCache>
            </c:strRef>
          </c:cat>
          <c:val>
            <c:numRef>
              <c:f>Sedes!$D$7:$Q$7</c:f>
              <c:numCache>
                <c:formatCode>_(* #,##0_);_(* \(#,##0\);_(* "-"??_);_(@_)</c:formatCode>
                <c:ptCount val="14"/>
                <c:pt idx="0">
                  <c:v>8695</c:v>
                </c:pt>
                <c:pt idx="1">
                  <c:v>8964</c:v>
                </c:pt>
                <c:pt idx="2">
                  <c:v>6110</c:v>
                </c:pt>
                <c:pt idx="3">
                  <c:v>6110</c:v>
                </c:pt>
                <c:pt idx="4">
                  <c:v>7969</c:v>
                </c:pt>
                <c:pt idx="5">
                  <c:v>7329</c:v>
                </c:pt>
                <c:pt idx="6">
                  <c:v>7316</c:v>
                </c:pt>
                <c:pt idx="7">
                  <c:v>8289</c:v>
                </c:pt>
                <c:pt idx="8">
                  <c:v>8591</c:v>
                </c:pt>
                <c:pt idx="9">
                  <c:v>9021</c:v>
                </c:pt>
                <c:pt idx="10">
                  <c:v>11037</c:v>
                </c:pt>
                <c:pt idx="11">
                  <c:v>12241</c:v>
                </c:pt>
                <c:pt idx="12">
                  <c:v>11909</c:v>
                </c:pt>
                <c:pt idx="13">
                  <c:v>10253</c:v>
                </c:pt>
              </c:numCache>
            </c:numRef>
          </c:val>
        </c:ser>
        <c:ser>
          <c:idx val="1"/>
          <c:order val="1"/>
          <c:tx>
            <c:strRef>
              <c:f>Sedes!$C$8</c:f>
              <c:strCache>
                <c:ptCount val="1"/>
                <c:pt idx="0">
                  <c:v>MinTic</c:v>
                </c:pt>
              </c:strCache>
            </c:strRef>
          </c:tx>
          <c:spPr>
            <a:solidFill>
              <a:srgbClr val="F68E38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Lbls>
            <c:dLbl>
              <c:idx val="12"/>
              <c:layout>
                <c:manualLayout>
                  <c:x val="1.47492642497926E-3"/>
                  <c:y val="3.5794168312634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16135938974745E-7"/>
                  <c:y val="-3.5794168312634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Sedes!$D$6:$Q$6</c:f>
              <c:strCache>
                <c:ptCount val="1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</c:strCache>
            </c:strRef>
          </c:cat>
          <c:val>
            <c:numRef>
              <c:f>Sedes!$D$8:$Q$8</c:f>
              <c:numCache>
                <c:formatCode>_(* #,##0_);_(* \(#,##0\);_(* "-"??_);_(@_)</c:formatCode>
                <c:ptCount val="14"/>
                <c:pt idx="0">
                  <c:v>8831</c:v>
                </c:pt>
                <c:pt idx="1">
                  <c:v>8831</c:v>
                </c:pt>
                <c:pt idx="2">
                  <c:v>7108</c:v>
                </c:pt>
                <c:pt idx="3">
                  <c:v>7108</c:v>
                </c:pt>
                <c:pt idx="4">
                  <c:v>5504</c:v>
                </c:pt>
                <c:pt idx="5">
                  <c:v>5946</c:v>
                </c:pt>
                <c:pt idx="6">
                  <c:v>6945</c:v>
                </c:pt>
                <c:pt idx="7">
                  <c:v>6264</c:v>
                </c:pt>
                <c:pt idx="8">
                  <c:v>5645</c:v>
                </c:pt>
                <c:pt idx="9">
                  <c:v>5552</c:v>
                </c:pt>
                <c:pt idx="10">
                  <c:v>6112</c:v>
                </c:pt>
                <c:pt idx="11">
                  <c:v>1456</c:v>
                </c:pt>
                <c:pt idx="12">
                  <c:v>919</c:v>
                </c:pt>
                <c:pt idx="13">
                  <c:v>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327488"/>
        <c:axId val="347333376"/>
      </c:barChart>
      <c:lineChart>
        <c:grouping val="standard"/>
        <c:varyColors val="0"/>
        <c:ser>
          <c:idx val="2"/>
          <c:order val="2"/>
          <c:tx>
            <c:strRef>
              <c:f>Sedes!$C$9</c:f>
              <c:strCache>
                <c:ptCount val="1"/>
                <c:pt idx="0">
                  <c:v>Total Sedes Conectadas</c:v>
                </c:pt>
              </c:strCache>
            </c:strRef>
          </c:tx>
          <c:spPr>
            <a:ln w="25400"/>
          </c:spPr>
          <c:marker>
            <c:symbol val="square"/>
            <c:size val="5"/>
          </c:marker>
          <c:cat>
            <c:strRef>
              <c:f>Sedes!$D$6:$Q$6</c:f>
              <c:strCache>
                <c:ptCount val="1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</c:strCache>
            </c:strRef>
          </c:cat>
          <c:val>
            <c:numRef>
              <c:f>Sedes!$D$9:$Q$9</c:f>
              <c:numCache>
                <c:formatCode>_(* #,##0_);_(* \(#,##0\);_(* "-"??_);_(@_)</c:formatCode>
                <c:ptCount val="14"/>
                <c:pt idx="0">
                  <c:v>17526</c:v>
                </c:pt>
                <c:pt idx="1">
                  <c:v>17795</c:v>
                </c:pt>
                <c:pt idx="2">
                  <c:v>13218</c:v>
                </c:pt>
                <c:pt idx="3">
                  <c:v>13218</c:v>
                </c:pt>
                <c:pt idx="4">
                  <c:v>13473</c:v>
                </c:pt>
                <c:pt idx="5">
                  <c:v>13275</c:v>
                </c:pt>
                <c:pt idx="6">
                  <c:v>14261</c:v>
                </c:pt>
                <c:pt idx="7">
                  <c:v>14553</c:v>
                </c:pt>
                <c:pt idx="8">
                  <c:v>14236</c:v>
                </c:pt>
                <c:pt idx="9">
                  <c:v>14573</c:v>
                </c:pt>
                <c:pt idx="10">
                  <c:v>17149</c:v>
                </c:pt>
                <c:pt idx="11">
                  <c:v>13697</c:v>
                </c:pt>
                <c:pt idx="12">
                  <c:v>12828</c:v>
                </c:pt>
                <c:pt idx="13" formatCode="General">
                  <c:v>9423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327488"/>
        <c:axId val="347333376"/>
      </c:lineChart>
      <c:catAx>
        <c:axId val="347327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347333376"/>
        <c:crosses val="autoZero"/>
        <c:auto val="1"/>
        <c:lblAlgn val="ctr"/>
        <c:lblOffset val="100"/>
        <c:noMultiLvlLbl val="0"/>
      </c:catAx>
      <c:valAx>
        <c:axId val="3473333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Número de Sedes</a:t>
                </a:r>
              </a:p>
            </c:rich>
          </c:tx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3473274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s-CO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Recursos Conpes 2011-2014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RecursosFinancieros!$I$107</c:f>
              <c:strCache>
                <c:ptCount val="1"/>
                <c:pt idx="0">
                  <c:v>Conpes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RecursosFinancieros!$J$106:$M$106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RecursosFinancieros!$J$107:$M$107</c:f>
              <c:numCache>
                <c:formatCode>_("$"* #,##0.00_);_("$"* \(#,##0.00\);_("$"* "-"??_);_(@_)</c:formatCode>
                <c:ptCount val="4"/>
                <c:pt idx="0">
                  <c:v>71750000000</c:v>
                </c:pt>
                <c:pt idx="1">
                  <c:v>67047579357</c:v>
                </c:pt>
                <c:pt idx="2">
                  <c:v>80843616532</c:v>
                </c:pt>
                <c:pt idx="3">
                  <c:v>117065008723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580288"/>
        <c:axId val="349594368"/>
      </c:barChart>
      <c:catAx>
        <c:axId val="34958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49594368"/>
        <c:crosses val="autoZero"/>
        <c:auto val="1"/>
        <c:lblAlgn val="ctr"/>
        <c:lblOffset val="100"/>
        <c:noMultiLvlLbl val="0"/>
      </c:catAx>
      <c:valAx>
        <c:axId val="3495943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overlay val="0"/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349580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1"/>
      </a:pPr>
      <a:endParaRPr lang="es-C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5DFE5AA-80DD-4A29-8D28-1D9A026A72E9}" type="datetime1">
              <a:rPr lang="es-ES" altLang="es-CO"/>
              <a:pPr>
                <a:defRPr/>
              </a:pPr>
              <a:t>12/03/2014</a:t>
            </a:fld>
            <a:endParaRPr lang="es-ES" alt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764C8B-E190-4A8E-8ACF-18416B9F3E65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755825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E0E847C-37E1-4410-A9F7-55089C2D6ED2}" type="datetime1">
              <a:rPr lang="en-US" altLang="es-CO"/>
              <a:pPr>
                <a:defRPr/>
              </a:pPr>
              <a:t>3/12/2014</a:t>
            </a:fld>
            <a:endParaRPr lang="en-US" alt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F93DDA7-1B7E-43CC-9910-AFE040FD401A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3955058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AD7669-AB62-46B8-8472-C046FCC16216}" type="slidenum">
              <a:rPr lang="en-US" altLang="es-CO" smtClean="0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s-CO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32DF5-B023-40DE-BCB8-B260D20D5E76}" type="slidenum">
              <a:rPr lang="en-US" altLang="es-CO" smtClean="0"/>
              <a:pPr>
                <a:defRPr/>
              </a:pPr>
              <a:t>21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358537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25511D-F25D-4FA7-85AD-FC1EBA32935A}" type="slidenum">
              <a:rPr lang="en-US" altLang="es-CO" smtClean="0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n-US" altLang="es-CO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CO" dirty="0" smtClean="0"/>
              <a:t>Énfasis</a:t>
            </a:r>
            <a:r>
              <a:rPr lang="es-CO" baseline="0" dirty="0" smtClean="0"/>
              <a:t> en el aumento de la matricula, 100% de conectividad sedes urbanas</a:t>
            </a:r>
          </a:p>
          <a:p>
            <a:pPr marL="228600" indent="-228600">
              <a:buAutoNum type="arabicPeriod"/>
            </a:pPr>
            <a:r>
              <a:rPr lang="es-CO" baseline="0" dirty="0" smtClean="0"/>
              <a:t>Énfasis el liquidar el Encargo fiduciario, dependemos de las Secretarías porque deben enviar documentos al ministerio: certificado de cuentas bancarias, informes finales y acta de liquidación de los que contrataron de forma directa.</a:t>
            </a:r>
          </a:p>
          <a:p>
            <a:pPr marL="228600" indent="-228600">
              <a:buAutoNum type="arabicPeriod"/>
            </a:pPr>
            <a:r>
              <a:rPr lang="es-CO" baseline="0" dirty="0" smtClean="0"/>
              <a:t>Acercarse a la mesa de asistencia técnica: revisar pendientes de su secretaría</a:t>
            </a:r>
            <a:r>
              <a:rPr lang="es-CO" baseline="0" smtClean="0"/>
              <a:t>, aclarar dudas, etc.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DDA7-1B7E-43CC-9910-AFE040FD401A}" type="slidenum">
              <a:rPr lang="en-US" altLang="es-CO" smtClean="0"/>
              <a:pPr>
                <a:defRPr/>
              </a:pPr>
              <a:t>23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82683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223833-8099-4693-80E0-D112A50D306D}" type="slidenum">
              <a:rPr lang="en-US" altLang="es-CO" smtClean="0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s-CO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858309-B843-4CED-87C3-1855F8C6E743}" type="slidenum">
              <a:rPr lang="en-US" altLang="es-CO" smtClean="0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US" altLang="es-CO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A41867-68EC-4AB3-A33C-AC0C150E5E13}" type="slidenum">
              <a:rPr lang="en-US" altLang="es-CO" smtClean="0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es-CO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9AD4A9-C03C-4E8B-96B2-52A49415B313}" type="slidenum">
              <a:rPr lang="en-US" altLang="es-CO" smtClean="0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es-CO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s-CO" sz="2000" dirty="0" smtClean="0"/>
              <a:t>Se actualiza el inventario de los equipos de computo a partir de:</a:t>
            </a:r>
          </a:p>
          <a:p>
            <a:pPr>
              <a:defRPr/>
            </a:pPr>
            <a:endParaRPr lang="es-CO" sz="2000" dirty="0" smtClean="0"/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es-CO" sz="1800" dirty="0" smtClean="0">
                <a:solidFill>
                  <a:srgbClr val="800000"/>
                </a:solidFill>
              </a:rPr>
              <a:t>Actualización de inventario a través de la herramienta web de Conexión Total, actualmente han actualizado 51 Secretarías de Educación Certificadas, las cuales cubren el 52% de la matrícula.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s-CO" sz="1800" dirty="0" smtClean="0">
                <a:solidFill>
                  <a:srgbClr val="800000"/>
                </a:solidFill>
              </a:rPr>
              <a:t>Reporte de las entregas realizadas por CPE a diciembre 31 de 2013</a:t>
            </a:r>
            <a:r>
              <a:rPr lang="es-CO" sz="2400" dirty="0" smtClean="0">
                <a:solidFill>
                  <a:srgbClr val="800000"/>
                </a:solidFill>
              </a:rPr>
              <a:t>.</a:t>
            </a:r>
          </a:p>
          <a:p>
            <a:pPr>
              <a:defRPr/>
            </a:pPr>
            <a:endParaRPr lang="es-CO" dirty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40D0BC-8729-482F-9BD1-CE1BF0777A66}" type="slidenum">
              <a:rPr lang="en-US" altLang="es-CO" smtClean="0"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en-US" altLang="es-CO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EBD50B1-FDDC-4D4E-9313-A5D5FBFE1543}" type="slidenum">
              <a:rPr lang="en-US" altLang="es-CO" smtClean="0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en-US" altLang="es-CO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25511D-F25D-4FA7-85AD-FC1EBA32935A}" type="slidenum">
              <a:rPr lang="en-US" altLang="es-CO" smtClean="0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en-US" altLang="es-CO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32DF5-B023-40DE-BCB8-B260D20D5E76}" type="slidenum">
              <a:rPr lang="en-US" altLang="es-CO" smtClean="0"/>
              <a:pPr>
                <a:defRPr/>
              </a:pPr>
              <a:t>20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279812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s-CO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61564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C20D-2248-4DCF-A797-EEFB80453BD4}" type="datetimeFigureOut">
              <a:rPr lang="en-US" altLang="es-CO"/>
              <a:pPr>
                <a:defRPr/>
              </a:pPr>
              <a:t>3/12/2014</a:t>
            </a:fld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D67F-6455-428F-9BBB-61A6181C2AA3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335300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7C88-D236-4DDE-BDC7-C0EB6843B8ED}" type="datetimeFigureOut">
              <a:rPr lang="en-US" altLang="es-CO"/>
              <a:pPr>
                <a:defRPr/>
              </a:pPr>
              <a:t>3/12/2014</a:t>
            </a:fld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42DC-CADE-4237-A88B-16A020C1BA57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404810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0239-0771-456E-9317-05F1C577D980}" type="datetimeFigureOut">
              <a:rPr lang="en-US" altLang="es-CO"/>
              <a:pPr>
                <a:defRPr/>
              </a:pPr>
              <a:t>3/12/2014</a:t>
            </a:fld>
            <a:endParaRPr lang="en-US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6184-EC01-42FE-B5FF-77481ED2AC6E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164336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92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ECCE-CA69-4925-AE35-D4E727FB7D87}" type="datetimeFigureOut">
              <a:rPr lang="es-CO"/>
              <a:pPr>
                <a:defRPr/>
              </a:pPr>
              <a:t>12/03/2014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FECC-A67D-4D82-B255-4412487C56E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49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86-889F-4551-AA21-F1D929A77A1A}" type="datetimeFigureOut">
              <a:rPr lang="es-CO" smtClean="0"/>
              <a:t>12/03/2014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6496-3A2E-40FA-B757-C7F99B4E2B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48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341266F-4704-46CB-9C2E-1DCF72AD88A3}" type="datetimeFigureOut">
              <a:rPr lang="en-US" altLang="es-CO"/>
              <a:pPr>
                <a:defRPr/>
              </a:pPr>
              <a:t>3/12/2014</a:t>
            </a:fld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B551797-12A1-4726-B82B-0524239511A9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  <p:pic>
        <p:nvPicPr>
          <p:cNvPr id="1031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1" r:id="rId2"/>
    <p:sldLayoutId id="2147484522" r:id="rId3"/>
    <p:sldLayoutId id="2147484523" r:id="rId4"/>
    <p:sldLayoutId id="2147484525" r:id="rId5"/>
    <p:sldLayoutId id="2147484526" r:id="rId6"/>
    <p:sldLayoutId id="2147484527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onexiontotal@mineducacion.gov.co" TargetMode="External"/><Relationship Id="rId2" Type="http://schemas.openxmlformats.org/officeDocument/2006/relationships/hyperlink" Target="http://www.mineducacion.gov.co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9875" y="2565400"/>
            <a:ext cx="869473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O" sz="2800" dirty="0">
                <a:solidFill>
                  <a:schemeClr val="bg1"/>
                </a:solidFill>
                <a:latin typeface="Arial" charset="0"/>
              </a:rPr>
              <a:t>Programa Conexión Total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2800" dirty="0">
                <a:solidFill>
                  <a:schemeClr val="bg1"/>
                </a:solidFill>
                <a:latin typeface="Arial" charset="0"/>
              </a:rPr>
              <a:t>Red Educativa </a:t>
            </a:r>
            <a:r>
              <a:rPr lang="es-ES" altLang="es-CO" sz="2800" dirty="0" smtClean="0">
                <a:solidFill>
                  <a:schemeClr val="bg1"/>
                </a:solidFill>
                <a:latin typeface="Arial" charset="0"/>
              </a:rPr>
              <a:t>Nacional - REN</a:t>
            </a:r>
            <a:endParaRPr lang="es-ES" altLang="es-CO" sz="28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CO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dirty="0">
                <a:solidFill>
                  <a:schemeClr val="bg1"/>
                </a:solidFill>
                <a:latin typeface="Arial" charset="0"/>
              </a:rPr>
              <a:t>“Primer encuentro de Secretarios de </a:t>
            </a:r>
            <a:r>
              <a:rPr lang="es-CO" altLang="es-CO" sz="2800" dirty="0" smtClean="0">
                <a:solidFill>
                  <a:schemeClr val="bg1"/>
                </a:solidFill>
                <a:latin typeface="Arial" charset="0"/>
              </a:rPr>
              <a:t>Educación 2014”</a:t>
            </a:r>
            <a:endParaRPr lang="es-CO" altLang="es-CO" sz="28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CO" sz="24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CO" sz="24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2000" i="1" dirty="0">
                <a:solidFill>
                  <a:schemeClr val="bg1"/>
                </a:solidFill>
                <a:latin typeface="Arial" charset="0"/>
              </a:rPr>
              <a:t>Luis Fernando </a:t>
            </a:r>
            <a:r>
              <a:rPr lang="es-ES" altLang="es-CO" sz="2000" i="1" dirty="0" smtClean="0">
                <a:solidFill>
                  <a:schemeClr val="bg1"/>
                </a:solidFill>
                <a:latin typeface="Arial" charset="0"/>
              </a:rPr>
              <a:t>Duque Torres</a:t>
            </a:r>
            <a:endParaRPr lang="es-ES" altLang="es-CO" sz="2000" i="1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800" i="1" dirty="0" smtClean="0">
                <a:solidFill>
                  <a:schemeClr val="bg1"/>
                </a:solidFill>
                <a:latin typeface="Arial" charset="0"/>
              </a:rPr>
              <a:t>Jefe Oficina </a:t>
            </a:r>
            <a:r>
              <a:rPr lang="es-ES" altLang="es-CO" sz="1800" i="1" dirty="0">
                <a:solidFill>
                  <a:schemeClr val="bg1"/>
                </a:solidFill>
                <a:latin typeface="Arial" charset="0"/>
              </a:rPr>
              <a:t>de Tecnología y Sistemas de Información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800" i="1" dirty="0">
                <a:solidFill>
                  <a:schemeClr val="bg1"/>
                </a:solidFill>
                <a:latin typeface="Arial" charset="0"/>
              </a:rPr>
              <a:t>Marzo de 2014</a:t>
            </a:r>
            <a:endParaRPr lang="en-US" altLang="es-CO" sz="180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2924175"/>
            <a:ext cx="837723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600" dirty="0">
                <a:solidFill>
                  <a:schemeClr val="bg1"/>
                </a:solidFill>
                <a:latin typeface="Arial" charset="0"/>
              </a:rPr>
              <a:t>3. Comportamiento </a:t>
            </a:r>
            <a:r>
              <a:rPr lang="es-CO" altLang="es-CO" sz="3600" dirty="0" smtClean="0">
                <a:solidFill>
                  <a:schemeClr val="bg1"/>
                </a:solidFill>
                <a:latin typeface="Arial" charset="0"/>
              </a:rPr>
              <a:t>histórico de  Indicadores</a:t>
            </a:r>
            <a:endParaRPr lang="es-CO" altLang="es-CO" sz="3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3600" dirty="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CO" altLang="es-CO" dirty="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CO" altLang="es-CO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1331813" y="1340768"/>
            <a:ext cx="70929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CO" altLang="es-CO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Comportamiento Indicador  año 2011-2013</a:t>
            </a:r>
            <a:endParaRPr lang="es-CO" altLang="es-CO" sz="24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477899"/>
              </p:ext>
            </p:extLst>
          </p:nvPr>
        </p:nvGraphicFramePr>
        <p:xfrm>
          <a:off x="1115616" y="2624818"/>
          <a:ext cx="6336704" cy="325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Llamada rectangular redondeada"/>
          <p:cNvSpPr/>
          <p:nvPr/>
        </p:nvSpPr>
        <p:spPr>
          <a:xfrm>
            <a:off x="5184576" y="404664"/>
            <a:ext cx="3851920" cy="648072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8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O" sz="1800" dirty="0"/>
              <a:t>1. </a:t>
            </a:r>
            <a:r>
              <a:rPr lang="es-CO" sz="1800" dirty="0" smtClean="0"/>
              <a:t>Porcentaje </a:t>
            </a:r>
            <a:r>
              <a:rPr lang="es-CO" sz="1800" dirty="0"/>
              <a:t>de </a:t>
            </a:r>
            <a:r>
              <a:rPr lang="es-CO" sz="1800" dirty="0" smtClean="0"/>
              <a:t>Matrícula  conectada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8257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Gráfico"/>
          <p:cNvGraphicFramePr>
            <a:graphicFrameLocks/>
          </p:cNvGraphicFramePr>
          <p:nvPr/>
        </p:nvGraphicFramePr>
        <p:xfrm>
          <a:off x="261937" y="1812131"/>
          <a:ext cx="8620126" cy="323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Llamada rectangular redondeada"/>
          <p:cNvSpPr/>
          <p:nvPr/>
        </p:nvSpPr>
        <p:spPr>
          <a:xfrm>
            <a:off x="5184576" y="404664"/>
            <a:ext cx="3851920" cy="648072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8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O" sz="1800" dirty="0"/>
              <a:t>1. </a:t>
            </a:r>
            <a:r>
              <a:rPr lang="es-CO" sz="1800" dirty="0" smtClean="0"/>
              <a:t>Porcentaje </a:t>
            </a:r>
            <a:r>
              <a:rPr lang="es-CO" sz="1800" dirty="0"/>
              <a:t>de </a:t>
            </a:r>
            <a:r>
              <a:rPr lang="es-CO" sz="1800" dirty="0" smtClean="0"/>
              <a:t>Matrícula  conectada</a:t>
            </a:r>
            <a:endParaRPr lang="es-C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/>
        </p:nvGraphicFramePr>
        <p:xfrm>
          <a:off x="266700" y="1654968"/>
          <a:ext cx="8610599" cy="354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Llamada rectangular redondeada"/>
          <p:cNvSpPr/>
          <p:nvPr/>
        </p:nvSpPr>
        <p:spPr>
          <a:xfrm>
            <a:off x="5184576" y="404664"/>
            <a:ext cx="3851920" cy="648072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8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O" sz="1800" dirty="0"/>
              <a:t>1. </a:t>
            </a:r>
            <a:r>
              <a:rPr lang="es-CO" sz="1800" dirty="0" smtClean="0"/>
              <a:t>Porcentaje </a:t>
            </a:r>
            <a:r>
              <a:rPr lang="es-CO" sz="1800" dirty="0"/>
              <a:t>de </a:t>
            </a:r>
            <a:r>
              <a:rPr lang="es-CO" sz="1800" dirty="0" smtClean="0"/>
              <a:t>Matrícula  conectada</a:t>
            </a:r>
            <a:endParaRPr lang="es-C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4878288" y="188640"/>
            <a:ext cx="4086200" cy="936104"/>
          </a:xfrm>
          <a:prstGeom prst="wedgeRoundRectCallout">
            <a:avLst>
              <a:gd name="adj1" fmla="val -33423"/>
              <a:gd name="adj2" fmla="val 64860"/>
              <a:gd name="adj3" fmla="val 16667"/>
            </a:avLst>
          </a:prstGeom>
          <a:solidFill>
            <a:srgbClr val="8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altLang="es-CO" sz="1800" dirty="0">
                <a:latin typeface="Arial" charset="0"/>
                <a:ea typeface="ＭＳ Ｐゴシック" pitchFamily="34" charset="-128"/>
                <a:cs typeface="Arial" charset="0"/>
              </a:rPr>
              <a:t>Recursos por vigencia 2011-2014</a:t>
            </a:r>
            <a:endParaRPr lang="es-CO" sz="1800" dirty="0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639192"/>
              </p:ext>
            </p:extLst>
          </p:nvPr>
        </p:nvGraphicFramePr>
        <p:xfrm>
          <a:off x="971600" y="1844824"/>
          <a:ext cx="705678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275856" y="5229200"/>
            <a:ext cx="300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1800" dirty="0" smtClean="0">
                <a:solidFill>
                  <a:schemeClr val="accent2">
                    <a:lumMod val="50000"/>
                  </a:schemeClr>
                </a:solidFill>
              </a:rPr>
              <a:t>45% más de recursos</a:t>
            </a:r>
          </a:p>
          <a:p>
            <a:endParaRPr lang="es-CO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1800" dirty="0" smtClean="0">
                <a:solidFill>
                  <a:schemeClr val="accent2">
                    <a:lumMod val="50000"/>
                  </a:schemeClr>
                </a:solidFill>
              </a:rPr>
              <a:t>Más de $ 336.706.MM</a:t>
            </a:r>
            <a:endParaRPr lang="es-CO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395288" y="1252538"/>
            <a:ext cx="8640762" cy="736600"/>
          </a:xfrm>
        </p:spPr>
        <p:txBody>
          <a:bodyPr/>
          <a:lstStyle/>
          <a:p>
            <a:pPr algn="l"/>
            <a:r>
              <a:rPr lang="es-CO" altLang="es-CO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Comportamiento del Indicador 2010-2013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857375"/>
            <a:ext cx="4968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1 Título"/>
          <p:cNvSpPr txBox="1">
            <a:spLocks/>
          </p:cNvSpPr>
          <p:nvPr/>
        </p:nvSpPr>
        <p:spPr bwMode="auto">
          <a:xfrm>
            <a:off x="6773863" y="5807075"/>
            <a:ext cx="2376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100" i="1">
                <a:solidFill>
                  <a:srgbClr val="800000"/>
                </a:solidFill>
                <a:latin typeface="Arial" charset="0"/>
                <a:cs typeface="Arial" charset="0"/>
              </a:rPr>
              <a:t>Fuente: www.dnp.gov.co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23850" y="4810125"/>
          <a:ext cx="8351839" cy="11351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11935"/>
                <a:gridCol w="1295975"/>
                <a:gridCol w="647988"/>
                <a:gridCol w="575989"/>
                <a:gridCol w="647988"/>
                <a:gridCol w="575989"/>
                <a:gridCol w="575989"/>
                <a:gridCol w="719986"/>
              </a:tblGrid>
              <a:tr h="258961">
                <a:tc rowSpan="2">
                  <a:txBody>
                    <a:bodyPr/>
                    <a:lstStyle/>
                    <a:p>
                      <a:pPr algn="ctr"/>
                      <a:r>
                        <a:rPr lang="es-CO" sz="1100" b="1" dirty="0" smtClean="0">
                          <a:solidFill>
                            <a:schemeClr val="bg1"/>
                          </a:solidFill>
                        </a:rPr>
                        <a:t>INDICADOR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67" marB="4566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s-CO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67" marB="45667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100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s-CO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67" marB="45667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1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s-CO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67" marB="45667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1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s-CO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67" marB="45667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8961">
                <a:tc vMerge="1">
                  <a:txBody>
                    <a:bodyPr/>
                    <a:lstStyle/>
                    <a:p>
                      <a:endParaRPr lang="es-CO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Línea Base</a:t>
                      </a:r>
                      <a:endParaRPr lang="es-CO" sz="1100" b="1" dirty="0"/>
                    </a:p>
                  </a:txBody>
                  <a:tcPr marL="91428" marR="91428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Jun</a:t>
                      </a:r>
                      <a:endParaRPr lang="es-CO" sz="1100" b="1" dirty="0"/>
                    </a:p>
                  </a:txBody>
                  <a:tcPr marL="91428" marR="91428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Dic</a:t>
                      </a:r>
                      <a:endParaRPr lang="es-CO" sz="1100" b="1" dirty="0"/>
                    </a:p>
                  </a:txBody>
                  <a:tcPr marL="91428" marR="91428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Jun</a:t>
                      </a:r>
                      <a:endParaRPr lang="es-CO" sz="1100" b="1" dirty="0"/>
                    </a:p>
                  </a:txBody>
                  <a:tcPr marL="91428" marR="91428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Dic</a:t>
                      </a:r>
                      <a:endParaRPr lang="es-CO" sz="1100" b="1" dirty="0"/>
                    </a:p>
                  </a:txBody>
                  <a:tcPr marL="91428" marR="91428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Jun</a:t>
                      </a:r>
                      <a:endParaRPr lang="es-CO" sz="1100" b="1" dirty="0"/>
                    </a:p>
                  </a:txBody>
                  <a:tcPr marL="91428" marR="91428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Dic</a:t>
                      </a:r>
                      <a:endParaRPr lang="es-CO" sz="1100" b="1" dirty="0"/>
                    </a:p>
                  </a:txBody>
                  <a:tcPr marL="91428" marR="91428" marT="45667" marB="45667"/>
                </a:tc>
              </a:tr>
              <a:tr h="304678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Meta</a:t>
                      </a:r>
                      <a:endParaRPr lang="es-CO" sz="1400" b="1" dirty="0"/>
                    </a:p>
                  </a:txBody>
                  <a:tcPr marL="91428" marR="91428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/>
                        <a:t>20</a:t>
                      </a:r>
                      <a:endParaRPr lang="es-CO" sz="1400" b="1" dirty="0"/>
                    </a:p>
                  </a:txBody>
                  <a:tcPr marL="91428" marR="91428" marT="45667" marB="4566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b="1" dirty="0" smtClean="0"/>
                        <a:t>18</a:t>
                      </a:r>
                      <a:endParaRPr lang="es-CO" sz="1400" b="1" dirty="0"/>
                    </a:p>
                  </a:txBody>
                  <a:tcPr marL="91428" marR="91428" marT="45667" marB="45667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b="1" dirty="0" smtClean="0"/>
                        <a:t>16</a:t>
                      </a:r>
                      <a:endParaRPr lang="es-CO" sz="1400" b="1" dirty="0"/>
                    </a:p>
                  </a:txBody>
                  <a:tcPr marL="91428" marR="91428" marT="45667" marB="45667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b="1" dirty="0" smtClean="0"/>
                        <a:t>14</a:t>
                      </a:r>
                      <a:endParaRPr lang="es-CO" sz="1400" b="1" dirty="0"/>
                    </a:p>
                  </a:txBody>
                  <a:tcPr marL="91428" marR="91428" marT="45667" marB="45667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2463"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Número de Estudiantes promedio por computador</a:t>
                      </a:r>
                      <a:endParaRPr lang="es-CO" sz="1100" b="1" dirty="0"/>
                    </a:p>
                  </a:txBody>
                  <a:tcPr marL="91428" marR="91428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20</a:t>
                      </a:r>
                      <a:endParaRPr lang="es-CO" sz="1100" b="1" dirty="0"/>
                    </a:p>
                  </a:txBody>
                  <a:tcPr marL="91428" marR="91428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18</a:t>
                      </a:r>
                      <a:endParaRPr lang="es-CO" sz="1100" b="1" dirty="0"/>
                    </a:p>
                  </a:txBody>
                  <a:tcPr marL="91428" marR="91428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17</a:t>
                      </a:r>
                      <a:endParaRPr lang="es-CO" sz="1100" b="1" dirty="0"/>
                    </a:p>
                  </a:txBody>
                  <a:tcPr marL="91428" marR="91428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16</a:t>
                      </a:r>
                      <a:endParaRPr lang="es-CO" sz="1100" b="1" dirty="0"/>
                    </a:p>
                  </a:txBody>
                  <a:tcPr marL="91428" marR="91428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15</a:t>
                      </a:r>
                      <a:endParaRPr lang="es-CO" sz="1100" b="1" dirty="0"/>
                    </a:p>
                  </a:txBody>
                  <a:tcPr marL="91428" marR="91428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15</a:t>
                      </a:r>
                      <a:endParaRPr lang="es-CO" sz="1100" b="1" dirty="0"/>
                    </a:p>
                  </a:txBody>
                  <a:tcPr marL="91428" marR="91428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11</a:t>
                      </a:r>
                      <a:endParaRPr lang="es-CO" sz="1100" b="1" dirty="0"/>
                    </a:p>
                  </a:txBody>
                  <a:tcPr marL="91428" marR="91428" marT="45667" marB="45667" anchor="ctr"/>
                </a:tc>
              </a:tr>
            </a:tbl>
          </a:graphicData>
        </a:graphic>
      </p:graphicFrame>
      <p:sp>
        <p:nvSpPr>
          <p:cNvPr id="8" name="7 Llamada rectangular redondeada"/>
          <p:cNvSpPr/>
          <p:nvPr/>
        </p:nvSpPr>
        <p:spPr>
          <a:xfrm>
            <a:off x="5148064" y="260648"/>
            <a:ext cx="3851920" cy="792088"/>
          </a:xfrm>
          <a:prstGeom prst="wedgeRoundRectCallout">
            <a:avLst>
              <a:gd name="adj1" fmla="val -34378"/>
              <a:gd name="adj2" fmla="val 84009"/>
              <a:gd name="adj3" fmla="val 16667"/>
            </a:avLst>
          </a:prstGeom>
          <a:solidFill>
            <a:srgbClr val="8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O" sz="1800" dirty="0" smtClean="0"/>
              <a:t>Número </a:t>
            </a:r>
            <a:r>
              <a:rPr lang="es-CO" sz="1800" dirty="0"/>
              <a:t>de Estudiantes promedio por </a:t>
            </a:r>
            <a:r>
              <a:rPr lang="es-CO" sz="1800" dirty="0" smtClean="0"/>
              <a:t>computador</a:t>
            </a:r>
            <a:endParaRPr lang="es-C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9750" y="2924175"/>
            <a:ext cx="837723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600" dirty="0">
                <a:solidFill>
                  <a:schemeClr val="bg1"/>
                </a:solidFill>
                <a:latin typeface="Arial" charset="0"/>
              </a:rPr>
              <a:t>4. </a:t>
            </a:r>
            <a:r>
              <a:rPr lang="es-CO" altLang="es-CO" sz="3600" dirty="0" smtClean="0">
                <a:solidFill>
                  <a:schemeClr val="bg1"/>
                </a:solidFill>
                <a:latin typeface="Arial" charset="0"/>
              </a:rPr>
              <a:t>Cómo funciona el programa Conexión Total?</a:t>
            </a:r>
            <a:endParaRPr lang="es-CO" altLang="es-CO" sz="3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3600" dirty="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CO" altLang="es-CO" dirty="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CO" altLang="es-CO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683568" y="1556792"/>
            <a:ext cx="2088232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800000"/>
                </a:solidFill>
              </a:rPr>
              <a:t>1. Asignación de Recursos “CONPES”</a:t>
            </a:r>
            <a:endParaRPr lang="es-CO" dirty="0">
              <a:solidFill>
                <a:srgbClr val="80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398686" y="1556792"/>
            <a:ext cx="2088232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800000"/>
                </a:solidFill>
              </a:rPr>
              <a:t>2. Publicación Directiva Ministerial</a:t>
            </a:r>
            <a:endParaRPr lang="es-CO" dirty="0">
              <a:solidFill>
                <a:srgbClr val="80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155922" y="1556792"/>
            <a:ext cx="2232502" cy="122413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2"/>
                </a:solidFill>
              </a:rPr>
              <a:t>3. Legalización de Convenios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419872" y="3575517"/>
            <a:ext cx="2088232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800000"/>
                </a:solidFill>
              </a:rPr>
              <a:t>5</a:t>
            </a:r>
            <a:r>
              <a:rPr lang="es-CO" dirty="0" smtClean="0">
                <a:solidFill>
                  <a:srgbClr val="800000"/>
                </a:solidFill>
              </a:rPr>
              <a:t>. Giro de Recursos a SEC</a:t>
            </a:r>
            <a:endParaRPr lang="es-CO" dirty="0">
              <a:solidFill>
                <a:srgbClr val="80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300192" y="3573016"/>
            <a:ext cx="2088232" cy="122413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6</a:t>
            </a:r>
            <a:r>
              <a:rPr lang="es-CO" dirty="0" smtClean="0">
                <a:solidFill>
                  <a:schemeClr val="tx2"/>
                </a:solidFill>
              </a:rPr>
              <a:t>. </a:t>
            </a:r>
            <a:r>
              <a:rPr lang="es-CO" dirty="0">
                <a:solidFill>
                  <a:schemeClr val="tx2"/>
                </a:solidFill>
              </a:rPr>
              <a:t>Ejecución de Recursos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2771800" y="2060848"/>
            <a:ext cx="576064" cy="21602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derecha"/>
          <p:cNvSpPr/>
          <p:nvPr/>
        </p:nvSpPr>
        <p:spPr>
          <a:xfrm>
            <a:off x="5486918" y="2083434"/>
            <a:ext cx="576064" cy="21602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derecha"/>
          <p:cNvSpPr/>
          <p:nvPr/>
        </p:nvSpPr>
        <p:spPr>
          <a:xfrm>
            <a:off x="5508104" y="4010067"/>
            <a:ext cx="576064" cy="21602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 redondeado"/>
          <p:cNvSpPr/>
          <p:nvPr/>
        </p:nvSpPr>
        <p:spPr>
          <a:xfrm>
            <a:off x="6696744" y="5328496"/>
            <a:ext cx="2267744" cy="3596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rgbClr val="800000"/>
                </a:solidFill>
              </a:rPr>
              <a:t>Ministerio de Educación</a:t>
            </a:r>
            <a:endParaRPr lang="es-CO" sz="1600" dirty="0">
              <a:solidFill>
                <a:srgbClr val="80000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698831" y="5841119"/>
            <a:ext cx="2267744" cy="30603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2"/>
                </a:solidFill>
              </a:rPr>
              <a:t>Secretaría de Educación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96744" y="4989943"/>
            <a:ext cx="2269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Convenciones</a:t>
            </a:r>
            <a:endParaRPr lang="es-CO" sz="1600" dirty="0"/>
          </a:p>
        </p:txBody>
      </p:sp>
      <p:sp>
        <p:nvSpPr>
          <p:cNvPr id="18" name="17 Rectángulo"/>
          <p:cNvSpPr/>
          <p:nvPr/>
        </p:nvSpPr>
        <p:spPr>
          <a:xfrm>
            <a:off x="6552728" y="4989943"/>
            <a:ext cx="2555776" cy="126478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cxnSp>
        <p:nvCxnSpPr>
          <p:cNvPr id="21" name="20 Conector angular"/>
          <p:cNvCxnSpPr>
            <a:stCxn id="7" idx="2"/>
            <a:endCxn id="22" idx="0"/>
          </p:cNvCxnSpPr>
          <p:nvPr/>
        </p:nvCxnSpPr>
        <p:spPr>
          <a:xfrm rot="5400000">
            <a:off x="4102635" y="405978"/>
            <a:ext cx="794589" cy="5544489"/>
          </a:xfrm>
          <a:prstGeom prst="bentConnector3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 redondeado"/>
          <p:cNvSpPr/>
          <p:nvPr/>
        </p:nvSpPr>
        <p:spPr>
          <a:xfrm>
            <a:off x="683568" y="3575517"/>
            <a:ext cx="2088232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800000"/>
                </a:solidFill>
              </a:rPr>
              <a:t>4. Revisión de propuestas</a:t>
            </a:r>
            <a:endParaRPr lang="es-CO" dirty="0">
              <a:solidFill>
                <a:srgbClr val="800000"/>
              </a:solidFill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2771800" y="4007565"/>
            <a:ext cx="576064" cy="21602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9 Llamada rectangular redondeada"/>
          <p:cNvSpPr/>
          <p:nvPr/>
        </p:nvSpPr>
        <p:spPr>
          <a:xfrm>
            <a:off x="5372472" y="332656"/>
            <a:ext cx="3707904" cy="648072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6E1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i="1" dirty="0" smtClean="0">
                <a:solidFill>
                  <a:schemeClr val="bg1"/>
                </a:solidFill>
                <a:latin typeface="+mj-lt"/>
              </a:rPr>
              <a:t>Proceso Conexión Total</a:t>
            </a:r>
            <a:endParaRPr lang="es-CO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46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20" y="4186361"/>
            <a:ext cx="7647339" cy="169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11" y="1891104"/>
            <a:ext cx="7576758" cy="17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 rot="16200000">
            <a:off x="2047" y="2572625"/>
            <a:ext cx="1723081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ANTES</a:t>
            </a:r>
            <a:endParaRPr lang="es-CO" dirty="0"/>
          </a:p>
        </p:txBody>
      </p:sp>
      <p:sp>
        <p:nvSpPr>
          <p:cNvPr id="17" name="16 Rectángulo redondeado"/>
          <p:cNvSpPr/>
          <p:nvPr/>
        </p:nvSpPr>
        <p:spPr>
          <a:xfrm rot="16200000">
            <a:off x="40387" y="4835712"/>
            <a:ext cx="1723081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AHORA</a:t>
            </a:r>
            <a:endParaRPr lang="es-CO" dirty="0"/>
          </a:p>
        </p:txBody>
      </p:sp>
      <p:sp>
        <p:nvSpPr>
          <p:cNvPr id="26" name="25 Elipse"/>
          <p:cNvSpPr/>
          <p:nvPr/>
        </p:nvSpPr>
        <p:spPr>
          <a:xfrm>
            <a:off x="5171243" y="4553739"/>
            <a:ext cx="108012" cy="87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7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6286461" y="4525833"/>
            <a:ext cx="108012" cy="87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700" b="1" dirty="0">
              <a:solidFill>
                <a:schemeClr val="bg1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7352850" y="4520140"/>
            <a:ext cx="108012" cy="87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700" b="1" dirty="0">
              <a:solidFill>
                <a:schemeClr val="bg1"/>
              </a:solidFill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1943078" y="4559244"/>
            <a:ext cx="108012" cy="87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7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5170042" y="4521527"/>
            <a:ext cx="108012" cy="87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7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6248685" y="4560561"/>
            <a:ext cx="108012" cy="87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700" b="1" dirty="0">
              <a:solidFill>
                <a:schemeClr val="bg1"/>
              </a:solidFill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4638185" y="4534218"/>
            <a:ext cx="108012" cy="87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700" b="1" dirty="0">
              <a:solidFill>
                <a:schemeClr val="bg1"/>
              </a:solidFill>
            </a:endParaRPr>
          </a:p>
        </p:txBody>
      </p:sp>
      <p:sp>
        <p:nvSpPr>
          <p:cNvPr id="48" name="47 Elipse"/>
          <p:cNvSpPr/>
          <p:nvPr/>
        </p:nvSpPr>
        <p:spPr>
          <a:xfrm flipH="1">
            <a:off x="3011409" y="4532055"/>
            <a:ext cx="99628" cy="87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7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3562116" y="4511947"/>
            <a:ext cx="108012" cy="87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7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0" name="49 Elipse"/>
          <p:cNvSpPr/>
          <p:nvPr/>
        </p:nvSpPr>
        <p:spPr>
          <a:xfrm flipH="1" flipV="1">
            <a:off x="7236296" y="4970012"/>
            <a:ext cx="108012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700" b="1" dirty="0">
              <a:solidFill>
                <a:schemeClr val="bg1"/>
              </a:solidFill>
            </a:endParaRPr>
          </a:p>
        </p:txBody>
      </p:sp>
      <p:cxnSp>
        <p:nvCxnSpPr>
          <p:cNvPr id="11" name="10 Conector curvado"/>
          <p:cNvCxnSpPr>
            <a:stCxn id="48" idx="0"/>
            <a:endCxn id="39" idx="1"/>
          </p:cNvCxnSpPr>
          <p:nvPr/>
        </p:nvCxnSpPr>
        <p:spPr>
          <a:xfrm rot="16200000" flipH="1" flipV="1">
            <a:off x="2490042" y="4000908"/>
            <a:ext cx="40035" cy="1102327"/>
          </a:xfrm>
          <a:prstGeom prst="curvedConnector3">
            <a:avLst>
              <a:gd name="adj1" fmla="val -571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curvado"/>
          <p:cNvCxnSpPr>
            <a:stCxn id="49" idx="1"/>
          </p:cNvCxnSpPr>
          <p:nvPr/>
        </p:nvCxnSpPr>
        <p:spPr>
          <a:xfrm rot="16200000" flipH="1" flipV="1">
            <a:off x="3018955" y="4022496"/>
            <a:ext cx="56683" cy="1061275"/>
          </a:xfrm>
          <a:prstGeom prst="curvedConnector4">
            <a:avLst>
              <a:gd name="adj1" fmla="val -403296"/>
              <a:gd name="adj2" fmla="val 81763"/>
            </a:avLst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curvado"/>
          <p:cNvCxnSpPr>
            <a:stCxn id="41" idx="0"/>
            <a:endCxn id="49" idx="1"/>
          </p:cNvCxnSpPr>
          <p:nvPr/>
        </p:nvCxnSpPr>
        <p:spPr>
          <a:xfrm rot="16200000" flipH="1" flipV="1">
            <a:off x="4399358" y="3700103"/>
            <a:ext cx="3266" cy="1646114"/>
          </a:xfrm>
          <a:prstGeom prst="curvedConnector3">
            <a:avLst>
              <a:gd name="adj1" fmla="val -7292713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curvado"/>
          <p:cNvCxnSpPr>
            <a:stCxn id="27" idx="1"/>
            <a:endCxn id="80" idx="0"/>
          </p:cNvCxnSpPr>
          <p:nvPr/>
        </p:nvCxnSpPr>
        <p:spPr>
          <a:xfrm rot="16200000" flipH="1" flipV="1">
            <a:off x="4403321" y="2660285"/>
            <a:ext cx="20565" cy="3777351"/>
          </a:xfrm>
          <a:prstGeom prst="curvedConnector3">
            <a:avLst>
              <a:gd name="adj1" fmla="val -1174063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Rectángulo"/>
          <p:cNvSpPr/>
          <p:nvPr/>
        </p:nvSpPr>
        <p:spPr>
          <a:xfrm>
            <a:off x="2502068" y="4559244"/>
            <a:ext cx="45719" cy="55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7" name="86 Conector curvado"/>
          <p:cNvCxnSpPr>
            <a:stCxn id="31" idx="1"/>
            <a:endCxn id="47" idx="0"/>
          </p:cNvCxnSpPr>
          <p:nvPr/>
        </p:nvCxnSpPr>
        <p:spPr>
          <a:xfrm rot="16200000" flipH="1" flipV="1">
            <a:off x="6029814" y="3195363"/>
            <a:ext cx="1232" cy="2676477"/>
          </a:xfrm>
          <a:prstGeom prst="curvedConnector3">
            <a:avLst>
              <a:gd name="adj1" fmla="val -19597890"/>
            </a:avLst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9 Llamada rectangular redondeada"/>
          <p:cNvSpPr/>
          <p:nvPr/>
        </p:nvSpPr>
        <p:spPr>
          <a:xfrm>
            <a:off x="5372472" y="332656"/>
            <a:ext cx="3707904" cy="648072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6E1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i="1" dirty="0" smtClean="0">
                <a:solidFill>
                  <a:schemeClr val="bg1"/>
                </a:solidFill>
                <a:latin typeface="+mj-lt"/>
              </a:rPr>
              <a:t>Proceso Conexión Total</a:t>
            </a:r>
            <a:endParaRPr lang="es-CO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34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9750" y="2924175"/>
            <a:ext cx="83772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600" dirty="0">
                <a:solidFill>
                  <a:schemeClr val="bg1"/>
                </a:solidFill>
                <a:latin typeface="Arial" charset="0"/>
              </a:rPr>
              <a:t>5</a:t>
            </a:r>
            <a:r>
              <a:rPr lang="es-CO" altLang="es-CO" sz="3600" dirty="0" smtClean="0">
                <a:solidFill>
                  <a:schemeClr val="bg1"/>
                </a:solidFill>
                <a:latin typeface="Arial" charset="0"/>
              </a:rPr>
              <a:t>. La ruta a seguir…</a:t>
            </a:r>
            <a:endParaRPr lang="es-CO" altLang="es-CO" sz="3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3600" dirty="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CO" altLang="es-CO" dirty="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CO" altLang="es-CO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29213" y="692150"/>
            <a:ext cx="3692525" cy="415925"/>
          </a:xfrm>
        </p:spPr>
        <p:txBody>
          <a:bodyPr/>
          <a:lstStyle/>
          <a:p>
            <a:pPr>
              <a:defRPr/>
            </a:pPr>
            <a:r>
              <a:rPr lang="es-C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s-CO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1 Título"/>
          <p:cNvSpPr txBox="1">
            <a:spLocks/>
          </p:cNvSpPr>
          <p:nvPr/>
        </p:nvSpPr>
        <p:spPr bwMode="auto">
          <a:xfrm>
            <a:off x="606425" y="1484784"/>
            <a:ext cx="7709991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4400" indent="-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s-CO" altLang="es-CO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Programa Conexión Total</a:t>
            </a:r>
          </a:p>
          <a:p>
            <a:pPr marL="0" indent="0" algn="ctr">
              <a:spcBef>
                <a:spcPct val="0"/>
              </a:spcBef>
              <a:buNone/>
            </a:pPr>
            <a:endParaRPr lang="es-CO" altLang="es-CO" sz="2800" dirty="0" smtClean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s-CO" altLang="es-CO" sz="28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Normatividad </a:t>
            </a:r>
            <a:endParaRPr lang="es-CO" altLang="es-CO" sz="28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s-CO" altLang="es-CO" sz="28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Metas </a:t>
            </a:r>
            <a:endParaRPr lang="es-CO" altLang="es-CO" sz="28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s-CO" altLang="es-CO" sz="28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Comportamiento histórico de indicadores</a:t>
            </a:r>
            <a:endParaRPr lang="es-CO" altLang="es-CO" sz="28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s-CO" altLang="es-CO" sz="28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Cómo funciona?</a:t>
            </a:r>
            <a:endParaRPr lang="es-CO" altLang="es-CO" sz="28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s-CO" altLang="es-CO" sz="28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La ruta a seguir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s-CO" altLang="es-CO" sz="28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Recomendaciones</a:t>
            </a:r>
            <a:endParaRPr lang="es-CO" altLang="es-CO" sz="28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s-CO" altLang="es-CO" sz="2800" dirty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Llamada rectangular redondeada"/>
          <p:cNvSpPr/>
          <p:nvPr/>
        </p:nvSpPr>
        <p:spPr>
          <a:xfrm>
            <a:off x="5220072" y="332656"/>
            <a:ext cx="3707904" cy="648072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6E1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i="1" dirty="0" smtClean="0">
                <a:solidFill>
                  <a:schemeClr val="bg1"/>
                </a:solidFill>
                <a:latin typeface="+mj-lt"/>
              </a:rPr>
              <a:t>La ruta a seguir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675368" y="3814525"/>
            <a:ext cx="8433136" cy="360040"/>
            <a:chOff x="675368" y="3814525"/>
            <a:chExt cx="8433136" cy="360040"/>
          </a:xfrm>
        </p:grpSpPr>
        <p:cxnSp>
          <p:nvCxnSpPr>
            <p:cNvPr id="4" name="3 Conector recto de flecha"/>
            <p:cNvCxnSpPr/>
            <p:nvPr/>
          </p:nvCxnSpPr>
          <p:spPr>
            <a:xfrm>
              <a:off x="675368" y="4001289"/>
              <a:ext cx="8433136" cy="0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675368" y="3814525"/>
              <a:ext cx="0" cy="36004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54 Conector recto"/>
          <p:cNvCxnSpPr/>
          <p:nvPr/>
        </p:nvCxnSpPr>
        <p:spPr>
          <a:xfrm>
            <a:off x="1714544" y="3792580"/>
            <a:ext cx="0" cy="36004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3357080" y="3785265"/>
            <a:ext cx="0" cy="36004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71312" y="2705145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 smtClean="0">
                <a:latin typeface="+mn-lt"/>
              </a:rPr>
              <a:t>Tableros, </a:t>
            </a:r>
          </a:p>
          <a:p>
            <a:r>
              <a:rPr lang="es-CO" sz="1800" dirty="0" smtClean="0">
                <a:latin typeface="+mn-lt"/>
              </a:rPr>
              <a:t>libros,</a:t>
            </a:r>
            <a:endParaRPr lang="es-CO" sz="1800" dirty="0">
              <a:latin typeface="+mn-lt"/>
            </a:endParaRPr>
          </a:p>
          <a:p>
            <a:r>
              <a:rPr lang="es-CO" sz="1800" dirty="0" smtClean="0">
                <a:latin typeface="+mn-lt"/>
              </a:rPr>
              <a:t>Cuadernos</a:t>
            </a:r>
            <a:endParaRPr lang="es-CO" sz="1800" dirty="0">
              <a:latin typeface="+mn-lt"/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1656184" y="2705145"/>
            <a:ext cx="16561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 err="1" smtClean="0">
                <a:latin typeface="+mn-lt"/>
              </a:rPr>
              <a:t>PCs</a:t>
            </a:r>
            <a:r>
              <a:rPr lang="es-CO" sz="1800" dirty="0" smtClean="0">
                <a:latin typeface="+mn-lt"/>
              </a:rPr>
              <a:t>, </a:t>
            </a:r>
          </a:p>
          <a:p>
            <a:r>
              <a:rPr lang="es-CO" sz="1800" dirty="0" smtClean="0">
                <a:latin typeface="+mn-lt"/>
              </a:rPr>
              <a:t>red local </a:t>
            </a:r>
            <a:r>
              <a:rPr lang="es-CO" sz="1200" dirty="0" smtClean="0">
                <a:latin typeface="+mn-lt"/>
              </a:rPr>
              <a:t>(LAN)</a:t>
            </a:r>
          </a:p>
          <a:p>
            <a:r>
              <a:rPr lang="es-CO" sz="1800" dirty="0">
                <a:latin typeface="+mn-lt"/>
              </a:rPr>
              <a:t>Conectividad</a:t>
            </a:r>
            <a:r>
              <a:rPr lang="es-CO" sz="1200" dirty="0" smtClean="0">
                <a:latin typeface="+mn-lt"/>
              </a:rPr>
              <a:t> </a:t>
            </a:r>
          </a:p>
          <a:p>
            <a:endParaRPr lang="es-CO" sz="1200" dirty="0">
              <a:latin typeface="+mn-lt"/>
            </a:endParaRPr>
          </a:p>
          <a:p>
            <a:r>
              <a:rPr lang="es-CO" sz="1200" dirty="0" smtClean="0">
                <a:latin typeface="+mn-lt"/>
              </a:rPr>
              <a:t>(512KB)</a:t>
            </a:r>
            <a:endParaRPr lang="es-CO" sz="1200" dirty="0">
              <a:latin typeface="+mn-lt"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714544" y="4208021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Internet,</a:t>
            </a:r>
          </a:p>
          <a:p>
            <a:r>
              <a:rPr lang="es-CO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Aplicaciones locales</a:t>
            </a:r>
            <a:endParaRPr lang="es-CO" sz="1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3312368" y="2705145"/>
            <a:ext cx="22322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 smtClean="0">
                <a:latin typeface="+mn-lt"/>
              </a:rPr>
              <a:t>Portátiles, </a:t>
            </a:r>
          </a:p>
          <a:p>
            <a:r>
              <a:rPr lang="es-CO" sz="1800" dirty="0" smtClean="0">
                <a:latin typeface="+mn-lt"/>
              </a:rPr>
              <a:t>red inalámbrica </a:t>
            </a:r>
            <a:r>
              <a:rPr lang="es-CO" sz="1200" dirty="0" smtClean="0">
                <a:latin typeface="+mn-lt"/>
              </a:rPr>
              <a:t>(WLAN)</a:t>
            </a:r>
          </a:p>
          <a:p>
            <a:r>
              <a:rPr lang="es-CO" sz="1800" dirty="0">
                <a:latin typeface="+mn-lt"/>
              </a:rPr>
              <a:t>Conectividad</a:t>
            </a:r>
            <a:r>
              <a:rPr lang="es-CO" sz="1200" dirty="0" smtClean="0">
                <a:latin typeface="+mn-lt"/>
              </a:rPr>
              <a:t> </a:t>
            </a:r>
          </a:p>
          <a:p>
            <a:endParaRPr lang="es-CO" sz="1200" dirty="0" smtClean="0">
              <a:latin typeface="+mn-lt"/>
            </a:endParaRPr>
          </a:p>
          <a:p>
            <a:r>
              <a:rPr lang="es-CO" sz="1200" dirty="0" smtClean="0">
                <a:latin typeface="+mn-lt"/>
              </a:rPr>
              <a:t>(1MB - </a:t>
            </a:r>
            <a:r>
              <a:rPr lang="es-CO" sz="1200" dirty="0"/>
              <a:t>2MB </a:t>
            </a:r>
            <a:r>
              <a:rPr lang="es-CO" sz="1200" dirty="0" smtClean="0">
                <a:latin typeface="+mn-lt"/>
              </a:rPr>
              <a:t>)</a:t>
            </a:r>
            <a:endParaRPr lang="es-CO" sz="1200" dirty="0">
              <a:latin typeface="+mn-lt"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3285072" y="4203665"/>
            <a:ext cx="2060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Contenidos digitales, (AVA, </a:t>
            </a:r>
            <a:r>
              <a:rPr lang="es-CO" sz="14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OVAs</a:t>
            </a:r>
            <a:r>
              <a:rPr lang="es-CO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)</a:t>
            </a:r>
          </a:p>
          <a:p>
            <a:r>
              <a:rPr lang="es-CO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Videoconferencia</a:t>
            </a:r>
          </a:p>
          <a:p>
            <a:r>
              <a:rPr lang="es-CO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Cursos Virtuales, foros, blogs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5805352" y="3785265"/>
            <a:ext cx="0" cy="36004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5760640" y="2705145"/>
            <a:ext cx="2232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>
                <a:latin typeface="+mn-lt"/>
              </a:rPr>
              <a:t>T</a:t>
            </a:r>
            <a:r>
              <a:rPr lang="es-CO" sz="1800" dirty="0" smtClean="0">
                <a:latin typeface="+mn-lt"/>
              </a:rPr>
              <a:t>abletas</a:t>
            </a:r>
            <a:r>
              <a:rPr lang="es-CO" sz="1600" dirty="0" smtClean="0">
                <a:latin typeface="+mn-lt"/>
              </a:rPr>
              <a:t>, </a:t>
            </a:r>
          </a:p>
          <a:p>
            <a:r>
              <a:rPr lang="es-CO" sz="1600" dirty="0" smtClean="0">
                <a:latin typeface="+mn-lt"/>
              </a:rPr>
              <a:t>Tableros digitales</a:t>
            </a:r>
          </a:p>
          <a:p>
            <a:r>
              <a:rPr lang="es-CO" sz="1600" dirty="0" smtClean="0">
                <a:latin typeface="+mn-lt"/>
              </a:rPr>
              <a:t>red inalámbrica </a:t>
            </a:r>
            <a:r>
              <a:rPr lang="es-CO" sz="1200" dirty="0" smtClean="0">
                <a:latin typeface="+mn-lt"/>
              </a:rPr>
              <a:t>(WLAN)</a:t>
            </a:r>
          </a:p>
          <a:p>
            <a:r>
              <a:rPr lang="es-CO" sz="1800" dirty="0">
                <a:latin typeface="+mn-lt"/>
              </a:rPr>
              <a:t>Conectividad</a:t>
            </a:r>
            <a:r>
              <a:rPr lang="es-CO" sz="1200" dirty="0" smtClean="0">
                <a:latin typeface="+mn-lt"/>
              </a:rPr>
              <a:t> </a:t>
            </a:r>
          </a:p>
          <a:p>
            <a:r>
              <a:rPr lang="es-CO" sz="1200" dirty="0" smtClean="0">
                <a:latin typeface="+mn-lt"/>
              </a:rPr>
              <a:t>( </a:t>
            </a:r>
            <a:r>
              <a:rPr lang="es-CO" sz="1200" u="sng" dirty="0" smtClean="0">
                <a:latin typeface="+mn-lt"/>
              </a:rPr>
              <a:t>&gt;</a:t>
            </a:r>
            <a:r>
              <a:rPr lang="es-CO" sz="1200" dirty="0" smtClean="0">
                <a:latin typeface="+mn-lt"/>
              </a:rPr>
              <a:t> 4MB)</a:t>
            </a:r>
            <a:endParaRPr lang="es-CO" sz="1200" dirty="0">
              <a:latin typeface="+mn-lt"/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5733344" y="4203665"/>
            <a:ext cx="180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Redes sociales,</a:t>
            </a:r>
          </a:p>
          <a:p>
            <a:r>
              <a:rPr lang="es-CO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Clases online</a:t>
            </a:r>
          </a:p>
          <a:p>
            <a:r>
              <a:rPr lang="es-CO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La nube</a:t>
            </a:r>
          </a:p>
          <a:p>
            <a:r>
              <a:rPr lang="es-CO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Tele presencia</a:t>
            </a: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323528" y="1324248"/>
            <a:ext cx="8640762" cy="736600"/>
          </a:xfrm>
        </p:spPr>
        <p:txBody>
          <a:bodyPr/>
          <a:lstStyle/>
          <a:p>
            <a:pPr algn="l"/>
            <a:r>
              <a:rPr lang="es-CO" altLang="es-CO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Evolución de las necesidades</a:t>
            </a:r>
          </a:p>
        </p:txBody>
      </p:sp>
    </p:spTree>
    <p:extLst>
      <p:ext uri="{BB962C8B-B14F-4D97-AF65-F5344CB8AC3E}">
        <p14:creationId xmlns:p14="http://schemas.microsoft.com/office/powerpoint/2010/main" val="17086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1" grpId="0"/>
      <p:bldP spid="64" grpId="0"/>
      <p:bldP spid="66" grpId="0"/>
      <p:bldP spid="67" grpId="0"/>
      <p:bldP spid="69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Llamada rectangular redondeada"/>
          <p:cNvSpPr/>
          <p:nvPr/>
        </p:nvSpPr>
        <p:spPr>
          <a:xfrm>
            <a:off x="5220072" y="332656"/>
            <a:ext cx="3707904" cy="648072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6E1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i="1" dirty="0" smtClean="0">
                <a:solidFill>
                  <a:schemeClr val="bg1"/>
                </a:solidFill>
                <a:latin typeface="+mj-lt"/>
              </a:rPr>
              <a:t>Lineamientos</a:t>
            </a:r>
            <a:endParaRPr lang="es-CO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9" name="98 Rectángulo redondeado"/>
          <p:cNvSpPr/>
          <p:nvPr/>
        </p:nvSpPr>
        <p:spPr>
          <a:xfrm>
            <a:off x="179512" y="1844824"/>
            <a:ext cx="3594255" cy="3312368"/>
          </a:xfrm>
          <a:prstGeom prst="round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0" name="99 Rectángulo redondeado"/>
          <p:cNvSpPr/>
          <p:nvPr/>
        </p:nvSpPr>
        <p:spPr>
          <a:xfrm>
            <a:off x="323528" y="2276872"/>
            <a:ext cx="1440160" cy="535466"/>
          </a:xfrm>
          <a:prstGeom prst="round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i="1" dirty="0" smtClean="0">
                <a:solidFill>
                  <a:schemeClr val="bg1"/>
                </a:solidFill>
              </a:rPr>
              <a:t>Educación Virtual</a:t>
            </a:r>
            <a:endParaRPr lang="es-CO" sz="1400" i="1" dirty="0">
              <a:solidFill>
                <a:schemeClr val="bg1"/>
              </a:solidFill>
            </a:endParaRPr>
          </a:p>
        </p:txBody>
      </p:sp>
      <p:sp>
        <p:nvSpPr>
          <p:cNvPr id="101" name="100 Rectángulo redondeado"/>
          <p:cNvSpPr/>
          <p:nvPr/>
        </p:nvSpPr>
        <p:spPr>
          <a:xfrm>
            <a:off x="349102" y="3543111"/>
            <a:ext cx="1414586" cy="558323"/>
          </a:xfrm>
          <a:prstGeom prst="round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i="1" dirty="0">
                <a:solidFill>
                  <a:schemeClr val="bg1"/>
                </a:solidFill>
              </a:rPr>
              <a:t>Innovación</a:t>
            </a:r>
          </a:p>
        </p:txBody>
      </p:sp>
      <p:sp>
        <p:nvSpPr>
          <p:cNvPr id="102" name="101 Rectángulo redondeado"/>
          <p:cNvSpPr/>
          <p:nvPr/>
        </p:nvSpPr>
        <p:spPr>
          <a:xfrm>
            <a:off x="349102" y="4221088"/>
            <a:ext cx="1414586" cy="504056"/>
          </a:xfrm>
          <a:prstGeom prst="round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i="1" dirty="0" smtClean="0">
                <a:solidFill>
                  <a:schemeClr val="bg1"/>
                </a:solidFill>
              </a:rPr>
              <a:t>Fomento a la</a:t>
            </a:r>
          </a:p>
          <a:p>
            <a:pPr algn="ctr"/>
            <a:r>
              <a:rPr lang="es-CO" sz="1400" i="1" dirty="0" smtClean="0">
                <a:solidFill>
                  <a:schemeClr val="bg1"/>
                </a:solidFill>
              </a:rPr>
              <a:t>Investigación </a:t>
            </a:r>
            <a:endParaRPr lang="es-CO" sz="1400" i="1" dirty="0">
              <a:solidFill>
                <a:schemeClr val="bg1"/>
              </a:solidFill>
            </a:endParaRPr>
          </a:p>
        </p:txBody>
      </p:sp>
      <p:sp>
        <p:nvSpPr>
          <p:cNvPr id="103" name="102 Rectángulo redondeado"/>
          <p:cNvSpPr/>
          <p:nvPr/>
        </p:nvSpPr>
        <p:spPr>
          <a:xfrm>
            <a:off x="341462" y="2924944"/>
            <a:ext cx="1422226" cy="524996"/>
          </a:xfrm>
          <a:prstGeom prst="round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i="1" dirty="0" smtClean="0">
                <a:solidFill>
                  <a:schemeClr val="bg1"/>
                </a:solidFill>
              </a:rPr>
              <a:t>Formación docente</a:t>
            </a:r>
            <a:endParaRPr lang="es-CO" sz="1400" i="1" dirty="0">
              <a:solidFill>
                <a:schemeClr val="bg1"/>
              </a:solidFill>
            </a:endParaRPr>
          </a:p>
        </p:txBody>
      </p:sp>
      <p:pic>
        <p:nvPicPr>
          <p:cNvPr id="10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7" t="41015" r="36643" b="46375"/>
          <a:stretch/>
        </p:blipFill>
        <p:spPr bwMode="auto">
          <a:xfrm>
            <a:off x="1829551" y="2858606"/>
            <a:ext cx="1749534" cy="1218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1 Título"/>
          <p:cNvSpPr txBox="1">
            <a:spLocks/>
          </p:cNvSpPr>
          <p:nvPr/>
        </p:nvSpPr>
        <p:spPr bwMode="auto">
          <a:xfrm>
            <a:off x="1763688" y="3945844"/>
            <a:ext cx="2010079" cy="63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200" i="1" dirty="0" smtClean="0">
                <a:solidFill>
                  <a:schemeClr val="bg1"/>
                </a:solidFill>
              </a:rPr>
              <a:t>Docentes, directivos </a:t>
            </a:r>
          </a:p>
          <a:p>
            <a:r>
              <a:rPr lang="es-CO" sz="1200" i="1" dirty="0" smtClean="0">
                <a:solidFill>
                  <a:schemeClr val="bg1"/>
                </a:solidFill>
              </a:rPr>
              <a:t>docentes, estudiantes</a:t>
            </a:r>
            <a:endParaRPr lang="es-CO" sz="1000" i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402021" y="1988840"/>
            <a:ext cx="45624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dirty="0" smtClean="0">
                <a:solidFill>
                  <a:schemeClr val="accent2">
                    <a:lumMod val="50000"/>
                  </a:schemeClr>
                </a:solidFill>
              </a:rPr>
              <a:t>Conectividad</a:t>
            </a:r>
          </a:p>
          <a:p>
            <a:endParaRPr lang="es-CO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dirty="0" smtClean="0">
                <a:solidFill>
                  <a:schemeClr val="accent2">
                    <a:lumMod val="50000"/>
                  </a:schemeClr>
                </a:solidFill>
              </a:rPr>
              <a:t>Plataforma Informática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O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dirty="0" smtClean="0">
                <a:solidFill>
                  <a:schemeClr val="accent2">
                    <a:lumMod val="50000"/>
                  </a:schemeClr>
                </a:solidFill>
              </a:rPr>
              <a:t>Zonas WI – FI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O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dirty="0" smtClean="0">
                <a:solidFill>
                  <a:schemeClr val="accent2">
                    <a:lumMod val="50000"/>
                  </a:schemeClr>
                </a:solidFill>
              </a:rPr>
              <a:t>Mejoramiento </a:t>
            </a:r>
            <a:r>
              <a:rPr lang="es-CO" sz="2800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s-CO" sz="2800" dirty="0" smtClean="0">
                <a:solidFill>
                  <a:schemeClr val="accent2">
                    <a:lumMod val="50000"/>
                  </a:schemeClr>
                </a:solidFill>
              </a:rPr>
              <a:t>redes</a:t>
            </a:r>
            <a:endParaRPr lang="es-CO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9750" y="2924175"/>
            <a:ext cx="83772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600" dirty="0">
                <a:solidFill>
                  <a:schemeClr val="bg1"/>
                </a:solidFill>
                <a:latin typeface="Arial" charset="0"/>
              </a:rPr>
              <a:t>6. </a:t>
            </a:r>
            <a:r>
              <a:rPr lang="es-CO" altLang="es-CO" sz="3600" dirty="0" smtClean="0">
                <a:solidFill>
                  <a:schemeClr val="bg1"/>
                </a:solidFill>
                <a:latin typeface="Arial" charset="0"/>
              </a:rPr>
              <a:t>Recomendaciones</a:t>
            </a:r>
            <a:endParaRPr lang="es-CO" altLang="es-CO" sz="3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3600" dirty="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CO" altLang="es-CO" dirty="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CO" altLang="es-CO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388424" cy="36724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O" altLang="es-CO" sz="1800" b="1" i="1" dirty="0" smtClean="0">
                <a:solidFill>
                  <a:srgbClr val="800000"/>
                </a:solidFill>
                <a:ea typeface="ＭＳ Ｐゴシック" pitchFamily="34" charset="-128"/>
              </a:rPr>
              <a:t>Vincularse al programa Conexión Total: </a:t>
            </a:r>
            <a:r>
              <a:rPr lang="es-CO" altLang="es-CO" sz="1800" b="1" dirty="0" smtClean="0">
                <a:ea typeface="ＭＳ Ｐゴシック" pitchFamily="34" charset="-128"/>
              </a:rPr>
              <a:t>firmar y enviar prórroga de convenios.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altLang="es-CO" sz="1800" b="1" dirty="0" smtClean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altLang="es-CO" sz="1800" b="1" i="1" dirty="0" smtClean="0">
                <a:solidFill>
                  <a:srgbClr val="800000"/>
                </a:solidFill>
                <a:ea typeface="ＭＳ Ｐゴシック" pitchFamily="34" charset="-128"/>
              </a:rPr>
              <a:t>Enviar la documentación al programa:</a:t>
            </a:r>
            <a:r>
              <a:rPr lang="es-CO" altLang="es-CO" sz="1800" b="1" dirty="0" smtClean="0">
                <a:ea typeface="ＭＳ Ｐゴシック" pitchFamily="34" charset="-128"/>
              </a:rPr>
              <a:t> estudio previo, pliego, contrato, anexo 1, acta de inicio, informes parciales y finales, etc.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altLang="es-CO" sz="1800" b="1" dirty="0" smtClean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altLang="es-CO" sz="1800" b="1" i="1" dirty="0" smtClean="0">
                <a:solidFill>
                  <a:srgbClr val="800000"/>
                </a:solidFill>
                <a:ea typeface="ＭＳ Ｐゴシック" pitchFamily="34" charset="-128"/>
              </a:rPr>
              <a:t>Actualizar</a:t>
            </a:r>
            <a:r>
              <a:rPr lang="es-CO" altLang="es-CO" sz="1800" b="1" dirty="0" smtClean="0">
                <a:ea typeface="ＭＳ Ｐゴシック" pitchFamily="34" charset="-128"/>
              </a:rPr>
              <a:t> el </a:t>
            </a:r>
            <a:r>
              <a:rPr lang="es-CO" altLang="es-CO" sz="1800" b="1" i="1" dirty="0" smtClean="0">
                <a:solidFill>
                  <a:srgbClr val="800000"/>
                </a:solidFill>
                <a:ea typeface="ＭＳ Ｐゴシック" pitchFamily="34" charset="-128"/>
              </a:rPr>
              <a:t>inventario</a:t>
            </a:r>
            <a:r>
              <a:rPr lang="es-CO" altLang="es-CO" sz="1800" b="1" dirty="0" smtClean="0">
                <a:ea typeface="ＭＳ Ｐゴシック" pitchFamily="34" charset="-128"/>
              </a:rPr>
              <a:t> a través de la </a:t>
            </a:r>
            <a:r>
              <a:rPr lang="es-CO" altLang="es-CO" sz="1800" b="1" i="1" dirty="0" smtClean="0">
                <a:solidFill>
                  <a:srgbClr val="800000"/>
                </a:solidFill>
                <a:ea typeface="ＭＳ Ｐゴシック" pitchFamily="34" charset="-128"/>
              </a:rPr>
              <a:t>herramienta web</a:t>
            </a:r>
            <a:r>
              <a:rPr lang="es-CO" altLang="es-CO" sz="1800" b="1" dirty="0" smtClean="0">
                <a:ea typeface="ＭＳ Ｐゴシック" pitchFamily="34" charset="-128"/>
              </a:rPr>
              <a:t> del programa Conexión Total.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altLang="es-CO" sz="1800" b="1" dirty="0" smtClean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altLang="es-CO" sz="1800" b="1" i="1" dirty="0" smtClean="0">
                <a:solidFill>
                  <a:srgbClr val="800000"/>
                </a:solidFill>
                <a:ea typeface="ＭＳ Ｐゴシック" pitchFamily="34" charset="-128"/>
              </a:rPr>
              <a:t>Acercarse a la mesa de asistencia técnica de conexión total.</a:t>
            </a:r>
            <a:endParaRPr lang="es-CO" altLang="es-CO" sz="1800" b="1" dirty="0" smtClean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CO" altLang="es-CO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s-CO" altLang="es-CO" sz="16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19 Llamada rectangular redondeada"/>
          <p:cNvSpPr/>
          <p:nvPr/>
        </p:nvSpPr>
        <p:spPr>
          <a:xfrm>
            <a:off x="5372472" y="332656"/>
            <a:ext cx="3707904" cy="648072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6E1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i="1" dirty="0" smtClean="0">
                <a:solidFill>
                  <a:schemeClr val="bg1"/>
                </a:solidFill>
                <a:latin typeface="+mj-lt"/>
              </a:rPr>
              <a:t>Recomendaciones</a:t>
            </a:r>
            <a:endParaRPr lang="es-CO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CuadroTexto"/>
          <p:cNvSpPr txBox="1">
            <a:spLocks noChangeArrowheads="1"/>
          </p:cNvSpPr>
          <p:nvPr/>
        </p:nvSpPr>
        <p:spPr bwMode="auto">
          <a:xfrm>
            <a:off x="971550" y="4534942"/>
            <a:ext cx="74168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000" dirty="0">
                <a:latin typeface="Arial" charset="0"/>
                <a:hlinkClick r:id="rId2"/>
              </a:rPr>
              <a:t>Página web: www.mineducacion.gov.co</a:t>
            </a:r>
            <a:endParaRPr lang="es-CO" altLang="es-CO" sz="20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O" altLang="es-CO" sz="20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000" dirty="0">
                <a:latin typeface="Arial" charset="0"/>
                <a:hlinkClick r:id="rId3"/>
              </a:rPr>
              <a:t>Email: conexiontotal@mineducacion.gov.co</a:t>
            </a:r>
            <a:endParaRPr lang="es-CO" altLang="es-CO" sz="20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O" altLang="es-CO" sz="20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000" dirty="0">
                <a:latin typeface="Arial" charset="0"/>
              </a:rPr>
              <a:t>Teléfonos:  2222800 </a:t>
            </a:r>
            <a:r>
              <a:rPr lang="es-CO" altLang="es-CO" sz="2000" dirty="0" smtClean="0">
                <a:latin typeface="Arial" charset="0"/>
              </a:rPr>
              <a:t>ext. </a:t>
            </a:r>
            <a:r>
              <a:rPr lang="es-CO" altLang="es-CO" sz="2000" dirty="0">
                <a:latin typeface="Arial" charset="0"/>
              </a:rPr>
              <a:t>1609</a:t>
            </a:r>
          </a:p>
        </p:txBody>
      </p:sp>
    </p:spTree>
    <p:extLst>
      <p:ext uri="{BB962C8B-B14F-4D97-AF65-F5344CB8AC3E}">
        <p14:creationId xmlns:p14="http://schemas.microsoft.com/office/powerpoint/2010/main" val="3695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65125" y="2636838"/>
            <a:ext cx="837723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s-CO" sz="3600" dirty="0">
                <a:solidFill>
                  <a:schemeClr val="bg1"/>
                </a:solidFill>
              </a:rPr>
              <a:t>Normatividad</a:t>
            </a:r>
          </a:p>
          <a:p>
            <a:pPr>
              <a:defRPr/>
            </a:pPr>
            <a:endParaRPr lang="es-CO" sz="3600" dirty="0">
              <a:solidFill>
                <a:schemeClr val="bg1"/>
              </a:solidFill>
            </a:endParaRPr>
          </a:p>
          <a:p>
            <a:pPr marL="914400" lvl="1" indent="-457200">
              <a:buFontTx/>
              <a:buAutoNum type="arabicPeriod"/>
              <a:defRPr/>
            </a:pPr>
            <a:r>
              <a:rPr lang="es-CO" sz="2800" dirty="0">
                <a:solidFill>
                  <a:schemeClr val="bg1"/>
                </a:solidFill>
              </a:rPr>
              <a:t>Ley 1450 de 2011</a:t>
            </a:r>
          </a:p>
          <a:p>
            <a:pPr marL="914400" lvl="1" indent="-457200">
              <a:buFontTx/>
              <a:buAutoNum type="arabicPeriod"/>
              <a:defRPr/>
            </a:pPr>
            <a:endParaRPr lang="es-CO" sz="2800" dirty="0">
              <a:solidFill>
                <a:schemeClr val="bg1"/>
              </a:solidFill>
            </a:endParaRPr>
          </a:p>
          <a:p>
            <a:pPr marL="914400" lvl="1" indent="-457200">
              <a:buFontTx/>
              <a:buAutoNum type="arabicPeriod"/>
              <a:defRPr/>
            </a:pPr>
            <a:r>
              <a:rPr lang="es-CO" sz="2800" dirty="0">
                <a:solidFill>
                  <a:schemeClr val="bg1"/>
                </a:solidFill>
              </a:rPr>
              <a:t>Directiva Ministerial No. 002 de 2014</a:t>
            </a:r>
          </a:p>
          <a:p>
            <a:pPr marL="914400" lvl="1" indent="-457200">
              <a:buFontTx/>
              <a:buAutoNum type="arabicPeriod"/>
              <a:defRPr/>
            </a:pPr>
            <a:endParaRPr lang="es-CO" sz="2800" dirty="0">
              <a:solidFill>
                <a:schemeClr val="bg1"/>
              </a:solidFill>
            </a:endParaRPr>
          </a:p>
          <a:p>
            <a:pPr marL="914400" lvl="1" indent="-457200">
              <a:buFontTx/>
              <a:buAutoNum type="arabicPeriod"/>
              <a:defRPr/>
            </a:pPr>
            <a:r>
              <a:rPr lang="es-CO" sz="2800" dirty="0">
                <a:solidFill>
                  <a:schemeClr val="bg1"/>
                </a:solidFill>
              </a:rPr>
              <a:t>Ficha Técnica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30 Grupo"/>
          <p:cNvGrpSpPr>
            <a:grpSpLocks/>
          </p:cNvGrpSpPr>
          <p:nvPr/>
        </p:nvGrpSpPr>
        <p:grpSpPr bwMode="auto">
          <a:xfrm>
            <a:off x="323850" y="3860800"/>
            <a:ext cx="3240088" cy="1727200"/>
            <a:chOff x="5652120" y="1556792"/>
            <a:chExt cx="3240360" cy="1944216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5652120" y="1556792"/>
              <a:ext cx="0" cy="1944216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5652120" y="3501008"/>
              <a:ext cx="3240360" cy="0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95" name="30 Grupo"/>
          <p:cNvGrpSpPr>
            <a:grpSpLocks/>
          </p:cNvGrpSpPr>
          <p:nvPr/>
        </p:nvGrpSpPr>
        <p:grpSpPr bwMode="auto">
          <a:xfrm rot="10800000">
            <a:off x="5508625" y="1628775"/>
            <a:ext cx="3240088" cy="1727200"/>
            <a:chOff x="5652120" y="1556792"/>
            <a:chExt cx="3240360" cy="1944216"/>
          </a:xfrm>
        </p:grpSpPr>
        <p:cxnSp>
          <p:nvCxnSpPr>
            <p:cNvPr id="8" name="7 Conector recto"/>
            <p:cNvCxnSpPr/>
            <p:nvPr/>
          </p:nvCxnSpPr>
          <p:spPr>
            <a:xfrm>
              <a:off x="5629893" y="1556792"/>
              <a:ext cx="0" cy="1944216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5656883" y="3501008"/>
              <a:ext cx="3240359" cy="0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10 Llamada rectangular redondeada"/>
          <p:cNvSpPr/>
          <p:nvPr/>
        </p:nvSpPr>
        <p:spPr>
          <a:xfrm>
            <a:off x="5076056" y="188640"/>
            <a:ext cx="3851920" cy="792088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8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dirty="0">
                <a:latin typeface="+mj-lt"/>
              </a:rPr>
              <a:t>Plan Nacional de Desarrollo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651500" y="1773238"/>
            <a:ext cx="2952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dirty="0">
                <a:latin typeface="+mn-lt"/>
              </a:rPr>
              <a:t>Ley 1450 de 2011</a:t>
            </a:r>
          </a:p>
          <a:p>
            <a:pPr>
              <a:defRPr/>
            </a:pPr>
            <a:endParaRPr lang="es-CO" dirty="0">
              <a:latin typeface="+mn-lt"/>
            </a:endParaRPr>
          </a:p>
          <a:p>
            <a:pPr>
              <a:defRPr/>
            </a:pPr>
            <a:endParaRPr lang="es-CO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750" y="2420938"/>
            <a:ext cx="80645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sz="1800" dirty="0">
                <a:latin typeface="+mn-lt"/>
              </a:rPr>
              <a:t>“ARTÍCULO 149</a:t>
            </a:r>
            <a:r>
              <a:rPr lang="es-CO" sz="1800" b="0" dirty="0">
                <a:latin typeface="+mn-lt"/>
              </a:rPr>
              <a:t>. </a:t>
            </a:r>
            <a:r>
              <a:rPr lang="es-CO" sz="1800" i="1" dirty="0">
                <a:latin typeface="+mn-lt"/>
              </a:rPr>
              <a:t>CONECTIVIDAD EN ESTABLECIMIENTOS EDUCATIVOS</a:t>
            </a:r>
            <a:r>
              <a:rPr lang="es-CO" sz="1800" b="0" dirty="0">
                <a:latin typeface="+mn-lt"/>
              </a:rPr>
              <a:t>. El Gobierno Nacional en cabeza del </a:t>
            </a:r>
            <a:r>
              <a:rPr lang="es-CO" sz="1800" i="1" dirty="0">
                <a:solidFill>
                  <a:srgbClr val="800000"/>
                </a:solidFill>
                <a:latin typeface="+mn-lt"/>
              </a:rPr>
              <a:t>Ministerio de Educación Nacional y el Ministerio de Tecnologías de la Información y las Comunicaciones, promoverán el programa de Conexión total</a:t>
            </a:r>
            <a:r>
              <a:rPr lang="es-CO" sz="1800" b="0" dirty="0">
                <a:latin typeface="+mn-lt"/>
              </a:rPr>
              <a:t> con el objeto de fortalecer las competencias de los estudiantes en el uso de las TIC mediante la </a:t>
            </a:r>
            <a:r>
              <a:rPr lang="es-CO" sz="1800" i="1" dirty="0">
                <a:solidFill>
                  <a:srgbClr val="800000"/>
                </a:solidFill>
                <a:latin typeface="+mn-lt"/>
              </a:rPr>
              <a:t>ampliación de la conectividad de los establecimientos educativos</a:t>
            </a:r>
            <a:r>
              <a:rPr lang="es-CO" sz="1800" b="0" dirty="0">
                <a:latin typeface="+mn-lt"/>
              </a:rPr>
              <a:t>, la generación y uso de los contenidos educativos a través de la red y el </a:t>
            </a:r>
            <a:r>
              <a:rPr lang="es-CO" sz="1800" i="1" dirty="0">
                <a:solidFill>
                  <a:srgbClr val="800000"/>
                </a:solidFill>
                <a:latin typeface="+mn-lt"/>
              </a:rPr>
              <a:t>mejoramiento de la cobertura</a:t>
            </a:r>
            <a:r>
              <a:rPr lang="es-CO" sz="1800" b="0" dirty="0">
                <a:latin typeface="+mn-lt"/>
              </a:rPr>
              <a:t>, la calidad y la pertinencia de los procesos de formación. Los operadores de esta conexión, podrán ser empresas de carácter público o privado de telecomunicaciones que acrediten la experiencia comprobada en el sector.</a:t>
            </a:r>
            <a:endParaRPr lang="es-CO" sz="1800" dirty="0">
              <a:latin typeface="+mn-lt"/>
            </a:endParaRPr>
          </a:p>
          <a:p>
            <a:pPr algn="just">
              <a:defRPr/>
            </a:pPr>
            <a:endParaRPr lang="es-CO" sz="1800" dirty="0">
              <a:latin typeface="+mn-lt"/>
            </a:endParaRPr>
          </a:p>
          <a:p>
            <a:pPr algn="just">
              <a:defRPr/>
            </a:pPr>
            <a:endParaRPr lang="es-CO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30 Grupo"/>
          <p:cNvGrpSpPr>
            <a:grpSpLocks/>
          </p:cNvGrpSpPr>
          <p:nvPr/>
        </p:nvGrpSpPr>
        <p:grpSpPr bwMode="auto">
          <a:xfrm>
            <a:off x="193675" y="4149725"/>
            <a:ext cx="3240088" cy="1727200"/>
            <a:chOff x="5652120" y="1556792"/>
            <a:chExt cx="3240360" cy="1944216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5652120" y="1556792"/>
              <a:ext cx="0" cy="1944216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5652120" y="3501008"/>
              <a:ext cx="3240360" cy="0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9" name="30 Grupo"/>
          <p:cNvGrpSpPr>
            <a:grpSpLocks/>
          </p:cNvGrpSpPr>
          <p:nvPr/>
        </p:nvGrpSpPr>
        <p:grpSpPr bwMode="auto">
          <a:xfrm rot="10800000">
            <a:off x="5710238" y="1700213"/>
            <a:ext cx="3240087" cy="1727200"/>
            <a:chOff x="5652120" y="1556792"/>
            <a:chExt cx="3240360" cy="1944216"/>
          </a:xfrm>
        </p:grpSpPr>
        <p:cxnSp>
          <p:nvCxnSpPr>
            <p:cNvPr id="8" name="7 Conector recto"/>
            <p:cNvCxnSpPr/>
            <p:nvPr/>
          </p:nvCxnSpPr>
          <p:spPr>
            <a:xfrm>
              <a:off x="5629893" y="1556792"/>
              <a:ext cx="0" cy="1944216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5656882" y="3501008"/>
              <a:ext cx="3240361" cy="0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10 Llamada rectangular redondeada"/>
          <p:cNvSpPr/>
          <p:nvPr/>
        </p:nvSpPr>
        <p:spPr>
          <a:xfrm>
            <a:off x="5076056" y="188640"/>
            <a:ext cx="3851920" cy="792088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8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dirty="0">
                <a:latin typeface="+mj-lt"/>
              </a:rPr>
              <a:t>Directiva Ministerial </a:t>
            </a:r>
          </a:p>
          <a:p>
            <a:pPr algn="ctr" eaLnBrk="0" hangingPunct="0">
              <a:defRPr/>
            </a:pPr>
            <a:r>
              <a:rPr lang="es-CO" dirty="0">
                <a:latin typeface="+mj-lt"/>
              </a:rPr>
              <a:t>No. 002 de 2014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4013" y="1916113"/>
            <a:ext cx="8280400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sz="1600" b="0" dirty="0">
                <a:latin typeface="+mn-lt"/>
              </a:rPr>
              <a:t>Mediante Documento </a:t>
            </a:r>
            <a:r>
              <a:rPr lang="es-CO" sz="1600" i="1" dirty="0">
                <a:solidFill>
                  <a:srgbClr val="800000"/>
                </a:solidFill>
                <a:latin typeface="+mn-lt"/>
              </a:rPr>
              <a:t>CONPES 168</a:t>
            </a:r>
            <a:r>
              <a:rPr lang="es-CO" sz="1600" b="0" dirty="0">
                <a:latin typeface="+mn-lt"/>
              </a:rPr>
              <a:t> del </a:t>
            </a:r>
            <a:r>
              <a:rPr lang="es-CO" sz="1600" i="1" dirty="0">
                <a:solidFill>
                  <a:srgbClr val="800000"/>
                </a:solidFill>
                <a:latin typeface="+mn-lt"/>
              </a:rPr>
              <a:t>18 de diciembre de 2013</a:t>
            </a:r>
            <a:r>
              <a:rPr lang="es-CO" sz="1600" b="0" dirty="0">
                <a:latin typeface="+mn-lt"/>
              </a:rPr>
              <a:t>, se asignaron recursos por valor de </a:t>
            </a:r>
            <a:r>
              <a:rPr lang="es-CO" sz="1600" i="1" dirty="0">
                <a:solidFill>
                  <a:srgbClr val="800000"/>
                </a:solidFill>
                <a:latin typeface="+mn-lt"/>
              </a:rPr>
              <a:t>$117.065 millones </a:t>
            </a:r>
            <a:r>
              <a:rPr lang="es-CO" sz="1600" b="0" dirty="0">
                <a:latin typeface="+mn-lt"/>
              </a:rPr>
              <a:t>por concepto de población atendida para el fortalecimiento de los sistemas de información, componente cuya destinación es la de garantizar el </a:t>
            </a:r>
            <a:r>
              <a:rPr lang="es-CO" sz="1600" dirty="0">
                <a:latin typeface="+mn-lt"/>
              </a:rPr>
              <a:t>funcionamiento de los sistemas de información</a:t>
            </a:r>
            <a:r>
              <a:rPr lang="es-CO" sz="1600" b="0" dirty="0">
                <a:latin typeface="+mn-lt"/>
              </a:rPr>
              <a:t> en las entidades territoriales, en </a:t>
            </a:r>
            <a:r>
              <a:rPr lang="es-CO" sz="1600" dirty="0">
                <a:latin typeface="+mn-lt"/>
              </a:rPr>
              <a:t>términos de la conectividad</a:t>
            </a:r>
            <a:r>
              <a:rPr lang="es-CO" sz="1600" b="0" dirty="0">
                <a:latin typeface="+mn-lt"/>
              </a:rPr>
              <a:t>, de tal forma que aseguren el cumplimiento de la política de educación de calidad.</a:t>
            </a:r>
          </a:p>
          <a:p>
            <a:pPr algn="just">
              <a:defRPr/>
            </a:pPr>
            <a:r>
              <a:rPr lang="es-CO" sz="1600" b="0" dirty="0">
                <a:latin typeface="+mn-lt"/>
              </a:rPr>
              <a:t>Los recursos asignados por este componente se destinarán al financiamiento de los siguientes gastos:</a:t>
            </a:r>
          </a:p>
          <a:p>
            <a:pPr algn="just">
              <a:defRPr/>
            </a:pPr>
            <a:endParaRPr lang="es-CO" sz="1600" b="0" dirty="0">
              <a:latin typeface="+mn-lt"/>
            </a:endParaRPr>
          </a:p>
          <a:p>
            <a:pPr marL="800100" lvl="1" indent="-342900" algn="just">
              <a:buFontTx/>
              <a:buAutoNum type="arabicPeriod"/>
              <a:defRPr/>
            </a:pPr>
            <a:r>
              <a:rPr lang="es-CO" sz="1600" b="0" dirty="0">
                <a:latin typeface="+mn-lt"/>
              </a:rPr>
              <a:t>Pago del </a:t>
            </a:r>
            <a:r>
              <a:rPr lang="es-CO" sz="1600" i="1" dirty="0">
                <a:solidFill>
                  <a:srgbClr val="800000"/>
                </a:solidFill>
                <a:latin typeface="+mn-lt"/>
              </a:rPr>
              <a:t>servicio de conectividad </a:t>
            </a:r>
            <a:r>
              <a:rPr lang="es-CO" sz="1600" b="0" dirty="0">
                <a:latin typeface="+mn-lt"/>
              </a:rPr>
              <a:t>que asegure el acceso a la red por parte de los estudiantes.</a:t>
            </a:r>
          </a:p>
          <a:p>
            <a:pPr marL="800100" lvl="1" indent="-342900" algn="just">
              <a:buFontTx/>
              <a:buAutoNum type="arabicPeriod"/>
              <a:defRPr/>
            </a:pPr>
            <a:endParaRPr lang="es-CO" sz="1600" b="0" dirty="0">
              <a:latin typeface="+mn-lt"/>
            </a:endParaRPr>
          </a:p>
          <a:p>
            <a:pPr lvl="1" algn="just">
              <a:defRPr/>
            </a:pPr>
            <a:r>
              <a:rPr lang="es-CO" sz="1600" b="0" dirty="0">
                <a:latin typeface="+mn-lt"/>
              </a:rPr>
              <a:t>2.  </a:t>
            </a:r>
            <a:r>
              <a:rPr lang="es-CO" sz="1600" i="1" dirty="0">
                <a:solidFill>
                  <a:srgbClr val="800000"/>
                </a:solidFill>
                <a:latin typeface="+mn-lt"/>
              </a:rPr>
              <a:t>Fortalecimiento y mejoramiento de la infraestructura tecnológica y redes de datos</a:t>
            </a:r>
            <a:r>
              <a:rPr lang="es-CO" sz="1600" b="0" dirty="0">
                <a:solidFill>
                  <a:srgbClr val="800000"/>
                </a:solidFill>
                <a:latin typeface="+mn-lt"/>
              </a:rPr>
              <a:t> </a:t>
            </a:r>
            <a:r>
              <a:rPr lang="es-CO" sz="1600" b="0" dirty="0">
                <a:latin typeface="+mn-lt"/>
              </a:rPr>
              <a:t>de las sedes educativas públicas, a partir de la implementación de soluciones que cumplan con los lineamientos establecidos por las </a:t>
            </a:r>
            <a:r>
              <a:rPr lang="es-CO" sz="1600" dirty="0">
                <a:solidFill>
                  <a:srgbClr val="800000"/>
                </a:solidFill>
                <a:latin typeface="+mn-lt"/>
              </a:rPr>
              <a:t>Fichas Técnicas del Programa Conexión Total.</a:t>
            </a:r>
          </a:p>
          <a:p>
            <a:pPr lvl="1" algn="just">
              <a:defRPr/>
            </a:pPr>
            <a:endParaRPr lang="es-CO" sz="16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30 Grupo"/>
          <p:cNvGrpSpPr>
            <a:grpSpLocks/>
          </p:cNvGrpSpPr>
          <p:nvPr/>
        </p:nvGrpSpPr>
        <p:grpSpPr bwMode="auto">
          <a:xfrm>
            <a:off x="179388" y="3427413"/>
            <a:ext cx="3240087" cy="1727200"/>
            <a:chOff x="5652120" y="1556792"/>
            <a:chExt cx="3240360" cy="1944216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5652120" y="1556792"/>
              <a:ext cx="0" cy="1944216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5652120" y="3501008"/>
              <a:ext cx="3240360" cy="0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3" name="30 Grupo"/>
          <p:cNvGrpSpPr>
            <a:grpSpLocks/>
          </p:cNvGrpSpPr>
          <p:nvPr/>
        </p:nvGrpSpPr>
        <p:grpSpPr bwMode="auto">
          <a:xfrm rot="10800000">
            <a:off x="5719763" y="1844675"/>
            <a:ext cx="3240087" cy="1727200"/>
            <a:chOff x="5652120" y="1556792"/>
            <a:chExt cx="3240360" cy="1944216"/>
          </a:xfrm>
        </p:grpSpPr>
        <p:cxnSp>
          <p:nvCxnSpPr>
            <p:cNvPr id="8" name="7 Conector recto"/>
            <p:cNvCxnSpPr/>
            <p:nvPr/>
          </p:nvCxnSpPr>
          <p:spPr>
            <a:xfrm>
              <a:off x="5629893" y="1556792"/>
              <a:ext cx="0" cy="1944216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5656882" y="3501008"/>
              <a:ext cx="3240361" cy="0"/>
            </a:xfrm>
            <a:prstGeom prst="line">
              <a:avLst/>
            </a:prstGeom>
            <a:ln w="2857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10 Llamada rectangular redondeada"/>
          <p:cNvSpPr/>
          <p:nvPr/>
        </p:nvSpPr>
        <p:spPr>
          <a:xfrm>
            <a:off x="5076056" y="188640"/>
            <a:ext cx="3851920" cy="792088"/>
          </a:xfrm>
          <a:prstGeom prst="wedgeRoundRectCallout">
            <a:avLst>
              <a:gd name="adj1" fmla="val -47842"/>
              <a:gd name="adj2" fmla="val 115023"/>
              <a:gd name="adj3" fmla="val 16667"/>
            </a:avLst>
          </a:prstGeom>
          <a:solidFill>
            <a:srgbClr val="8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dirty="0">
                <a:latin typeface="+mj-lt"/>
              </a:rPr>
              <a:t>Ficha Técnica</a:t>
            </a:r>
          </a:p>
        </p:txBody>
      </p:sp>
      <p:sp>
        <p:nvSpPr>
          <p:cNvPr id="10247" name="1 Rectángulo"/>
          <p:cNvSpPr>
            <a:spLocks noChangeArrowheads="1"/>
          </p:cNvSpPr>
          <p:nvPr/>
        </p:nvSpPr>
        <p:spPr bwMode="auto">
          <a:xfrm>
            <a:off x="539750" y="2276475"/>
            <a:ext cx="81089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1800" b="0" dirty="0">
                <a:latin typeface="Arial" charset="0"/>
              </a:rPr>
              <a:t>La </a:t>
            </a:r>
            <a:r>
              <a:rPr lang="es-CO" altLang="es-CO" sz="1800" i="1" dirty="0">
                <a:solidFill>
                  <a:srgbClr val="C00000"/>
                </a:solidFill>
                <a:latin typeface="Arial" charset="0"/>
              </a:rPr>
              <a:t>Ficha Técnica </a:t>
            </a:r>
            <a:r>
              <a:rPr lang="es-CO" altLang="es-CO" sz="1800" b="0" dirty="0">
                <a:latin typeface="Arial" charset="0"/>
              </a:rPr>
              <a:t>contiene </a:t>
            </a:r>
            <a:r>
              <a:rPr lang="es-CO" altLang="es-CO" sz="1800" i="1" dirty="0">
                <a:solidFill>
                  <a:srgbClr val="C00000"/>
                </a:solidFill>
                <a:latin typeface="Arial" charset="0"/>
              </a:rPr>
              <a:t>los requerimientos mínimos y obligaciones </a:t>
            </a:r>
            <a:r>
              <a:rPr lang="es-CO" altLang="es-CO" sz="1800" dirty="0">
                <a:latin typeface="Arial" charset="0"/>
              </a:rPr>
              <a:t>que deben cumplir las empresas proveedoras de servicios de conectividad,</a:t>
            </a:r>
            <a:r>
              <a:rPr lang="es-CO" altLang="es-CO" sz="1800" b="0" dirty="0">
                <a:latin typeface="Arial" charset="0"/>
              </a:rPr>
              <a:t> en los procesos llevados a cabo por las Entidades Territoriales, para la </a:t>
            </a:r>
            <a:r>
              <a:rPr lang="es-CO" altLang="es-CO" sz="1800" i="1" dirty="0">
                <a:solidFill>
                  <a:srgbClr val="C00000"/>
                </a:solidFill>
                <a:latin typeface="Arial" charset="0"/>
              </a:rPr>
              <a:t>contratación de los servicios señalados en la Directiva Ministerial</a:t>
            </a:r>
            <a:r>
              <a:rPr lang="es-CO" altLang="es-CO" sz="1800" dirty="0">
                <a:latin typeface="Arial" charset="0"/>
              </a:rPr>
              <a:t>, </a:t>
            </a:r>
            <a:r>
              <a:rPr lang="es-CO" altLang="es-CO" sz="1800" b="0" dirty="0">
                <a:latin typeface="Arial" charset="0"/>
              </a:rPr>
              <a:t>en el marco del Programa Conexión Total, las cuales las habilitan como </a:t>
            </a:r>
            <a:r>
              <a:rPr lang="es-CO" altLang="es-CO" sz="1800" dirty="0">
                <a:latin typeface="Arial" charset="0"/>
              </a:rPr>
              <a:t>participantes</a:t>
            </a:r>
            <a:r>
              <a:rPr lang="es-CO" altLang="es-CO" sz="1800" b="0" dirty="0">
                <a:latin typeface="Arial" charset="0"/>
              </a:rPr>
              <a:t> y como </a:t>
            </a:r>
            <a:r>
              <a:rPr lang="es-CO" altLang="es-CO" sz="1800" dirty="0">
                <a:latin typeface="Arial" charset="0"/>
              </a:rPr>
              <a:t>contratistas</a:t>
            </a:r>
            <a:r>
              <a:rPr lang="es-CO" altLang="es-CO" sz="1800" b="0" dirty="0">
                <a:latin typeface="Arial" charset="0"/>
              </a:rPr>
              <a:t> después de la adjudicación y suscripción del Contrato y/o Convenio dependiendo de la </a:t>
            </a:r>
            <a:r>
              <a:rPr lang="es-CO" altLang="es-CO" sz="1800" dirty="0">
                <a:latin typeface="Arial" charset="0"/>
              </a:rPr>
              <a:t>modalidad de contratación escogida por Gobernaciones y Alcaldías</a:t>
            </a:r>
            <a:r>
              <a:rPr lang="es-CO" altLang="es-CO" sz="1800" b="0" dirty="0">
                <a:latin typeface="Arial" charset="0"/>
              </a:rPr>
              <a:t>, hasta la liquidación de los mismos.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65125" y="2636838"/>
            <a:ext cx="837723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CO" sz="3600" dirty="0">
                <a:solidFill>
                  <a:schemeClr val="bg1"/>
                </a:solidFill>
              </a:rPr>
              <a:t>2. Metas</a:t>
            </a:r>
          </a:p>
          <a:p>
            <a:pPr>
              <a:defRPr/>
            </a:pPr>
            <a:endParaRPr lang="es-CO" sz="3600" dirty="0">
              <a:solidFill>
                <a:schemeClr val="bg1"/>
              </a:solidFill>
            </a:endParaRPr>
          </a:p>
          <a:p>
            <a:pPr marL="914400" lvl="1" indent="-457200">
              <a:buFontTx/>
              <a:buAutoNum type="arabicPeriod"/>
              <a:defRPr/>
            </a:pPr>
            <a:r>
              <a:rPr lang="es-CO" sz="2800" dirty="0" smtClean="0">
                <a:solidFill>
                  <a:schemeClr val="bg1"/>
                </a:solidFill>
              </a:rPr>
              <a:t>Porcentaje de </a:t>
            </a:r>
            <a:r>
              <a:rPr lang="es-CO" sz="2800" dirty="0">
                <a:solidFill>
                  <a:schemeClr val="bg1"/>
                </a:solidFill>
              </a:rPr>
              <a:t>Matrícula </a:t>
            </a:r>
            <a:r>
              <a:rPr lang="es-CO" sz="2800" dirty="0" smtClean="0">
                <a:solidFill>
                  <a:schemeClr val="bg1"/>
                </a:solidFill>
              </a:rPr>
              <a:t>conectada.</a:t>
            </a:r>
            <a:endParaRPr lang="es-CO" sz="2800" dirty="0">
              <a:solidFill>
                <a:schemeClr val="bg1"/>
              </a:solidFill>
            </a:endParaRPr>
          </a:p>
          <a:p>
            <a:pPr marL="914400" lvl="1" indent="-457200">
              <a:buFontTx/>
              <a:buAutoNum type="arabicPeriod"/>
              <a:defRPr/>
            </a:pPr>
            <a:endParaRPr lang="es-CO" sz="2800" dirty="0">
              <a:solidFill>
                <a:schemeClr val="bg1"/>
              </a:solidFill>
            </a:endParaRPr>
          </a:p>
          <a:p>
            <a:pPr marL="914400" lvl="1" indent="-457200">
              <a:buFontTx/>
              <a:buAutoNum type="arabicPeriod"/>
              <a:defRPr/>
            </a:pPr>
            <a:r>
              <a:rPr lang="es-CO" sz="2800" dirty="0" smtClean="0">
                <a:solidFill>
                  <a:schemeClr val="bg1"/>
                </a:solidFill>
              </a:rPr>
              <a:t>Número de </a:t>
            </a:r>
            <a:r>
              <a:rPr lang="es-CO" sz="2800" dirty="0">
                <a:solidFill>
                  <a:schemeClr val="bg1"/>
                </a:solidFill>
              </a:rPr>
              <a:t>Estudiantes promedio por </a:t>
            </a:r>
            <a:r>
              <a:rPr lang="es-CO" sz="2800" dirty="0" smtClean="0">
                <a:solidFill>
                  <a:schemeClr val="bg1"/>
                </a:solidFill>
              </a:rPr>
              <a:t>computador.</a:t>
            </a:r>
            <a:endParaRPr lang="es-CO" sz="2800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9" t="19637" r="22260" b="29706"/>
          <a:stretch>
            <a:fillRect/>
          </a:stretch>
        </p:blipFill>
        <p:spPr bwMode="auto">
          <a:xfrm>
            <a:off x="706438" y="1773238"/>
            <a:ext cx="784225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1 Título"/>
          <p:cNvSpPr txBox="1">
            <a:spLocks/>
          </p:cNvSpPr>
          <p:nvPr/>
        </p:nvSpPr>
        <p:spPr bwMode="auto">
          <a:xfrm>
            <a:off x="6804025" y="5878513"/>
            <a:ext cx="2376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100" i="1">
                <a:solidFill>
                  <a:srgbClr val="800000"/>
                </a:solidFill>
                <a:latin typeface="Arial" charset="0"/>
                <a:cs typeface="Arial" charset="0"/>
              </a:rPr>
              <a:t>Fuente: www.dnp.gov.co</a:t>
            </a:r>
          </a:p>
        </p:txBody>
      </p:sp>
      <p:sp>
        <p:nvSpPr>
          <p:cNvPr id="7" name="6 Llamada rectangular redondeada"/>
          <p:cNvSpPr/>
          <p:nvPr/>
        </p:nvSpPr>
        <p:spPr>
          <a:xfrm>
            <a:off x="4878288" y="188640"/>
            <a:ext cx="3851920" cy="936104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8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O" sz="1800" dirty="0"/>
              <a:t>1. </a:t>
            </a:r>
            <a:r>
              <a:rPr lang="es-CO" sz="1800" dirty="0" smtClean="0"/>
              <a:t>Porcentaje </a:t>
            </a:r>
            <a:r>
              <a:rPr lang="es-CO" sz="1800" dirty="0"/>
              <a:t>de </a:t>
            </a:r>
            <a:r>
              <a:rPr lang="es-CO" sz="1800" dirty="0" smtClean="0"/>
              <a:t>Matrícula  conectada</a:t>
            </a:r>
            <a:endParaRPr lang="es-CO" sz="1800" dirty="0"/>
          </a:p>
        </p:txBody>
      </p:sp>
      <p:sp>
        <p:nvSpPr>
          <p:cNvPr id="12295" name="2 CuadroTexto"/>
          <p:cNvSpPr txBox="1">
            <a:spLocks noChangeArrowheads="1"/>
          </p:cNvSpPr>
          <p:nvPr/>
        </p:nvSpPr>
        <p:spPr bwMode="auto">
          <a:xfrm>
            <a:off x="706438" y="5788025"/>
            <a:ext cx="6602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800000"/>
                </a:solidFill>
                <a:latin typeface="Arial" charset="0"/>
              </a:rPr>
              <a:t>Meta 2014: 94% de la matrícula conectada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0" t="41129" r="21907" b="19987"/>
          <a:stretch>
            <a:fillRect/>
          </a:stretch>
        </p:blipFill>
        <p:spPr bwMode="auto">
          <a:xfrm>
            <a:off x="179388" y="1773238"/>
            <a:ext cx="89646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1 Título"/>
          <p:cNvSpPr txBox="1">
            <a:spLocks/>
          </p:cNvSpPr>
          <p:nvPr/>
        </p:nvSpPr>
        <p:spPr bwMode="auto">
          <a:xfrm>
            <a:off x="6773863" y="5807075"/>
            <a:ext cx="2376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100" i="1">
                <a:solidFill>
                  <a:srgbClr val="800000"/>
                </a:solidFill>
                <a:latin typeface="Arial" charset="0"/>
                <a:cs typeface="Arial" charset="0"/>
              </a:rPr>
              <a:t>Fuente: www.dnp.gov.co</a:t>
            </a:r>
          </a:p>
        </p:txBody>
      </p:sp>
      <p:sp>
        <p:nvSpPr>
          <p:cNvPr id="7" name="6 Llamada rectangular redondeada"/>
          <p:cNvSpPr/>
          <p:nvPr/>
        </p:nvSpPr>
        <p:spPr>
          <a:xfrm>
            <a:off x="5148064" y="260648"/>
            <a:ext cx="3851920" cy="792088"/>
          </a:xfrm>
          <a:prstGeom prst="wedgeRoundRectCallout">
            <a:avLst>
              <a:gd name="adj1" fmla="val -25166"/>
              <a:gd name="adj2" fmla="val 111577"/>
              <a:gd name="adj3" fmla="val 16667"/>
            </a:avLst>
          </a:prstGeom>
          <a:solidFill>
            <a:srgbClr val="8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O" sz="1800" dirty="0" smtClean="0"/>
              <a:t>2. Número </a:t>
            </a:r>
            <a:r>
              <a:rPr lang="es-CO" sz="1800" dirty="0"/>
              <a:t>de Estudiantes promedio por </a:t>
            </a:r>
            <a:r>
              <a:rPr lang="es-CO" sz="1800" dirty="0" smtClean="0"/>
              <a:t>computador</a:t>
            </a:r>
            <a:endParaRPr lang="es-CO" sz="1800" dirty="0"/>
          </a:p>
        </p:txBody>
      </p:sp>
      <p:sp>
        <p:nvSpPr>
          <p:cNvPr id="13319" name="7 CuadroTexto"/>
          <p:cNvSpPr txBox="1">
            <a:spLocks noChangeArrowheads="1"/>
          </p:cNvSpPr>
          <p:nvPr/>
        </p:nvSpPr>
        <p:spPr bwMode="auto">
          <a:xfrm>
            <a:off x="204788" y="5576888"/>
            <a:ext cx="6869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800000"/>
                </a:solidFill>
                <a:latin typeface="Arial" charset="0"/>
              </a:rPr>
              <a:t>Meta 2014: 12 estudiantes por computador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633887F102C643A1C1EC6573341BEB" ma:contentTypeVersion="0" ma:contentTypeDescription="Crear nuevo documento." ma:contentTypeScope="" ma:versionID="728de8a5e371a84624f93a462b5c8aa9">
  <xsd:schema xmlns:xsd="http://www.w3.org/2001/XMLSchema" xmlns:p="http://schemas.microsoft.com/office/2006/metadata/properties" targetNamespace="http://schemas.microsoft.com/office/2006/metadata/properties" ma:root="true" ma:fieldsID="27f9851a2d8c981023976182fd0748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9FC29FB-72E1-4049-A9B1-35AE0992A75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146E56-6880-4E5D-99FF-5B0A4DFEFC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3B4B38-5263-4A3B-91D4-C4C18AA10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6808</TotalTime>
  <Words>875</Words>
  <Application>Microsoft Office PowerPoint</Application>
  <PresentationFormat>Presentación en pantalla (4:3)</PresentationFormat>
  <Paragraphs>188</Paragraphs>
  <Slides>24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Diseño personalizado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Comportamiento del Indicador 2010-2013</vt:lpstr>
      <vt:lpstr>Presentación de PowerPoint</vt:lpstr>
      <vt:lpstr>Presentación de PowerPoint</vt:lpstr>
      <vt:lpstr>Presentación de PowerPoint</vt:lpstr>
      <vt:lpstr>Presentación de PowerPoint</vt:lpstr>
      <vt:lpstr>Evolución de las necesidades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EMAC</dc:creator>
  <cp:lastModifiedBy>EVENTOS</cp:lastModifiedBy>
  <cp:revision>316</cp:revision>
  <dcterms:created xsi:type="dcterms:W3CDTF">2010-11-03T23:49:45Z</dcterms:created>
  <dcterms:modified xsi:type="dcterms:W3CDTF">2014-03-12T23:13:40Z</dcterms:modified>
</cp:coreProperties>
</file>