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16" r:id="rId4"/>
  </p:sldMasterIdLst>
  <p:notesMasterIdLst>
    <p:notesMasterId r:id="rId37"/>
  </p:notesMasterIdLst>
  <p:handoutMasterIdLst>
    <p:handoutMasterId r:id="rId38"/>
  </p:handoutMasterIdLst>
  <p:sldIdLst>
    <p:sldId id="305" r:id="rId5"/>
    <p:sldId id="312" r:id="rId6"/>
    <p:sldId id="353" r:id="rId7"/>
    <p:sldId id="354" r:id="rId8"/>
    <p:sldId id="355" r:id="rId9"/>
    <p:sldId id="333" r:id="rId10"/>
    <p:sldId id="330" r:id="rId11"/>
    <p:sldId id="344" r:id="rId12"/>
    <p:sldId id="339" r:id="rId13"/>
    <p:sldId id="340" r:id="rId14"/>
    <p:sldId id="341" r:id="rId15"/>
    <p:sldId id="343" r:id="rId16"/>
    <p:sldId id="345" r:id="rId17"/>
    <p:sldId id="347" r:id="rId18"/>
    <p:sldId id="348" r:id="rId19"/>
    <p:sldId id="317" r:id="rId20"/>
    <p:sldId id="318" r:id="rId21"/>
    <p:sldId id="326" r:id="rId22"/>
    <p:sldId id="319" r:id="rId23"/>
    <p:sldId id="321" r:id="rId24"/>
    <p:sldId id="350" r:id="rId25"/>
    <p:sldId id="351" r:id="rId26"/>
    <p:sldId id="352" r:id="rId27"/>
    <p:sldId id="356" r:id="rId28"/>
    <p:sldId id="357" r:id="rId29"/>
    <p:sldId id="358" r:id="rId30"/>
    <p:sldId id="359" r:id="rId31"/>
    <p:sldId id="361" r:id="rId32"/>
    <p:sldId id="362" r:id="rId33"/>
    <p:sldId id="360" r:id="rId34"/>
    <p:sldId id="349" r:id="rId35"/>
    <p:sldId id="338" r:id="rId36"/>
  </p:sldIdLst>
  <p:sldSz cx="9144000" cy="6858000" type="screen4x3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99FF"/>
    <a:srgbClr val="990099"/>
    <a:srgbClr val="CCFFCC"/>
    <a:srgbClr val="FFFFCC"/>
    <a:srgbClr val="FFCC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97" autoAdjust="0"/>
    <p:restoredTop sz="94624" autoAdjust="0"/>
  </p:normalViewPr>
  <p:slideViewPr>
    <p:cSldViewPr>
      <p:cViewPr>
        <p:scale>
          <a:sx n="80" d="100"/>
          <a:sy n="80" d="100"/>
        </p:scale>
        <p:origin x="-192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56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zapata\Desktop\Copia%20de%20para%20llegar%20al%203%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164343642666"/>
          <c:y val="0.10072225693939001"/>
          <c:w val="0.523137409936971"/>
          <c:h val="0.88194965049965701"/>
        </c:manualLayout>
      </c:layout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6.89218215499314E-3"/>
                  <c:y val="-1.44609481731243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Propuesta!$C$54:$M$54</c:f>
              <c:strCache>
                <c:ptCount val="11"/>
                <c:pt idx="0">
                  <c:v>Segovia</c:v>
                </c:pt>
                <c:pt idx="1">
                  <c:v>Trujillo</c:v>
                </c:pt>
                <c:pt idx="2">
                  <c:v>Pradera</c:v>
                </c:pt>
                <c:pt idx="3">
                  <c:v>San juan de Nepomuceno</c:v>
                </c:pt>
                <c:pt idx="4">
                  <c:v>San Jacinto</c:v>
                </c:pt>
                <c:pt idx="5">
                  <c:v>Cármen de Bolivar</c:v>
                </c:pt>
                <c:pt idx="6">
                  <c:v>Socorro</c:v>
                </c:pt>
                <c:pt idx="7">
                  <c:v>Mompós</c:v>
                </c:pt>
                <c:pt idx="8">
                  <c:v>Tibú</c:v>
                </c:pt>
                <c:pt idx="9">
                  <c:v>San vicente del Caguán</c:v>
                </c:pt>
                <c:pt idx="10">
                  <c:v>Mapiripán</c:v>
                </c:pt>
              </c:strCache>
            </c:strRef>
          </c:cat>
          <c:val>
            <c:numRef>
              <c:f>Propuesta!$C$55:$M$55</c:f>
              <c:numCache>
                <c:formatCode>_(* #,##0_);_(* \(#,##0\);_(* "-"??_);_(@_)</c:formatCode>
                <c:ptCount val="11"/>
                <c:pt idx="0">
                  <c:v>2467.7959999999998</c:v>
                </c:pt>
                <c:pt idx="1">
                  <c:v>1031.328</c:v>
                </c:pt>
                <c:pt idx="2">
                  <c:v>1995.068</c:v>
                </c:pt>
                <c:pt idx="3">
                  <c:v>1082.084999999998</c:v>
                </c:pt>
                <c:pt idx="4">
                  <c:v>2500</c:v>
                </c:pt>
                <c:pt idx="5">
                  <c:v>5445.25</c:v>
                </c:pt>
                <c:pt idx="6">
                  <c:v>536.00400000000013</c:v>
                </c:pt>
                <c:pt idx="7">
                  <c:v>111.23400000000009</c:v>
                </c:pt>
                <c:pt idx="8">
                  <c:v>3923.036000000001</c:v>
                </c:pt>
                <c:pt idx="9">
                  <c:v>58.064999999999962</c:v>
                </c:pt>
                <c:pt idx="10">
                  <c:v>323.19999999999959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s-C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77B9A49-0144-4B6A-A657-39F1E1D9746D}" type="datetime1">
              <a:rPr lang="es-ES"/>
              <a:pPr>
                <a:defRPr/>
              </a:pPr>
              <a:t>14/03/2014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1ECE52-E5C4-4363-9525-72018AF795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42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589549A-0B39-4A35-AA6E-A421F7D292E4}" type="datetime1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343400"/>
            <a:ext cx="5583238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F4DF948-DE9D-4E29-8730-CEDDBB2C67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altLang="es-CO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A697D9-3BD9-4A1A-9A42-67C4894E99BB}" type="slidenum">
              <a:rPr lang="en-US" altLang="es-CO"/>
              <a:pPr/>
              <a:t>1</a:t>
            </a:fld>
            <a:endParaRPr lang="en-US" alt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8B5004-78A1-4CBC-980C-332F29E2AB2E}" type="datetime1">
              <a:rPr lang="en-US" smtClean="0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C820-9658-4BF7-ACDC-7B5180A52150}" type="datetime1">
              <a:rPr lang="en-US" smtClean="0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1E3E-75AD-4AD1-B957-F74CDBE7F4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4A2D-A7C3-4E62-A445-9D3680F0155D}" type="datetime1">
              <a:rPr lang="en-US" smtClean="0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1B40-617C-4086-9578-1D35B21248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8D6A8-3081-445E-8871-48B9A6617977}" type="datetime1">
              <a:rPr lang="en-US" smtClean="0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2E65-37FE-4252-9260-6FECDD91A9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843963" y="6161088"/>
            <a:ext cx="196850" cy="155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35A26-995E-41DB-B964-414C1A11C4CC}" type="slidenum">
              <a:rPr lang="es-CO" altLang="es-CO"/>
              <a:pPr>
                <a:defRPr/>
              </a:pPr>
              <a:t>‹Nº›</a:t>
            </a:fld>
            <a:r>
              <a:rPr lang="es-CO" altLang="es-CO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312CC6-0898-4EBC-9863-F4A582F6132C}" type="datetime1">
              <a:rPr lang="en-US" smtClean="0"/>
              <a:pPr>
                <a:defRPr/>
              </a:pPr>
              <a:t>3/14/2014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41EB-7E71-4EB7-AC84-D9F68411A8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0885-D3D2-477E-A9FF-643DCB7A584C}" type="datetime1">
              <a:rPr lang="en-US" smtClean="0"/>
              <a:pPr>
                <a:defRPr/>
              </a:pPr>
              <a:t>3/14/2014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1695-5848-416E-B277-80A28FC4C2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7315A6A-6C2F-4F18-A6D7-43CFEC036E78}" type="datetime1">
              <a:rPr lang="en-US" smtClean="0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3A0E43-13EC-42E0-A638-BB48714FFC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37" r:id="rId2"/>
    <p:sldLayoutId id="2147484638" r:id="rId3"/>
    <p:sldLayoutId id="2147484639" r:id="rId4"/>
    <p:sldLayoutId id="2147484641" r:id="rId5"/>
    <p:sldLayoutId id="2147484642" r:id="rId6"/>
    <p:sldLayoutId id="2147484643" r:id="rId7"/>
    <p:sldLayoutId id="21474846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Título"/>
          <p:cNvSpPr>
            <a:spLocks noGrp="1"/>
          </p:cNvSpPr>
          <p:nvPr>
            <p:ph type="title"/>
          </p:nvPr>
        </p:nvSpPr>
        <p:spPr>
          <a:xfrm>
            <a:off x="250825" y="2708275"/>
            <a:ext cx="8713788" cy="2801938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altLang="es-CO" sz="3200" dirty="0" smtClean="0"/>
              <a:t/>
            </a:r>
            <a:br>
              <a:rPr lang="es-CO" altLang="es-CO" sz="3200" dirty="0" smtClean="0"/>
            </a:br>
            <a:r>
              <a:rPr lang="es-CO" altLang="es-CO" sz="3200" dirty="0" smtClean="0"/>
              <a:t>I ENCUENTRO DE SECRETARIOS DE EDUCACIÓN,  2014</a:t>
            </a:r>
            <a:br>
              <a:rPr lang="es-CO" altLang="es-CO" sz="3200" dirty="0" smtClean="0"/>
            </a:br>
            <a:r>
              <a:rPr lang="es-CO" altLang="es-CO" sz="3200" dirty="0"/>
              <a:t/>
            </a:r>
            <a:br>
              <a:rPr lang="es-CO" altLang="es-CO" sz="3200" dirty="0"/>
            </a:br>
            <a:r>
              <a:rPr lang="es-CO" alt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alt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8 CuadroTexto"/>
          <p:cNvSpPr txBox="1">
            <a:spLocks noGrp="1" noChangeArrowheads="1"/>
          </p:cNvSpPr>
          <p:nvPr>
            <p:ph idx="1"/>
          </p:nvPr>
        </p:nvSpPr>
        <p:spPr>
          <a:xfrm>
            <a:off x="428625" y="1500188"/>
            <a:ext cx="8429625" cy="493077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2400" dirty="0">
                <a:solidFill>
                  <a:srgbClr val="C00000"/>
                </a:solidFill>
              </a:rPr>
              <a:t>Cambios del modelo de Población Atendida 2013 – </a:t>
            </a:r>
            <a:r>
              <a:rPr lang="es-CO" altLang="es-CO" sz="2400" dirty="0" smtClean="0">
                <a:solidFill>
                  <a:srgbClr val="C00000"/>
                </a:solidFill>
              </a:rPr>
              <a:t>2014: </a:t>
            </a:r>
            <a:r>
              <a:rPr lang="es-CO" altLang="es-CO" sz="2400" dirty="0" smtClean="0"/>
              <a:t>Se introdujo una nueva dimensión de variables, asociadas con</a:t>
            </a:r>
            <a:r>
              <a:rPr lang="es-CO" altLang="es-CO" sz="2400" dirty="0" smtClean="0">
                <a:solidFill>
                  <a:srgbClr val="C00000"/>
                </a:solidFill>
              </a:rPr>
              <a:t> el costo de la prestación del servicio.</a:t>
            </a:r>
          </a:p>
          <a:p>
            <a:pPr>
              <a:defRPr/>
            </a:pPr>
            <a:endParaRPr lang="es-CO" altLang="es-CO" sz="24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s-CO" altLang="es-CO" sz="2400" dirty="0" smtClean="0"/>
              <a:t>Las modificaciones del modelo en 2014 contrarrestaron la caída generalizada en la matrícula.</a:t>
            </a:r>
          </a:p>
          <a:p>
            <a:pPr>
              <a:defRPr/>
            </a:pPr>
            <a:endParaRPr lang="es-CO" altLang="es-CO" sz="2400" dirty="0" smtClean="0"/>
          </a:p>
          <a:p>
            <a:pPr>
              <a:defRPr/>
            </a:pPr>
            <a:r>
              <a:rPr lang="es-CO" altLang="es-CO" sz="2400" dirty="0" smtClean="0"/>
              <a:t>Al distribuir mayor cantidad de recursos por Población Atendida, se espera un menor monto de Complemento a distribuir en 2014.</a:t>
            </a:r>
          </a:p>
          <a:p>
            <a:pPr marL="457200" indent="-457200" algn="ctr">
              <a:buFontTx/>
              <a:buAutoNum type="arabicPeriod"/>
              <a:defRPr/>
            </a:pPr>
            <a:endParaRPr lang="es-CO" altLang="es-CO" sz="1600" dirty="0"/>
          </a:p>
          <a:p>
            <a:pPr marL="457200" indent="-457200" algn="ctr">
              <a:buFontTx/>
              <a:buAutoNum type="arabicPeriod" startAt="2"/>
              <a:defRPr/>
            </a:pPr>
            <a:endParaRPr lang="es-CO" altLang="es-CO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572000" y="188913"/>
            <a:ext cx="4565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C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Conclusiones eje de Gestión</a:t>
            </a:r>
            <a:r>
              <a:rPr lang="es-CO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: </a:t>
            </a:r>
            <a:r>
              <a:rPr lang="es-CO" sz="2800" dirty="0"/>
              <a:t>Asignación de Recursos CONPES 2014</a:t>
            </a:r>
            <a:endParaRPr lang="es-CO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CuadroTexto"/>
          <p:cNvSpPr txBox="1">
            <a:spLocks noChangeArrowheads="1"/>
          </p:cNvSpPr>
          <p:nvPr/>
        </p:nvSpPr>
        <p:spPr bwMode="auto">
          <a:xfrm>
            <a:off x="285750" y="1428750"/>
            <a:ext cx="85328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altLang="es-CO" dirty="0"/>
              <a:t>Se </a:t>
            </a:r>
            <a:r>
              <a:rPr lang="es-CO" altLang="es-CO" dirty="0" smtClean="0"/>
              <a:t>asoció </a:t>
            </a:r>
            <a:r>
              <a:rPr lang="es-CO" altLang="es-CO" dirty="0"/>
              <a:t>una </a:t>
            </a:r>
            <a:r>
              <a:rPr lang="es-CO" altLang="es-CO" dirty="0">
                <a:solidFill>
                  <a:srgbClr val="C00000"/>
                </a:solidFill>
              </a:rPr>
              <a:t>tipología más alta </a:t>
            </a:r>
            <a:r>
              <a:rPr lang="es-CO" altLang="es-CO" dirty="0"/>
              <a:t>con aquellas entidades que incurren en un</a:t>
            </a:r>
            <a:r>
              <a:rPr lang="es-CO" altLang="es-CO" dirty="0">
                <a:solidFill>
                  <a:srgbClr val="C00000"/>
                </a:solidFill>
              </a:rPr>
              <a:t> mayor costo de prestación del servicio, obteniendo : </a:t>
            </a:r>
            <a:r>
              <a:rPr lang="es-CO" altLang="es-CO" dirty="0"/>
              <a:t>Variación en tipologías e Impactos en </a:t>
            </a:r>
            <a:r>
              <a:rPr lang="es-CO" altLang="es-CO" dirty="0" smtClean="0"/>
              <a:t>grupos.</a:t>
            </a:r>
            <a:endParaRPr lang="es-CO" altLang="es-CO" dirty="0"/>
          </a:p>
          <a:p>
            <a:endParaRPr lang="es-CO" altLang="es-CO" dirty="0"/>
          </a:p>
          <a:p>
            <a:r>
              <a:rPr lang="es-CO" altLang="es-CO" dirty="0"/>
              <a:t>58 entidades cayeron en matrícula, pero sólo 4 cayeron en asignación de recursos. </a:t>
            </a:r>
            <a:r>
              <a:rPr lang="es-CO" altLang="es-CO" dirty="0">
                <a:solidFill>
                  <a:srgbClr val="FF0000"/>
                </a:solidFill>
              </a:rPr>
              <a:t>Ba</a:t>
            </a:r>
            <a:r>
              <a:rPr lang="es-CO" altLang="es-CO" dirty="0">
                <a:solidFill>
                  <a:srgbClr val="C00000"/>
                </a:solidFill>
              </a:rPr>
              <a:t>rranquilla, Pereira, Sincelejo, Quibdó)</a:t>
            </a:r>
          </a:p>
          <a:p>
            <a:endParaRPr lang="es-CO" altLang="es-CO" dirty="0"/>
          </a:p>
          <a:p>
            <a:r>
              <a:rPr lang="es-CO" altLang="es-CO" dirty="0"/>
              <a:t>De las 33 entidades que cayeron de grupo, sólo 1 cayó en asignación por Población Atendida (efecto matrícula</a:t>
            </a:r>
            <a:r>
              <a:rPr lang="es-CO" altLang="es-CO" dirty="0" smtClean="0"/>
              <a:t>).</a:t>
            </a:r>
            <a:endParaRPr lang="es-CO" altLang="es-CO" dirty="0"/>
          </a:p>
          <a:p>
            <a:endParaRPr lang="es-CO" altLang="es-CO" dirty="0">
              <a:solidFill>
                <a:srgbClr val="C00000"/>
              </a:solidFill>
            </a:endParaRPr>
          </a:p>
          <a:p>
            <a:r>
              <a:rPr lang="es-CO" altLang="es-CO" dirty="0"/>
              <a:t>9 entidades subieron de </a:t>
            </a:r>
            <a:r>
              <a:rPr lang="es-CO" altLang="es-CO" dirty="0" smtClean="0"/>
              <a:t>grupo.</a:t>
            </a:r>
            <a:endParaRPr lang="es-CO" altLang="es-CO" sz="2000" dirty="0">
              <a:solidFill>
                <a:srgbClr val="C0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572000" y="188913"/>
            <a:ext cx="4565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C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Conclusiones eje de Gestión</a:t>
            </a:r>
            <a:r>
              <a:rPr lang="es-CO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: </a:t>
            </a:r>
            <a:r>
              <a:rPr lang="es-CO" sz="2800" dirty="0"/>
              <a:t>Asignación de Recursos CONPES 2014</a:t>
            </a:r>
            <a:endParaRPr lang="es-CO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4572000" y="188913"/>
            <a:ext cx="4565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C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Conclusiones eje de Gestión</a:t>
            </a:r>
            <a:r>
              <a:rPr lang="es-CO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: </a:t>
            </a:r>
            <a:r>
              <a:rPr lang="es-CO" sz="2800" dirty="0"/>
              <a:t>Asignación de Recursos CONPES 2014</a:t>
            </a:r>
            <a:endParaRPr lang="es-CO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20483" name="3 Rectángulo"/>
          <p:cNvSpPr>
            <a:spLocks noChangeArrowheads="1"/>
          </p:cNvSpPr>
          <p:nvPr/>
        </p:nvSpPr>
        <p:spPr bwMode="auto">
          <a:xfrm>
            <a:off x="428625" y="1428750"/>
            <a:ext cx="84296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altLang="es-CO" sz="2800"/>
              <a:t>Gratuidad. </a:t>
            </a:r>
            <a:r>
              <a:rPr lang="es-CO" altLang="es-CO" sz="2000">
                <a:solidFill>
                  <a:srgbClr val="FF0000"/>
                </a:solidFill>
              </a:rPr>
              <a:t>Se</a:t>
            </a:r>
            <a:r>
              <a:rPr lang="es-CO" altLang="es-CO" sz="2800"/>
              <a:t> </a:t>
            </a:r>
            <a:r>
              <a:rPr lang="es-CO" altLang="es-CO" sz="2000">
                <a:solidFill>
                  <a:srgbClr val="FF0000"/>
                </a:solidFill>
              </a:rPr>
              <a:t>han girado recursos equivalentes al 85% de la asignación</a:t>
            </a:r>
            <a:r>
              <a:rPr lang="es-CO" altLang="es-CO" sz="2000"/>
              <a:t>, beneficiando al 75% de los 12.689 establecimientos. En 2013 aún no habíamos distribuido ni girado recursos.</a:t>
            </a:r>
          </a:p>
          <a:p>
            <a:endParaRPr lang="es-CO" altLang="es-CO" sz="2000">
              <a:solidFill>
                <a:srgbClr val="FF0000"/>
              </a:solidFill>
            </a:endParaRPr>
          </a:p>
          <a:p>
            <a:r>
              <a:rPr lang="es-CO" altLang="es-CO" sz="2800"/>
              <a:t>Calidad. </a:t>
            </a:r>
            <a:r>
              <a:rPr lang="es-CO" altLang="es-CO" sz="2000"/>
              <a:t>Se prevé realizar el </a:t>
            </a:r>
            <a:r>
              <a:rPr lang="es-CO" altLang="es-CO" sz="2000">
                <a:solidFill>
                  <a:srgbClr val="FF0000"/>
                </a:solidFill>
              </a:rPr>
              <a:t>CONPES de asignación a finales de esta semana. </a:t>
            </a:r>
            <a:r>
              <a:rPr lang="es-CO" altLang="es-CO" sz="2000"/>
              <a:t>Con ello, se girarían tres doceavas de Calidad a finales del mes de marzo. </a:t>
            </a:r>
          </a:p>
          <a:p>
            <a:endParaRPr lang="es-CO" altLang="es-CO" sz="2000">
              <a:solidFill>
                <a:srgbClr val="FF0000"/>
              </a:solidFill>
            </a:endParaRPr>
          </a:p>
          <a:p>
            <a:r>
              <a:rPr lang="es-CO" altLang="es-CO" sz="2800"/>
              <a:t>Conectividad. </a:t>
            </a:r>
            <a:r>
              <a:rPr lang="es-CO" altLang="es-CO" sz="2000"/>
              <a:t>A través del CONPES 168 de diciembre de 2013 se distribuyeron </a:t>
            </a:r>
            <a:r>
              <a:rPr lang="es-CO" altLang="es-CO" sz="2000">
                <a:solidFill>
                  <a:srgbClr val="FF0000"/>
                </a:solidFill>
              </a:rPr>
              <a:t>$117.065 Millones </a:t>
            </a:r>
            <a:r>
              <a:rPr lang="es-CO" altLang="es-CO" sz="2000"/>
              <a:t>para financiar el servicio de conectividad de 2014.  Esto representa un </a:t>
            </a:r>
            <a:r>
              <a:rPr lang="es-CO" altLang="es-CO" sz="2000">
                <a:solidFill>
                  <a:srgbClr val="FF0000"/>
                </a:solidFill>
              </a:rPr>
              <a:t>45% más de recursos </a:t>
            </a:r>
            <a:r>
              <a:rPr lang="es-CO" altLang="es-CO" sz="2000"/>
              <a:t>frente a 2013.</a:t>
            </a:r>
            <a:endParaRPr lang="es-CO" altLang="es-CO" sz="2000">
              <a:solidFill>
                <a:srgbClr val="FF0000"/>
              </a:solidFill>
            </a:endParaRPr>
          </a:p>
          <a:p>
            <a:endParaRPr lang="es-CO" altLang="es-CO" sz="2000">
              <a:solidFill>
                <a:srgbClr val="FF0000"/>
              </a:solidFill>
            </a:endParaRPr>
          </a:p>
          <a:p>
            <a:endParaRPr lang="es-CO" altLang="es-CO" sz="200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475" y="0"/>
            <a:ext cx="4708525" cy="1357313"/>
          </a:xfrm>
        </p:spPr>
        <p:txBody>
          <a:bodyPr/>
          <a:lstStyle/>
          <a:p>
            <a:pPr algn="r">
              <a:defRPr/>
            </a:pP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eje de Calidad: </a:t>
            </a:r>
            <a:r>
              <a:rPr lang="es-CO" sz="2400" b="1" dirty="0" smtClean="0"/>
              <a:t>Competencias Ciudadanas</a:t>
            </a:r>
            <a:endParaRPr lang="es-CO" sz="3200" b="1" dirty="0"/>
          </a:p>
        </p:txBody>
      </p:sp>
      <p:sp>
        <p:nvSpPr>
          <p:cNvPr id="5" name="Marcador de contenido 2"/>
          <p:cNvSpPr txBox="1">
            <a:spLocks noGrp="1"/>
          </p:cNvSpPr>
          <p:nvPr>
            <p:ph idx="1"/>
          </p:nvPr>
        </p:nvSpPr>
        <p:spPr>
          <a:xfrm>
            <a:off x="357188" y="1643063"/>
            <a:ext cx="8786812" cy="341153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s-CO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s-CO" sz="2400" dirty="0" smtClean="0">
                <a:solidFill>
                  <a:prstClr val="black"/>
                </a:solidFill>
                <a:ea typeface="ＭＳ Ｐゴシック" pitchFamily="34" charset="-128"/>
              </a:rPr>
              <a:t>La </a:t>
            </a:r>
            <a:r>
              <a:rPr lang="es-CO" sz="2400" dirty="0">
                <a:solidFill>
                  <a:prstClr val="black"/>
                </a:solidFill>
                <a:ea typeface="ＭＳ Ｐゴシック" pitchFamily="34" charset="-128"/>
              </a:rPr>
              <a:t>formación para la ciudadanía </a:t>
            </a:r>
            <a:r>
              <a:rPr lang="es-CO" sz="2400" dirty="0" smtClean="0">
                <a:solidFill>
                  <a:prstClr val="black"/>
                </a:solidFill>
                <a:ea typeface="ＭＳ Ｐゴシック" pitchFamily="34" charset="-128"/>
              </a:rPr>
              <a:t>debe ocurrir </a:t>
            </a:r>
            <a:r>
              <a:rPr lang="es-CO" sz="2400" dirty="0">
                <a:solidFill>
                  <a:prstClr val="black"/>
                </a:solidFill>
                <a:ea typeface="ＭＳ Ｐゴシック" pitchFamily="34" charset="-128"/>
              </a:rPr>
              <a:t>en todos los </a:t>
            </a:r>
            <a:endParaRPr lang="es-CO" sz="24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es-CO" sz="2400" dirty="0" smtClean="0">
                <a:solidFill>
                  <a:prstClr val="black"/>
                </a:solidFill>
                <a:ea typeface="ＭＳ Ｐゴシック" pitchFamily="34" charset="-128"/>
              </a:rPr>
              <a:t>espacios </a:t>
            </a:r>
            <a:r>
              <a:rPr lang="es-CO" sz="2400" dirty="0">
                <a:solidFill>
                  <a:prstClr val="black"/>
                </a:solidFill>
                <a:ea typeface="ＭＳ Ｐゴシック" pitchFamily="34" charset="-128"/>
              </a:rPr>
              <a:t>de la </a:t>
            </a:r>
            <a:r>
              <a:rPr lang="es-CO" sz="2400" dirty="0" smtClean="0">
                <a:solidFill>
                  <a:prstClr val="black"/>
                </a:solidFill>
                <a:ea typeface="ＭＳ Ｐゴシック" pitchFamily="34" charset="-128"/>
              </a:rPr>
              <a:t> escuela </a:t>
            </a:r>
            <a:r>
              <a:rPr lang="es-CO" sz="2400" dirty="0">
                <a:solidFill>
                  <a:prstClr val="black"/>
                </a:solidFill>
                <a:ea typeface="ＭＳ Ｐゴシック" pitchFamily="34" charset="-128"/>
              </a:rPr>
              <a:t>de manera</a:t>
            </a:r>
            <a:r>
              <a:rPr lang="es-CO" sz="2400" b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2400" b="1" dirty="0">
                <a:solidFill>
                  <a:srgbClr val="800000"/>
                </a:solidFill>
                <a:ea typeface="ＭＳ Ｐゴシック" pitchFamily="34" charset="-128"/>
              </a:rPr>
              <a:t>transversal</a:t>
            </a:r>
            <a:r>
              <a:rPr lang="es-CO" sz="2400" dirty="0">
                <a:solidFill>
                  <a:prstClr val="black"/>
                </a:solidFill>
                <a:ea typeface="ＭＳ Ｐゴシック" pitchFamily="34" charset="-128"/>
              </a:rPr>
              <a:t>,</a:t>
            </a:r>
            <a:r>
              <a:rPr lang="es-CO" sz="2400" b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2400" b="1" dirty="0" smtClean="0">
                <a:solidFill>
                  <a:srgbClr val="800000"/>
                </a:solidFill>
                <a:ea typeface="ＭＳ Ｐゴシック" pitchFamily="34" charset="-128"/>
              </a:rPr>
              <a:t>permanente</a:t>
            </a:r>
            <a:r>
              <a:rPr lang="es-CO" sz="2400" dirty="0" smtClean="0">
                <a:solidFill>
                  <a:prstClr val="black"/>
                </a:solidFill>
                <a:ea typeface="ＭＳ Ｐゴシック" pitchFamily="34" charset="-128"/>
              </a:rPr>
              <a:t>,</a:t>
            </a:r>
            <a:endParaRPr lang="es-CO" sz="24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es-CO" sz="2400" b="1" dirty="0" smtClean="0">
                <a:solidFill>
                  <a:srgbClr val="800000"/>
                </a:solidFill>
                <a:ea typeface="ＭＳ Ｐゴシック" pitchFamily="34" charset="-128"/>
              </a:rPr>
              <a:t>intencional</a:t>
            </a:r>
            <a:r>
              <a:rPr lang="es-CO" sz="2400" b="1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2400" dirty="0">
                <a:solidFill>
                  <a:prstClr val="black"/>
                </a:solidFill>
                <a:ea typeface="ＭＳ Ｐゴシック" pitchFamily="34" charset="-128"/>
              </a:rPr>
              <a:t>y</a:t>
            </a:r>
            <a:r>
              <a:rPr lang="es-CO" sz="2400" b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2400" b="1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s-CO" sz="2400" b="1" dirty="0" smtClean="0">
                <a:solidFill>
                  <a:srgbClr val="800000"/>
                </a:solidFill>
                <a:ea typeface="ＭＳ Ｐゴシック" pitchFamily="34" charset="-128"/>
              </a:rPr>
              <a:t>sistemática.</a:t>
            </a:r>
          </a:p>
          <a:p>
            <a:pPr>
              <a:buFont typeface="Arial" pitchFamily="34" charset="0"/>
              <a:buNone/>
              <a:defRPr/>
            </a:pPr>
            <a:endParaRPr lang="es-CO" sz="2400" b="1" dirty="0">
              <a:solidFill>
                <a:srgbClr val="800000"/>
              </a:solidFill>
              <a:ea typeface="ＭＳ Ｐゴシック" pitchFamily="34" charset="-128"/>
            </a:endParaRPr>
          </a:p>
          <a:p>
            <a:pPr>
              <a:buFontTx/>
              <a:buChar char="-"/>
              <a:defRPr/>
            </a:pPr>
            <a:endParaRPr lang="es-CO" sz="1200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  <a:defRPr/>
            </a:pPr>
            <a:endParaRPr lang="es-ES" sz="12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357188" y="3143250"/>
            <a:ext cx="8280400" cy="304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Font typeface="Wingdings" charset="0"/>
              <a:buChar char="Ø"/>
              <a:defRPr/>
            </a:pPr>
            <a:r>
              <a:rPr lang="es-CO" b="0" dirty="0" smtClean="0"/>
              <a:t>Colombia </a:t>
            </a:r>
            <a:r>
              <a:rPr lang="es-CO" dirty="0"/>
              <a:t>lidera</a:t>
            </a:r>
            <a:r>
              <a:rPr lang="es-CO" b="0" dirty="0"/>
              <a:t> el Sistema Regional de Evaluación y Desarrollo de Competencias Ciudadanas –</a:t>
            </a:r>
            <a:r>
              <a:rPr lang="es-CO" dirty="0"/>
              <a:t>SREDECC</a:t>
            </a:r>
            <a:r>
              <a:rPr lang="es-CO" b="0" dirty="0"/>
              <a:t>, en el que participan México y Costa Rica. </a:t>
            </a:r>
            <a:endParaRPr lang="es-CO" b="0" dirty="0" smtClean="0"/>
          </a:p>
          <a:p>
            <a:pPr marL="0" indent="0" algn="just">
              <a:defRPr/>
            </a:pPr>
            <a:endParaRPr lang="es-CO" b="0" dirty="0" smtClean="0"/>
          </a:p>
          <a:p>
            <a:pPr algn="just">
              <a:buFont typeface="Wingdings" charset="0"/>
              <a:buChar char="Ø"/>
              <a:defRPr/>
            </a:pPr>
            <a:r>
              <a:rPr lang="es-CO" b="0" dirty="0"/>
              <a:t>A partir del año 2012, se incluye en las pruebas SABER de los grados  5º y 9º y en las pruebas SABER 11º y SABER PRO la evaluación en </a:t>
            </a:r>
            <a:r>
              <a:rPr lang="es-CO" dirty="0"/>
              <a:t>competencias ciudadanas</a:t>
            </a:r>
            <a:r>
              <a:rPr lang="es-CO" b="0" dirty="0" smtClean="0"/>
              <a:t>.</a:t>
            </a:r>
            <a:endParaRPr lang="es-CO" b="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475" y="0"/>
            <a:ext cx="4708525" cy="1357313"/>
          </a:xfrm>
        </p:spPr>
        <p:txBody>
          <a:bodyPr/>
          <a:lstStyle/>
          <a:p>
            <a:pPr algn="r">
              <a:defRPr/>
            </a:pP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eje de Calidad: </a:t>
            </a:r>
            <a:r>
              <a:rPr lang="es-CO" sz="2400" b="1" dirty="0" smtClean="0"/>
              <a:t>Competencias Ciudadanas</a:t>
            </a:r>
            <a:endParaRPr lang="es-CO" sz="3200" b="1" dirty="0"/>
          </a:p>
        </p:txBody>
      </p:sp>
      <p:sp>
        <p:nvSpPr>
          <p:cNvPr id="5" name="Marcador de contenido 2"/>
          <p:cNvSpPr txBox="1">
            <a:spLocks noGrp="1"/>
          </p:cNvSpPr>
          <p:nvPr>
            <p:ph idx="1"/>
          </p:nvPr>
        </p:nvSpPr>
        <p:spPr>
          <a:xfrm>
            <a:off x="357188" y="1285860"/>
            <a:ext cx="8786812" cy="5000625"/>
          </a:xfrm>
        </p:spPr>
        <p:txBody>
          <a:bodyPr>
            <a:noAutofit/>
          </a:bodyPr>
          <a:lstStyle/>
          <a:p>
            <a:pPr marL="0" indent="0" eaLnBrk="1">
              <a:spcBef>
                <a:spcPts val="1000"/>
              </a:spcBef>
              <a:buFont typeface="Wingdings" charset="0"/>
              <a:buNone/>
              <a:defRPr/>
            </a:pPr>
            <a:r>
              <a:rPr lang="es-CO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  EVALUACIÓN NACIONAL COMPETENCIAS CIUDADANAS PRUEBAS SABER , 5º Y 9º  está mostrando  tendencias en los ámbitos:</a:t>
            </a:r>
          </a:p>
          <a:p>
            <a:pPr marL="457200" indent="-457200" eaLnBrk="1">
              <a:spcBef>
                <a:spcPts val="1000"/>
              </a:spcBef>
              <a:buFont typeface="+mj-lt"/>
              <a:buAutoNum type="arabicPeriod"/>
              <a:defRPr/>
            </a:pPr>
            <a:r>
              <a:rPr lang="es-CO" sz="2400" b="1" dirty="0" smtClean="0">
                <a:solidFill>
                  <a:srgbClr val="800000"/>
                </a:solidFill>
                <a:latin typeface="Helvetica" charset="0"/>
                <a:cs typeface="Helvetica" charset="0"/>
              </a:rPr>
              <a:t>Convivencia y Paz</a:t>
            </a:r>
          </a:p>
          <a:p>
            <a:pPr marL="457200" indent="-457200" eaLnBrk="1">
              <a:spcBef>
                <a:spcPts val="1000"/>
              </a:spcBef>
              <a:buFont typeface="+mj-lt"/>
              <a:buAutoNum type="arabicPeriod"/>
              <a:defRPr/>
            </a:pPr>
            <a:r>
              <a:rPr lang="es-CO" sz="2400" b="1" dirty="0" smtClean="0">
                <a:solidFill>
                  <a:srgbClr val="800000"/>
                </a:solidFill>
                <a:latin typeface="Helvetica" charset="0"/>
                <a:cs typeface="Helvetica" charset="0"/>
              </a:rPr>
              <a:t>Participación y responsabilidad democrática</a:t>
            </a:r>
          </a:p>
          <a:p>
            <a:pPr marL="457200" indent="-457200" eaLnBrk="1">
              <a:spcBef>
                <a:spcPts val="1000"/>
              </a:spcBef>
              <a:buFont typeface="+mj-lt"/>
              <a:buAutoNum type="arabicPeriod"/>
              <a:defRPr/>
            </a:pPr>
            <a:r>
              <a:rPr lang="es-CO" sz="24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Pluralidad, identidad y valoración de las diferencias</a:t>
            </a:r>
          </a:p>
          <a:p>
            <a:pPr marL="457200" indent="-457200" eaLnBrk="1">
              <a:spcBef>
                <a:spcPts val="1000"/>
              </a:spcBef>
              <a:buNone/>
              <a:defRPr/>
            </a:pPr>
            <a:endParaRPr lang="es-ES" sz="2400" dirty="0" smtClean="0">
              <a:solidFill>
                <a:srgbClr val="800000"/>
              </a:solidFill>
              <a:ea typeface="Calibri" pitchFamily="34" charset="0"/>
              <a:cs typeface="Calibri" pitchFamily="34" charset="0"/>
            </a:endParaRPr>
          </a:p>
          <a:p>
            <a:pPr marL="457200" indent="-457200" eaLnBrk="1">
              <a:spcBef>
                <a:spcPts val="1000"/>
              </a:spcBef>
              <a:buFont typeface="Arial" pitchFamily="34" charset="0"/>
              <a:buNone/>
              <a:defRPr/>
            </a:pPr>
            <a:r>
              <a:rPr lang="es-CO" sz="2800" dirty="0" smtClean="0">
                <a:solidFill>
                  <a:prstClr val="black"/>
                </a:solidFill>
                <a:ea typeface="ＭＳ Ｐゴシック" pitchFamily="34" charset="-128"/>
              </a:rPr>
              <a:t>	Dando cuenta de </a:t>
            </a:r>
            <a:r>
              <a:rPr lang="es-CO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percepciones</a:t>
            </a:r>
            <a:r>
              <a:rPr lang="es-CO" sz="2800" dirty="0" smtClean="0">
                <a:solidFill>
                  <a:prstClr val="black"/>
                </a:solidFill>
                <a:ea typeface="ＭＳ Ｐゴシック" pitchFamily="34" charset="-128"/>
              </a:rPr>
              <a:t> entre:  grupos, diferencias  por género, sector oficial y no oficial y, zona rural y urbana de nuestros estudiantes</a:t>
            </a:r>
          </a:p>
          <a:p>
            <a:pPr marL="0" indent="0" eaLnBrk="1">
              <a:spcBef>
                <a:spcPts val="1000"/>
              </a:spcBef>
              <a:buFont typeface="Wingdings" charset="0"/>
              <a:buNone/>
              <a:defRPr/>
            </a:pPr>
            <a:endParaRPr lang="es-CO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  <a:defRPr/>
            </a:pPr>
            <a:endParaRPr lang="es-ES" sz="12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3556" name="6 CuadroTexto"/>
          <p:cNvSpPr txBox="1">
            <a:spLocks noChangeArrowheads="1"/>
          </p:cNvSpPr>
          <p:nvPr/>
        </p:nvSpPr>
        <p:spPr bwMode="auto">
          <a:xfrm>
            <a:off x="2143125" y="214312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5 Marcador de contenido"/>
          <p:cNvSpPr>
            <a:spLocks noGrp="1"/>
          </p:cNvSpPr>
          <p:nvPr>
            <p:ph idx="1"/>
          </p:nvPr>
        </p:nvSpPr>
        <p:spPr>
          <a:xfrm>
            <a:off x="322263" y="1484313"/>
            <a:ext cx="5545137" cy="639762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CO" sz="1800" b="1" dirty="0">
                <a:solidFill>
                  <a:srgbClr val="800000"/>
                </a:solidFill>
                <a:latin typeface="Arial" charset="0"/>
                <a:cs typeface="Arial" charset="0"/>
              </a:rPr>
              <a:t>Guía 48: </a:t>
            </a:r>
            <a:r>
              <a:rPr lang="es-CO" sz="1800" dirty="0">
                <a:latin typeface="Arial" charset="0"/>
                <a:cs typeface="Arial" charset="0"/>
              </a:rPr>
              <a:t>Ruta de gestión para alianzas en el desarrollo de competencias ciudadanas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 l="39720" t="13806" r="37878" b="38058"/>
          <a:stretch>
            <a:fillRect/>
          </a:stretch>
        </p:blipFill>
        <p:spPr bwMode="auto">
          <a:xfrm rot="-1159128">
            <a:off x="738188" y="2428875"/>
            <a:ext cx="2824162" cy="352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5 Marcador de contenido"/>
          <p:cNvSpPr txBox="1">
            <a:spLocks/>
          </p:cNvSpPr>
          <p:nvPr/>
        </p:nvSpPr>
        <p:spPr bwMode="auto">
          <a:xfrm>
            <a:off x="4356100" y="5445125"/>
            <a:ext cx="47879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s-CO" sz="1800">
                <a:solidFill>
                  <a:srgbClr val="800000"/>
                </a:solidFill>
                <a:cs typeface="Arial" pitchFamily="34" charset="0"/>
              </a:rPr>
              <a:t>Guía 49: </a:t>
            </a:r>
            <a:r>
              <a:rPr lang="es-CO" sz="1800" b="0">
                <a:cs typeface="Arial" pitchFamily="34" charset="0"/>
              </a:rPr>
              <a:t>Guías pedagógicas para la convivencia escolar. Ley 1620 de 2013 - Decreto 1965 de 2013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067175" y="44450"/>
            <a:ext cx="4859338" cy="1570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s-E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Se han entregado los MATERIALES</a:t>
            </a:r>
          </a:p>
          <a:p>
            <a:pPr algn="r">
              <a:defRPr/>
            </a:pPr>
            <a:r>
              <a:rPr lang="es-E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que menciona la LEY 1620 DE 2013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4374">
            <a:off x="5494338" y="1557338"/>
            <a:ext cx="2894012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900" y="17463"/>
            <a:ext cx="4483100" cy="1143000"/>
          </a:xfrm>
        </p:spPr>
        <p:txBody>
          <a:bodyPr/>
          <a:lstStyle/>
          <a:p>
            <a:pPr algn="r">
              <a:defRPr/>
            </a:pP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Educación Superior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Marcador de contenid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es-CO" dirty="0" smtClean="0"/>
              <a:t>Avances en la Construcción de Política Pública</a:t>
            </a:r>
          </a:p>
          <a:p>
            <a:r>
              <a:rPr lang="es-CO" dirty="0" smtClean="0"/>
              <a:t>Modelo de Gestión de los Entes territoriales en Educación para el Trabajo y el Desarrollo Humano</a:t>
            </a:r>
            <a:endParaRPr lang="es-CO" dirty="0" smtClean="0">
              <a:solidFill>
                <a:srgbClr val="000000"/>
              </a:solidFill>
            </a:endParaRPr>
          </a:p>
          <a:p>
            <a:endParaRPr 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Marcador de contenido 2"/>
          <p:cNvSpPr>
            <a:spLocks noGrp="1"/>
          </p:cNvSpPr>
          <p:nvPr>
            <p:ph idx="1"/>
          </p:nvPr>
        </p:nvSpPr>
        <p:spPr>
          <a:xfrm>
            <a:off x="357188" y="150018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s-CO" dirty="0" smtClean="0"/>
              <a:t>Prioridad 2014: Agenda Interna</a:t>
            </a:r>
          </a:p>
          <a:p>
            <a:pPr marL="971550" lvl="1" indent="-571500">
              <a:buFont typeface="+mj-lt"/>
              <a:buAutoNum type="romanLcPeriod"/>
              <a:defRPr/>
            </a:pPr>
            <a:r>
              <a:rPr lang="es-CO" dirty="0" smtClean="0"/>
              <a:t>Ingreso OECD: diligenciar cuestionarios, preparar visitas de evaluación y de expertos</a:t>
            </a:r>
          </a:p>
          <a:p>
            <a:pPr marL="971550" lvl="1" indent="-571500">
              <a:buFont typeface="+mj-lt"/>
              <a:buAutoNum type="romanLcPeriod"/>
              <a:defRPr/>
            </a:pPr>
            <a:r>
              <a:rPr lang="es-CO" dirty="0" smtClean="0"/>
              <a:t>Centros de Innovación educativa implementados</a:t>
            </a:r>
          </a:p>
          <a:p>
            <a:pPr marL="971550" lvl="1" indent="-571500">
              <a:buFont typeface="+mj-lt"/>
              <a:buAutoNum type="romanLcPeriod"/>
              <a:defRPr/>
            </a:pPr>
            <a:r>
              <a:rPr lang="es-CO" dirty="0" smtClean="0"/>
              <a:t>Proyecto de Modernización de la Media</a:t>
            </a:r>
          </a:p>
          <a:p>
            <a:pPr marL="971550" lvl="1" indent="-571500">
              <a:buFont typeface="+mj-lt"/>
              <a:buAutoNum type="romanLcPeriod"/>
              <a:defRPr/>
            </a:pPr>
            <a:r>
              <a:rPr lang="es-CO" dirty="0" smtClean="0"/>
              <a:t>Culminación Fases de </a:t>
            </a:r>
            <a:r>
              <a:rPr lang="es-CO" i="1" u="sng" dirty="0" smtClean="0"/>
              <a:t>construcción Política Pública Educación Superior</a:t>
            </a:r>
            <a:r>
              <a:rPr lang="es-CO" dirty="0" smtClean="0"/>
              <a:t>,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</a:t>
            </a:r>
          </a:p>
          <a:p>
            <a:pPr marL="971550" lvl="1" indent="-571500">
              <a:buFont typeface="+mj-lt"/>
              <a:buAutoNum type="romanLcPeriod"/>
              <a:defRPr/>
            </a:pP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143375" y="0"/>
            <a:ext cx="5000625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Superior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Marcador de contenido 2"/>
          <p:cNvSpPr>
            <a:spLocks noGrp="1"/>
          </p:cNvSpPr>
          <p:nvPr>
            <p:ph idx="1"/>
          </p:nvPr>
        </p:nvSpPr>
        <p:spPr>
          <a:xfrm>
            <a:off x="285750" y="1500188"/>
            <a:ext cx="8572500" cy="4625975"/>
          </a:xfrm>
        </p:spPr>
        <p:txBody>
          <a:bodyPr/>
          <a:lstStyle/>
          <a:p>
            <a:pPr marL="971550" lvl="1" indent="-571500">
              <a:buFont typeface="Wingdings" pitchFamily="2" charset="2"/>
              <a:buChar char="ü"/>
              <a:defRPr/>
            </a:pPr>
            <a:r>
              <a:rPr lang="es-CO" dirty="0" smtClean="0"/>
              <a:t>En la construcción Política Pública Educación </a:t>
            </a:r>
          </a:p>
          <a:p>
            <a:pPr marL="971550" lvl="1" indent="-571500">
              <a:buNone/>
              <a:defRPr/>
            </a:pPr>
            <a:r>
              <a:rPr lang="es-CO" dirty="0" smtClean="0"/>
              <a:t>Superior, hay énfasis en su universalización.</a:t>
            </a:r>
          </a:p>
          <a:p>
            <a:pPr marL="971550" lvl="1" indent="-571500">
              <a:buFont typeface="Wingdings" pitchFamily="2" charset="2"/>
              <a:buChar char="ü"/>
              <a:defRPr/>
            </a:pPr>
            <a:endParaRPr lang="es-CO" dirty="0" smtClean="0"/>
          </a:p>
          <a:p>
            <a:pPr marL="971550" lvl="1" indent="-571500">
              <a:buFont typeface="Wingdings" pitchFamily="2" charset="2"/>
              <a:buChar char="ü"/>
              <a:defRPr/>
            </a:pPr>
            <a:r>
              <a:rPr lang="es-CO" dirty="0" smtClean="0"/>
              <a:t>Claridad en consensos y disensos</a:t>
            </a:r>
          </a:p>
          <a:p>
            <a:pPr marL="971550" lvl="1" indent="-571500">
              <a:buFont typeface="Wingdings" pitchFamily="2" charset="2"/>
              <a:buChar char="ü"/>
              <a:defRPr/>
            </a:pP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71500">
              <a:buFont typeface="Wingdings" pitchFamily="2" charset="2"/>
              <a:buChar char="ü"/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tienen como estrategias clave</a:t>
            </a:r>
            <a:r>
              <a:rPr lang="es-CO" dirty="0" smtClean="0"/>
              <a:t>:</a:t>
            </a:r>
          </a:p>
          <a:p>
            <a:pPr marL="971550" lvl="1" indent="-571500">
              <a:buNone/>
              <a:defRPr/>
            </a:pPr>
            <a:r>
              <a:rPr lang="es-CO" dirty="0" smtClean="0"/>
              <a:t>La Regionalización e Internacionalización, el </a:t>
            </a:r>
          </a:p>
          <a:p>
            <a:pPr marL="971550" lvl="1" indent="-571500">
              <a:buNone/>
              <a:defRPr/>
            </a:pPr>
            <a:r>
              <a:rPr lang="es-CO" dirty="0" smtClean="0"/>
              <a:t>fortalecimiento comunidad académica y las </a:t>
            </a:r>
          </a:p>
          <a:p>
            <a:pPr marL="971550" lvl="1" indent="-571500">
              <a:buNone/>
              <a:defRPr/>
            </a:pPr>
            <a:r>
              <a:rPr lang="es-CO" dirty="0" smtClean="0"/>
              <a:t>nuevas modalidades educativas</a:t>
            </a:r>
          </a:p>
          <a:p>
            <a:pPr marL="971550" lvl="1" indent="-571500">
              <a:buFont typeface="+mj-lt"/>
              <a:buAutoNum type="romanLcPeriod"/>
              <a:defRPr/>
            </a:pP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143375" y="0"/>
            <a:ext cx="5000625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Superior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714750" y="0"/>
            <a:ext cx="5429250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para 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Trabajo y el Desarrollo Humano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821023"/>
              </p:ext>
            </p:extLst>
          </p:nvPr>
        </p:nvGraphicFramePr>
        <p:xfrm>
          <a:off x="285720" y="1500174"/>
          <a:ext cx="8643998" cy="46722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47192"/>
                <a:gridCol w="6896806"/>
              </a:tblGrid>
              <a:tr h="4870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800" kern="1200" dirty="0" smtClean="0">
                          <a:solidFill>
                            <a:srgbClr val="CC0000"/>
                          </a:solidFill>
                          <a:effectLst/>
                        </a:rPr>
                        <a:t>Aspectos que requieren mejorarse sobre </a:t>
                      </a:r>
                      <a:r>
                        <a:rPr lang="es-ES_tradnl" sz="1800" kern="1200" dirty="0">
                          <a:solidFill>
                            <a:srgbClr val="CC0000"/>
                          </a:solidFill>
                          <a:effectLst/>
                        </a:rPr>
                        <a:t>Formación para el </a:t>
                      </a:r>
                      <a:r>
                        <a:rPr lang="es-ES_tradnl" sz="1800" kern="1200" dirty="0" smtClean="0">
                          <a:solidFill>
                            <a:srgbClr val="CC0000"/>
                          </a:solidFill>
                          <a:effectLst/>
                        </a:rPr>
                        <a:t>Trabajo en las SEC:</a:t>
                      </a:r>
                      <a:endParaRPr lang="es-CO" sz="1800" b="0" dirty="0">
                        <a:solidFill>
                          <a:srgbClr val="CC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71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ESTRUCTURA </a:t>
                      </a: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ORGANIZATIVA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kern="1200" dirty="0">
                          <a:effectLst/>
                        </a:rPr>
                        <a:t>Fortalecer los equipos de las Secretarías de Educación para atender esta responsabilidad.</a:t>
                      </a:r>
                      <a:endParaRPr lang="es-CO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kern="1200" dirty="0">
                          <a:effectLst/>
                        </a:rPr>
                        <a:t>Una mayor interacción entre el MEN y la Entidad Territorial</a:t>
                      </a:r>
                      <a:r>
                        <a:rPr lang="es-ES_tradnl" sz="1800" kern="1200" dirty="0" smtClean="0">
                          <a:effectLst/>
                        </a:rPr>
                        <a:t>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5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INSPECCION Y VIGILANCIA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kern="1200" dirty="0">
                          <a:effectLst/>
                        </a:rPr>
                        <a:t>Solucionar las debilidades en las áreas de Inspección y Vigilancia y calidad para calificar y acompañar </a:t>
                      </a:r>
                      <a:r>
                        <a:rPr lang="es-ES_tradnl" sz="1800" kern="1200" dirty="0" smtClean="0">
                          <a:effectLst/>
                        </a:rPr>
                        <a:t> a las IFTDH.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7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RECURSOS FINANCIEROS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kern="1200" dirty="0">
                          <a:effectLst/>
                        </a:rPr>
                        <a:t>Recursos adicionales para atender este compromiso.</a:t>
                      </a:r>
                      <a:endParaRPr lang="es-CO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kern="1200" dirty="0">
                          <a:effectLst/>
                        </a:rPr>
                        <a:t>Generar los recursos económicos para cofinanciar convenios y alianzas que favorezcan esta </a:t>
                      </a:r>
                      <a:r>
                        <a:rPr lang="es-ES_tradnl" sz="1800" kern="1200" dirty="0" smtClean="0">
                          <a:effectLst/>
                        </a:rPr>
                        <a:t>formación.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5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PERTINENCIA </a:t>
                      </a: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Y MERCADEO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kern="1200" dirty="0" smtClean="0">
                          <a:effectLst/>
                        </a:rPr>
                        <a:t>Realización</a:t>
                      </a:r>
                      <a:r>
                        <a:rPr lang="es-ES_tradnl" sz="1800" kern="1200" baseline="0" dirty="0" smtClean="0">
                          <a:effectLst/>
                        </a:rPr>
                        <a:t> de  </a:t>
                      </a:r>
                      <a:r>
                        <a:rPr lang="es-ES_tradnl" sz="1800" kern="1200" dirty="0" smtClean="0">
                          <a:effectLst/>
                        </a:rPr>
                        <a:t>diagnóstico pertinente.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kern="1200" dirty="0" smtClean="0">
                          <a:effectLst/>
                        </a:rPr>
                        <a:t>Creación </a:t>
                      </a:r>
                      <a:r>
                        <a:rPr lang="es-ES_tradnl" sz="1800" kern="1200" dirty="0">
                          <a:effectLst/>
                        </a:rPr>
                        <a:t>de estrategias de mercado, necesidades y requerimientos</a:t>
                      </a:r>
                      <a:r>
                        <a:rPr lang="es-ES_tradnl" sz="1800" kern="1200" dirty="0" smtClean="0">
                          <a:effectLst/>
                        </a:rPr>
                        <a:t>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5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00"/>
                          </a:solidFill>
                          <a:effectLst/>
                        </a:rPr>
                        <a:t>INCENTIVOS</a:t>
                      </a:r>
                      <a:endParaRPr lang="es-CO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800" kern="1200" dirty="0">
                          <a:effectLst/>
                        </a:rPr>
                        <a:t>Estímulos a los estudiantes que participan en este tipo de formación</a:t>
                      </a:r>
                      <a:r>
                        <a:rPr lang="es-ES_tradnl" sz="1800" kern="1200" dirty="0" smtClean="0">
                          <a:effectLst/>
                        </a:rPr>
                        <a:t>.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0063" y="115888"/>
            <a:ext cx="3563937" cy="1143000"/>
          </a:xfrm>
        </p:spPr>
        <p:txBody>
          <a:bodyPr/>
          <a:lstStyle/>
          <a:p>
            <a:pPr algn="r"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Cobertura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Marcador de contenido 2"/>
          <p:cNvSpPr>
            <a:spLocks noGrp="1"/>
          </p:cNvSpPr>
          <p:nvPr>
            <p:ph idx="1"/>
          </p:nvPr>
        </p:nvSpPr>
        <p:spPr>
          <a:xfrm>
            <a:off x="357188" y="1571625"/>
            <a:ext cx="8786812" cy="4357688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Cobertura: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CO" sz="2000" dirty="0" smtClean="0"/>
              <a:t>Con </a:t>
            </a:r>
            <a:r>
              <a:rPr lang="es-CO" sz="2000" b="1" i="1" u="sng" dirty="0" err="1" smtClean="0"/>
              <a:t>Matriculatón</a:t>
            </a:r>
            <a:r>
              <a:rPr lang="es-CO" sz="2000" dirty="0" smtClean="0"/>
              <a:t> logramos tener 466.000 estudiantes mas en SIMAT que el año anterior a corte Febrero 28 de 2014.</a:t>
            </a:r>
          </a:p>
          <a:p>
            <a:pPr>
              <a:buNone/>
              <a:defRPr/>
            </a:pPr>
            <a:endParaRPr lang="es-CO" sz="2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s-CO" sz="2000" dirty="0" smtClean="0">
                <a:solidFill>
                  <a:srgbClr val="FF0000"/>
                </a:solidFill>
              </a:rPr>
              <a:t>Necesitamos generar 180.000 nuevos cupos </a:t>
            </a:r>
            <a:r>
              <a:rPr lang="es-CO" sz="2000" dirty="0" smtClean="0"/>
              <a:t>para lograr la meta de cobertura.</a:t>
            </a:r>
          </a:p>
          <a:p>
            <a:pPr>
              <a:buNone/>
              <a:defRPr/>
            </a:pPr>
            <a:endParaRPr lang="es-CO" sz="2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s-CO" sz="2000" dirty="0" smtClean="0"/>
              <a:t>Al cierre de </a:t>
            </a:r>
            <a:r>
              <a:rPr lang="es-CO" sz="2000" u="sng" dirty="0" smtClean="0"/>
              <a:t>marzo de 2014 debemos tener el 100% de la matricula registrada en SIMAT.</a:t>
            </a:r>
          </a:p>
          <a:p>
            <a:pPr>
              <a:buFont typeface="Wingdings" pitchFamily="2" charset="2"/>
              <a:buChar char="ü"/>
              <a:defRPr/>
            </a:pPr>
            <a:endParaRPr lang="es-CO" sz="2000" u="sng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s-CO" sz="2000" b="1" dirty="0" smtClean="0"/>
              <a:t>Necesitamos que ninguna ETC registre matrícula por debajo de lo que tuvo el año anterior y, </a:t>
            </a:r>
            <a:r>
              <a:rPr lang="es-CO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 posible esté por encima</a:t>
            </a:r>
          </a:p>
          <a:p>
            <a:pPr>
              <a:buNone/>
              <a:defRPr/>
            </a:pPr>
            <a:endParaRPr lang="es-CO" sz="20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s-CO" sz="20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3411538"/>
          </a:xfrm>
        </p:spPr>
        <p:txBody>
          <a:bodyPr/>
          <a:lstStyle/>
          <a:p>
            <a:r>
              <a:rPr lang="es-CO" sz="2400" dirty="0" smtClean="0"/>
              <a:t>El PTA está transformando la calidad de la educación en Colombia.</a:t>
            </a:r>
          </a:p>
          <a:p>
            <a:pPr>
              <a:buNone/>
            </a:pPr>
            <a:endParaRPr lang="es-CO" sz="2400" dirty="0" smtClean="0"/>
          </a:p>
          <a:p>
            <a:r>
              <a:rPr lang="es-CO" sz="2400" dirty="0" smtClean="0"/>
              <a:t>El desarrollo del componente pedagógico en 2014, fortalecerá lo que pasa en el aula de clase. A través de la metodología </a:t>
            </a:r>
            <a:r>
              <a:rPr lang="es-CO" sz="2400" i="1" dirty="0" smtClean="0"/>
              <a:t>ESTUDIO DE CLASE.</a:t>
            </a:r>
          </a:p>
          <a:p>
            <a:pPr>
              <a:buNone/>
            </a:pPr>
            <a:endParaRPr lang="es-CO" sz="2400" i="1" dirty="0" smtClean="0"/>
          </a:p>
          <a:p>
            <a:r>
              <a:rPr lang="es-CO" sz="2400" dirty="0" smtClean="0"/>
              <a:t>La plataforma </a:t>
            </a:r>
            <a:r>
              <a:rPr lang="es-CO" sz="2400" i="1" dirty="0" smtClean="0"/>
              <a:t>SIEMPRE, </a:t>
            </a:r>
            <a:r>
              <a:rPr lang="es-CO" sz="2400" dirty="0" smtClean="0"/>
              <a:t>ya la tienen tutores y formadores para que todos tengan la misma información y que se haga por SEC y EE, de forma que por cada componente se haga </a:t>
            </a:r>
            <a:r>
              <a:rPr lang="es-CO" sz="2400" b="1" dirty="0" smtClean="0">
                <a:solidFill>
                  <a:srgbClr val="FF0000"/>
                </a:solidFill>
              </a:rPr>
              <a:t>seguimiento</a:t>
            </a:r>
            <a:r>
              <a:rPr lang="es-CO" sz="2400" dirty="0" smtClean="0"/>
              <a:t> </a:t>
            </a:r>
            <a:r>
              <a:rPr lang="es-CO" sz="2400" dirty="0" smtClean="0">
                <a:solidFill>
                  <a:srgbClr val="FF0000"/>
                </a:solidFill>
              </a:rPr>
              <a:t>a los componentes del PTA.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714750" y="0"/>
            <a:ext cx="5429250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Todos a Aprender</a:t>
            </a:r>
          </a:p>
          <a:p>
            <a:pPr algn="r">
              <a:defRPr/>
            </a:pP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4786346"/>
          </a:xfrm>
        </p:spPr>
        <p:txBody>
          <a:bodyPr/>
          <a:lstStyle/>
          <a:p>
            <a:r>
              <a:rPr lang="es-CO" sz="2000" dirty="0" smtClean="0"/>
              <a:t>En 2014 se tiene en el MEN un </a:t>
            </a:r>
            <a:r>
              <a:rPr lang="es-CO" sz="2000" b="1" i="1" u="sng" dirty="0" smtClean="0"/>
              <a:t>coordinador por regiones </a:t>
            </a:r>
            <a:r>
              <a:rPr lang="es-CO" sz="2000" dirty="0" smtClean="0"/>
              <a:t>para que los Secretarios tengan una persona enlace de manera permanente que les orienten y apoyen.</a:t>
            </a:r>
          </a:p>
          <a:p>
            <a:pPr>
              <a:buNone/>
            </a:pPr>
            <a:endParaRPr lang="es-CO" sz="2000" dirty="0" smtClean="0"/>
          </a:p>
          <a:p>
            <a:r>
              <a:rPr lang="es-CO" sz="2000" dirty="0" smtClean="0"/>
              <a:t>Se está iniciando con la Universidad de Los Andes la evaluación de impacto del PTA Secretaría por Secretaría, para establecer avances y dificultades a partir de resultados de las pruebas Saber, diagnósticas y prácticas de aula, entre otros, </a:t>
            </a:r>
          </a:p>
          <a:p>
            <a:endParaRPr lang="es-CO" sz="2000" dirty="0" smtClean="0"/>
          </a:p>
          <a:p>
            <a:r>
              <a:rPr lang="es-CO" sz="2000" dirty="0" smtClean="0"/>
              <a:t>Se han iniciado las </a:t>
            </a:r>
            <a:r>
              <a:rPr lang="es-CO" sz="2400" dirty="0" smtClean="0">
                <a:solidFill>
                  <a:srgbClr val="FF0000"/>
                </a:solidFill>
              </a:rPr>
              <a:t>Ferias Regionales del Conocimiento </a:t>
            </a:r>
            <a:r>
              <a:rPr lang="es-CO" sz="2000" dirty="0" smtClean="0"/>
              <a:t>y  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abierto el espacio para qué todas las SEC organicen</a:t>
            </a:r>
            <a:r>
              <a:rPr lang="es-CO" sz="2000" dirty="0" smtClean="0"/>
              <a:t> su Feria, no hay restricciones.</a:t>
            </a:r>
          </a:p>
          <a:p>
            <a:r>
              <a:rPr lang="es-CO" sz="2000" dirty="0" smtClean="0"/>
              <a:t>Se requiere mayor apropiación por parte de los Entes Territoriales y EE</a:t>
            </a:r>
          </a:p>
          <a:p>
            <a:pPr>
              <a:buNone/>
            </a:pPr>
            <a:endParaRPr lang="es-CO" sz="2000" i="1" dirty="0" smtClean="0"/>
          </a:p>
          <a:p>
            <a:endParaRPr lang="es-CO" sz="2000" dirty="0" smtClean="0">
              <a:solidFill>
                <a:srgbClr val="FF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714750" y="0"/>
            <a:ext cx="5429250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Todos a Aprender</a:t>
            </a:r>
          </a:p>
          <a:p>
            <a:pPr algn="r">
              <a:defRPr/>
            </a:pP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715436" cy="4429156"/>
          </a:xfrm>
        </p:spPr>
        <p:txBody>
          <a:bodyPr/>
          <a:lstStyle/>
          <a:p>
            <a:pPr marL="457200" indent="-457200" algn="l"/>
            <a:r>
              <a:rPr lang="es-CO" sz="2000" dirty="0" smtClean="0">
                <a:solidFill>
                  <a:schemeClr val="tx1"/>
                </a:solidFill>
              </a:rPr>
              <a:t/>
            </a:r>
            <a:br>
              <a:rPr lang="es-CO" sz="2000" dirty="0" smtClean="0">
                <a:solidFill>
                  <a:schemeClr val="tx1"/>
                </a:solidFill>
              </a:rPr>
            </a:br>
            <a:r>
              <a:rPr lang="es-CO" sz="2000" dirty="0" smtClean="0">
                <a:solidFill>
                  <a:schemeClr val="tx1"/>
                </a:solidFill>
              </a:rPr>
              <a:t/>
            </a:r>
            <a:br>
              <a:rPr lang="es-CO" sz="2000" dirty="0" smtClean="0">
                <a:solidFill>
                  <a:schemeClr val="tx1"/>
                </a:solidFill>
              </a:rPr>
            </a:br>
            <a:r>
              <a:rPr lang="es-CO" sz="2000" dirty="0" smtClean="0">
                <a:solidFill>
                  <a:schemeClr val="tx1"/>
                </a:solidFill>
              </a:rPr>
              <a:t/>
            </a:r>
            <a:br>
              <a:rPr lang="es-CO" sz="2000" dirty="0" smtClean="0">
                <a:solidFill>
                  <a:schemeClr val="tx1"/>
                </a:solidFill>
              </a:rPr>
            </a:br>
            <a:r>
              <a:rPr lang="es-CO" sz="2000" dirty="0" smtClean="0">
                <a:solidFill>
                  <a:schemeClr val="tx1"/>
                </a:solidFill>
              </a:rPr>
              <a:t/>
            </a:r>
            <a:br>
              <a:rPr lang="es-CO" sz="2000" dirty="0" smtClean="0">
                <a:solidFill>
                  <a:schemeClr val="tx1"/>
                </a:solidFill>
              </a:rPr>
            </a:br>
            <a:r>
              <a:rPr lang="es-CO" sz="2000" dirty="0" smtClean="0">
                <a:solidFill>
                  <a:schemeClr val="tx1"/>
                </a:solidFill>
              </a:rPr>
              <a:t/>
            </a:r>
            <a:br>
              <a:rPr lang="es-CO" sz="2000" dirty="0" smtClean="0">
                <a:solidFill>
                  <a:schemeClr val="tx1"/>
                </a:solidFill>
              </a:rPr>
            </a:br>
            <a:r>
              <a:rPr lang="es-CO" sz="2400" b="1" dirty="0" smtClean="0">
                <a:solidFill>
                  <a:schemeClr val="tx1"/>
                </a:solidFill>
              </a:rPr>
              <a:t>Se ha democratizado el acceso </a:t>
            </a:r>
            <a:r>
              <a:rPr lang="es-CO" sz="2400" dirty="0" smtClean="0">
                <a:solidFill>
                  <a:schemeClr val="tx1"/>
                </a:solidFill>
              </a:rPr>
              <a:t>beneficiando 7.4 millones de estudiantes (91% de la matricula) y  entregado 5.5. millones de títulos.</a:t>
            </a:r>
            <a:br>
              <a:rPr lang="es-CO" sz="2400" dirty="0" smtClean="0">
                <a:solidFill>
                  <a:schemeClr val="tx1"/>
                </a:solidFill>
              </a:rPr>
            </a:br>
            <a:r>
              <a:rPr lang="es-CO" sz="2400" dirty="0" smtClean="0">
                <a:solidFill>
                  <a:schemeClr val="tx1"/>
                </a:solidFill>
              </a:rPr>
              <a:t/>
            </a:r>
            <a:br>
              <a:rPr lang="es-CO" sz="2400" dirty="0" smtClean="0">
                <a:solidFill>
                  <a:schemeClr val="tx1"/>
                </a:solidFill>
              </a:rPr>
            </a:br>
            <a:r>
              <a:rPr lang="es-CO" sz="2400" dirty="0" smtClean="0">
                <a:solidFill>
                  <a:schemeClr val="tx1"/>
                </a:solidFill>
              </a:rPr>
              <a:t>Se está produciendo de manera permanente materiales para apoyar la formación de docentes.</a:t>
            </a:r>
            <a:r>
              <a:rPr lang="es-CO" sz="2800" dirty="0" smtClean="0">
                <a:solidFill>
                  <a:schemeClr val="tx1"/>
                </a:solidFill>
              </a:rPr>
              <a:t/>
            </a:r>
            <a:br>
              <a:rPr lang="es-CO" sz="2800" dirty="0" smtClean="0">
                <a:solidFill>
                  <a:schemeClr val="tx1"/>
                </a:solidFill>
              </a:rPr>
            </a:br>
            <a:r>
              <a:rPr lang="es-CO" sz="2800" dirty="0" smtClean="0">
                <a:solidFill>
                  <a:schemeClr val="tx1"/>
                </a:solidFill>
              </a:rPr>
              <a:t/>
            </a:r>
            <a:br>
              <a:rPr lang="es-CO" sz="2800" dirty="0" smtClean="0">
                <a:solidFill>
                  <a:schemeClr val="tx1"/>
                </a:solidFill>
              </a:rPr>
            </a:b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Continuar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400" dirty="0" smtClean="0">
                <a:solidFill>
                  <a:schemeClr val="tx1"/>
                </a:solidFill>
              </a:rPr>
              <a:t>transformando las prácticas de lectura y escritura en el aula</a:t>
            </a:r>
            <a:br>
              <a:rPr lang="es-CO" sz="2400" dirty="0" smtClean="0">
                <a:solidFill>
                  <a:schemeClr val="tx1"/>
                </a:solidFill>
              </a:rPr>
            </a:b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Continuar </a:t>
            </a:r>
            <a:r>
              <a:rPr lang="es-CO" sz="2400" dirty="0" smtClean="0">
                <a:solidFill>
                  <a:schemeClr val="tx1"/>
                </a:solidFill>
              </a:rPr>
              <a:t>incorporando como ejes transversales del PEI la lectura y escritura</a:t>
            </a:r>
            <a:br>
              <a:rPr lang="es-CO" sz="2400" dirty="0" smtClean="0">
                <a:solidFill>
                  <a:schemeClr val="tx1"/>
                </a:solidFill>
              </a:rPr>
            </a:b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CO" sz="2400" dirty="0" smtClean="0">
                <a:solidFill>
                  <a:schemeClr val="tx1"/>
                </a:solidFill>
              </a:rPr>
              <a:t> 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Continuar </a:t>
            </a:r>
            <a:r>
              <a:rPr lang="es-CO" sz="2400" dirty="0" smtClean="0">
                <a:solidFill>
                  <a:schemeClr val="tx1"/>
                </a:solidFill>
              </a:rPr>
              <a:t>desarrollando estrategias de formación de mediadores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714750" y="0"/>
            <a:ext cx="5429250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de Lectura</a:t>
            </a:r>
          </a:p>
          <a:p>
            <a:pPr algn="r">
              <a:defRPr/>
            </a:pP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Resignificar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Biblioteca escolar es la gran apuesta para 2014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472518" cy="3411543"/>
          </a:xfrm>
        </p:spPr>
        <p:txBody>
          <a:bodyPr/>
          <a:lstStyle/>
          <a:p>
            <a:r>
              <a:rPr lang="es-CO" sz="2000" dirty="0" smtClean="0"/>
              <a:t>Esto por su alta relación con la calidad de la educación</a:t>
            </a:r>
          </a:p>
          <a:p>
            <a:endParaRPr lang="es-CO" sz="2000" dirty="0" smtClean="0"/>
          </a:p>
          <a:p>
            <a:r>
              <a:rPr lang="es-CO" sz="2000" dirty="0" smtClean="0"/>
              <a:t>Porque leer por placer, como cultura diaria, está relacionado con mejores resultados en las pruebas PISA</a:t>
            </a:r>
          </a:p>
          <a:p>
            <a:endParaRPr lang="es-CO" sz="2000" dirty="0" smtClean="0"/>
          </a:p>
          <a:p>
            <a:r>
              <a:rPr lang="es-CO" sz="2000" dirty="0" smtClean="0"/>
              <a:t>Avanzar en la consolidación de Red Nacional de Bibliotecas y los cambios ya se están generando. Por ejemplo: definición de un modelo de biblioteca escolar con colecciones abiertas, mobiliarios adecuados, entre otros</a:t>
            </a:r>
            <a:endParaRPr lang="es-CO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42844" y="1285861"/>
            <a:ext cx="9001156" cy="2071702"/>
          </a:xfrm>
        </p:spPr>
        <p:txBody>
          <a:bodyPr/>
          <a:lstStyle/>
          <a:p>
            <a:pPr>
              <a:buNone/>
            </a:pPr>
            <a:r>
              <a:rPr lang="es-ES_tradnl" sz="1800" dirty="0" smtClean="0"/>
              <a:t>Es importante señalar como 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prioritario e indispensable que se gestione desde la </a:t>
            </a:r>
          </a:p>
          <a:p>
            <a:pPr>
              <a:buNone/>
            </a:pP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 </a:t>
            </a:r>
            <a:r>
              <a:rPr lang="es-ES_tradnl" sz="1800" dirty="0" smtClean="0"/>
              <a:t>los siguientes procesos claves:</a:t>
            </a:r>
            <a:endParaRPr lang="es-CO" sz="1800" dirty="0" smtClean="0"/>
          </a:p>
          <a:p>
            <a:pPr>
              <a:buNone/>
            </a:pPr>
            <a:r>
              <a:rPr lang="es-ES_tradnl" sz="1800" dirty="0" smtClean="0"/>
              <a:t> </a:t>
            </a:r>
            <a:endParaRPr lang="es-CO" sz="2400" dirty="0" smtClean="0"/>
          </a:p>
          <a:p>
            <a:pPr lvl="0"/>
            <a:r>
              <a:rPr lang="es-ES_tradnl" sz="2000" dirty="0" smtClean="0"/>
              <a:t>Lograr el </a:t>
            </a:r>
            <a:r>
              <a:rPr lang="es-ES_trad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posicionamiento y reconocimiento de la educación inicial como derecho fundamental </a:t>
            </a:r>
            <a:r>
              <a:rPr lang="es-ES_tradnl" sz="2000" dirty="0" smtClean="0"/>
              <a:t>en el marco de la atención integral de los niños y niñas en primera infancia.</a:t>
            </a:r>
            <a:endParaRPr lang="es-CO" sz="2000" dirty="0" smtClean="0"/>
          </a:p>
          <a:p>
            <a:r>
              <a:rPr lang="es-ES_tradnl" sz="2000" dirty="0" smtClean="0"/>
              <a:t> Apoyar la 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difusión y posicionamiento de los referentes técnicos de Educación Inicial.</a:t>
            </a:r>
            <a:endPara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2000" dirty="0" smtClean="0"/>
              <a:t> Apoyar la implementación de los diferentes procesos de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cualificación del talento humano </a:t>
            </a:r>
            <a:r>
              <a:rPr lang="es-ES_tradnl" sz="2000" dirty="0" smtClean="0"/>
              <a:t>vinculado a la educación inicial en el marco de la atención integral relacionados con: Referentes de educación inicial y estándares de calidad de las modalidades de educación inicial.</a:t>
            </a:r>
            <a:endParaRPr lang="es-CO" sz="2000" dirty="0" smtClean="0"/>
          </a:p>
          <a:p>
            <a:pPr>
              <a:buNone/>
            </a:pPr>
            <a:endParaRPr lang="es-CO" sz="1800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714750" y="0"/>
            <a:ext cx="5429250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Infancia</a:t>
            </a:r>
          </a:p>
          <a:p>
            <a:pPr algn="r">
              <a:defRPr/>
            </a:pP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4643470"/>
          </a:xfrm>
        </p:spPr>
        <p:txBody>
          <a:bodyPr/>
          <a:lstStyle/>
          <a:p>
            <a:pPr>
              <a:buNone/>
            </a:pPr>
            <a:r>
              <a:rPr lang="es-ES_tradnl" sz="2000" dirty="0" smtClean="0"/>
              <a:t>Es importante señalar como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prioritario e indispensable que se </a:t>
            </a:r>
          </a:p>
          <a:p>
            <a:pPr>
              <a:buNone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desde la SEC </a:t>
            </a:r>
            <a:r>
              <a:rPr lang="es-ES_tradnl" sz="2000" dirty="0" smtClean="0"/>
              <a:t>los siguientes procesos claves:</a:t>
            </a:r>
            <a:endParaRPr lang="es-CO" sz="2000" dirty="0" smtClean="0"/>
          </a:p>
          <a:p>
            <a:pPr>
              <a:buNone/>
            </a:pPr>
            <a:r>
              <a:rPr lang="es-ES_tradnl" sz="2000" dirty="0" smtClean="0"/>
              <a:t>  </a:t>
            </a:r>
            <a:endParaRPr lang="es-CO" sz="2400" dirty="0" smtClean="0"/>
          </a:p>
          <a:p>
            <a:pPr lvl="0"/>
            <a:r>
              <a:rPr lang="es-ES_trad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Definir, difundir y acompañar la implementación de los estándares de calidad de las modalidades de educación inicial </a:t>
            </a:r>
            <a:r>
              <a:rPr lang="es-ES_tradnl" sz="2400" dirty="0" smtClean="0"/>
              <a:t>(familiar e institucional)</a:t>
            </a:r>
            <a:endParaRPr lang="es-CO" sz="2400" dirty="0" smtClean="0"/>
          </a:p>
          <a:p>
            <a:r>
              <a:rPr lang="es-ES_tradnl" sz="2400" dirty="0" smtClean="0"/>
              <a:t> Apropiar el modelo de gestión de educación inicial en las SEC</a:t>
            </a:r>
            <a:endParaRPr lang="es-CO" sz="2400" dirty="0" smtClean="0"/>
          </a:p>
          <a:p>
            <a:r>
              <a:rPr lang="es-ES_tradnl" sz="2400" dirty="0" smtClean="0"/>
              <a:t> Participar de la construcción, diseño e implementación de la política publica de primera infancia en cada uno de los territorios y trabajar articuladamente con las demás instituciones </a:t>
            </a:r>
            <a:endParaRPr lang="es-CO" sz="2400" dirty="0" smtClean="0"/>
          </a:p>
          <a:p>
            <a:endParaRPr lang="es-CO" sz="6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714750" y="0"/>
            <a:ext cx="5429250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Infancia</a:t>
            </a:r>
          </a:p>
          <a:p>
            <a:pPr algn="r">
              <a:defRPr/>
            </a:pP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4643470"/>
          </a:xfrm>
        </p:spPr>
        <p:txBody>
          <a:bodyPr/>
          <a:lstStyle/>
          <a:p>
            <a:pPr>
              <a:buNone/>
            </a:pPr>
            <a:r>
              <a:rPr lang="es-ES_tradnl" sz="2000" dirty="0" smtClean="0"/>
              <a:t>Es importante señalar como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prioritario e indispensable que se </a:t>
            </a:r>
          </a:p>
          <a:p>
            <a:pPr>
              <a:buNone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desde la SEC </a:t>
            </a:r>
            <a:r>
              <a:rPr lang="es-ES_tradnl" sz="2000" dirty="0" smtClean="0"/>
              <a:t>los siguientes procesos claves:</a:t>
            </a:r>
            <a:endParaRPr lang="es-CO" sz="2000" dirty="0" smtClean="0"/>
          </a:p>
          <a:p>
            <a:pPr>
              <a:buNone/>
            </a:pPr>
            <a:r>
              <a:rPr lang="es-ES_tradnl" sz="2000" dirty="0" smtClean="0"/>
              <a:t>  </a:t>
            </a:r>
            <a:endParaRPr lang="es-CO" sz="2400" dirty="0" smtClean="0"/>
          </a:p>
          <a:p>
            <a:pPr lvl="0"/>
            <a:r>
              <a:rPr lang="es-ES_trad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Definir, difundir y acompañar la implementación de los estándares de calidad de las modalidades de educación inicial </a:t>
            </a:r>
            <a:r>
              <a:rPr lang="es-ES_tradnl" sz="2400" dirty="0" smtClean="0"/>
              <a:t>(familiar e institucional)</a:t>
            </a:r>
            <a:endParaRPr lang="es-CO" sz="2400" dirty="0" smtClean="0"/>
          </a:p>
          <a:p>
            <a:r>
              <a:rPr lang="es-ES_tradnl" sz="2400" dirty="0" smtClean="0"/>
              <a:t> Apropiar el modelo de gestión de educación inicial en las SEC</a:t>
            </a:r>
            <a:endParaRPr lang="es-CO" sz="2400" dirty="0" smtClean="0"/>
          </a:p>
          <a:p>
            <a:r>
              <a:rPr lang="es-ES_tradnl" sz="2400" dirty="0" smtClean="0"/>
              <a:t> Participar de la construcción, diseño e implementación de la política publica de primera infancia en cada uno de los territorios y trabajar articuladamente con las demás instituciones </a:t>
            </a:r>
            <a:endParaRPr lang="es-CO" sz="2400" dirty="0" smtClean="0"/>
          </a:p>
          <a:p>
            <a:endParaRPr lang="es-CO" sz="6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714750" y="0"/>
            <a:ext cx="5429250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Infancia</a:t>
            </a:r>
          </a:p>
          <a:p>
            <a:pPr algn="r">
              <a:defRPr/>
            </a:pP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3714750" y="0"/>
            <a:ext cx="5429250" cy="1428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  <a:p>
            <a:pPr algn="r">
              <a:defRPr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a Grupos Étnicos</a:t>
            </a:r>
          </a:p>
          <a:p>
            <a:pPr algn="r">
              <a:defRPr/>
            </a:pP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8786842" cy="3929090"/>
          </a:xfrm>
        </p:spPr>
        <p:txBody>
          <a:bodyPr/>
          <a:lstStyle/>
          <a:p>
            <a:r>
              <a:rPr lang="es-CO" sz="2400" dirty="0" smtClean="0">
                <a:solidFill>
                  <a:srgbClr val="FF0000"/>
                </a:solidFill>
              </a:rPr>
              <a:t>Se avanza con celeridad en atender, reconocer y visibilizar  los derechos de los grupos étnicos  </a:t>
            </a:r>
            <a:r>
              <a:rPr lang="es-CO" sz="2400" dirty="0" smtClean="0"/>
              <a:t>y velar por la concertación e implementación de la política pública y acciones de atención educativa a indígenas, </a:t>
            </a:r>
            <a:r>
              <a:rPr lang="es-CO" sz="2400" dirty="0" err="1" smtClean="0"/>
              <a:t>afrodescendientes</a:t>
            </a:r>
            <a:r>
              <a:rPr lang="es-CO" sz="2400" dirty="0" smtClean="0"/>
              <a:t> y </a:t>
            </a:r>
            <a:r>
              <a:rPr lang="es-CO" sz="2400" dirty="0" err="1" smtClean="0"/>
              <a:t>Rrom</a:t>
            </a:r>
            <a:r>
              <a:rPr lang="es-CO" sz="2400" dirty="0" smtClean="0"/>
              <a:t>  en coordinación con las ET y las SEC.</a:t>
            </a:r>
          </a:p>
          <a:p>
            <a:r>
              <a:rPr lang="es-CO" sz="2400" dirty="0" smtClean="0"/>
              <a:t> Se continua en la </a:t>
            </a:r>
            <a:r>
              <a:rPr lang="es-CO" sz="2000" b="1" dirty="0" smtClean="0"/>
              <a:t>construcción del decreto de origen constitucional, que posibilite la puesta en marcha de los Sistemas Propios de los Pueblos Indígenas</a:t>
            </a:r>
            <a:r>
              <a:rPr lang="es-CO" sz="2400" dirty="0" smtClean="0"/>
              <a:t>, entre ellos el Sistema Educativo Indígena Propio.</a:t>
            </a:r>
          </a:p>
          <a:p>
            <a:r>
              <a:rPr lang="es-CO" sz="2400" dirty="0" smtClean="0"/>
              <a:t>Como resultado del proceso de concertación entre los pueblos indígenas y el gobierno nacional, </a:t>
            </a:r>
            <a:r>
              <a:rPr lang="es-CO" sz="2400" dirty="0" smtClean="0">
                <a:solidFill>
                  <a:srgbClr val="FF0000"/>
                </a:solidFill>
              </a:rPr>
              <a:t>se reconoce el Sistema Educativo Indígena Propio </a:t>
            </a:r>
            <a:r>
              <a:rPr lang="es-CO" sz="2400" dirty="0" smtClean="0"/>
              <a:t>como la política pública educativa para los pueblos indígenas de Colombia.</a:t>
            </a:r>
            <a:endParaRPr lang="es-CO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60032" y="-44227"/>
            <a:ext cx="4283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sz="2800" dirty="0" smtClean="0">
                <a:solidFill>
                  <a:srgbClr val="632523"/>
                </a:solidFill>
              </a:rPr>
              <a:t>Recuperación del liderazgo pedagógico del MEN</a:t>
            </a:r>
            <a:endParaRPr lang="es-CO" sz="2800" dirty="0">
              <a:solidFill>
                <a:srgbClr val="632523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1340768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/>
          </a:p>
          <a:p>
            <a:r>
              <a:rPr lang="es-ES" dirty="0" smtClean="0"/>
              <a:t>Le entregaremos al país cuatro (4) instrumentos. </a:t>
            </a:r>
            <a:r>
              <a:rPr lang="es-ES" i="1" dirty="0" smtClean="0"/>
              <a:t>Una gran sombrilla.</a:t>
            </a:r>
          </a:p>
          <a:p>
            <a:endParaRPr lang="es-ES" sz="2000" dirty="0" smtClean="0"/>
          </a:p>
          <a:p>
            <a:pPr marL="342900" indent="-342900">
              <a:buFont typeface="Arial"/>
              <a:buChar char="•"/>
            </a:pPr>
            <a:r>
              <a:rPr lang="es-ES" sz="3600" dirty="0" smtClean="0"/>
              <a:t>Lineamientos de primera infancia</a:t>
            </a:r>
          </a:p>
          <a:p>
            <a:pPr marL="342900" indent="-342900">
              <a:buFont typeface="Arial"/>
              <a:buChar char="•"/>
            </a:pPr>
            <a:r>
              <a:rPr lang="es-ES" sz="3600" dirty="0" smtClean="0"/>
              <a:t>Lineamientos de educación inclusiva</a:t>
            </a:r>
          </a:p>
          <a:p>
            <a:pPr marL="342900" indent="-342900">
              <a:buFont typeface="Arial"/>
              <a:buChar char="•"/>
            </a:pPr>
            <a:r>
              <a:rPr lang="es-ES" sz="3600" dirty="0" smtClean="0"/>
              <a:t>Lineamientos de educación superior inclusiva</a:t>
            </a:r>
          </a:p>
          <a:p>
            <a:pPr marL="342900" indent="-342900">
              <a:buFont typeface="Arial"/>
              <a:buChar char="•"/>
            </a:pPr>
            <a:r>
              <a:rPr lang="es-ES" sz="3600" dirty="0" smtClean="0"/>
              <a:t>Lineamientos de formación inicial de maestros (Licenciaturas y ENS)</a:t>
            </a:r>
          </a:p>
          <a:p>
            <a:endParaRPr lang="es-ES" sz="20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1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60032" y="-44227"/>
            <a:ext cx="4283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sz="2800" dirty="0" smtClean="0">
                <a:solidFill>
                  <a:srgbClr val="632523"/>
                </a:solidFill>
              </a:rPr>
              <a:t>Recuperación del liderazgo pedagógico del MEN</a:t>
            </a:r>
            <a:endParaRPr lang="es-CO" sz="2800" dirty="0">
              <a:solidFill>
                <a:srgbClr val="632523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1340768"/>
            <a:ext cx="8820472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/>
          </a:p>
          <a:p>
            <a:pPr marL="342900" indent="-342900">
              <a:buFont typeface="Arial"/>
              <a:buChar char="•"/>
            </a:pPr>
            <a:r>
              <a:rPr lang="es-ES" sz="3600" dirty="0" smtClean="0"/>
              <a:t>Lanzamiento del Observatorio de la Calidad</a:t>
            </a:r>
          </a:p>
          <a:p>
            <a:pPr marL="342900" indent="-342900">
              <a:buFont typeface="Arial"/>
              <a:buChar char="•"/>
            </a:pPr>
            <a:r>
              <a:rPr lang="es-ES" sz="3600" dirty="0" smtClean="0"/>
              <a:t>Desarrollo SEIP –Decreto</a:t>
            </a:r>
          </a:p>
          <a:p>
            <a:pPr marL="342900" indent="-342900">
              <a:buFont typeface="Arial"/>
              <a:buChar char="•"/>
            </a:pPr>
            <a:r>
              <a:rPr lang="es-ES" sz="3600" dirty="0" smtClean="0"/>
              <a:t>Modernización de la Media</a:t>
            </a:r>
          </a:p>
          <a:p>
            <a:pPr marL="342900" indent="-342900">
              <a:buFont typeface="Arial"/>
              <a:buChar char="•"/>
            </a:pPr>
            <a:r>
              <a:rPr lang="es-ES" sz="3600" dirty="0" smtClean="0"/>
              <a:t>Política Pública de Educación Superior</a:t>
            </a:r>
          </a:p>
          <a:p>
            <a:endParaRPr lang="es-ES" sz="20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14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número de diapositiva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0AA3B88-27E8-45DB-9ECC-88DE655885AD}" type="slidenum">
              <a:rPr lang="es-CO" altLang="es-CO" sz="1000" smtClean="0">
                <a:solidFill>
                  <a:srgbClr val="000000"/>
                </a:solidFill>
              </a:rPr>
              <a:pPr eaLnBrk="1" hangingPunct="1"/>
              <a:t>3</a:t>
            </a:fld>
            <a:r>
              <a:rPr lang="es-CO" altLang="es-CO" sz="1000" b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697413" y="0"/>
            <a:ext cx="44465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s-CO" sz="2000" dirty="0" smtClean="0">
                <a:solidFill>
                  <a:srgbClr val="800000"/>
                </a:solidFill>
              </a:rPr>
              <a:t>ETC </a:t>
            </a:r>
            <a:r>
              <a:rPr lang="en-US" altLang="es-CO" sz="2000" dirty="0">
                <a:solidFill>
                  <a:srgbClr val="800000"/>
                </a:solidFill>
              </a:rPr>
              <a:t>CON </a:t>
            </a:r>
            <a:r>
              <a:rPr lang="en-US" altLang="es-CO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 MENOR AL 100% </a:t>
            </a:r>
          </a:p>
          <a:p>
            <a:pPr algn="r"/>
            <a:r>
              <a:rPr lang="en-US" altLang="es-CO" sz="2000" dirty="0">
                <a:solidFill>
                  <a:srgbClr val="800000"/>
                </a:solidFill>
              </a:rPr>
              <a:t>EN REPORTE DE MATRICULA OFICIAL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20" y="1357298"/>
          <a:ext cx="8429684" cy="4851337"/>
        </p:xfrm>
        <a:graphic>
          <a:graphicData uri="http://schemas.openxmlformats.org/drawingml/2006/table">
            <a:tbl>
              <a:tblPr/>
              <a:tblGrid>
                <a:gridCol w="568410"/>
                <a:gridCol w="2164642"/>
                <a:gridCol w="1542076"/>
                <a:gridCol w="1446860"/>
                <a:gridCol w="1560542"/>
                <a:gridCol w="1147154"/>
              </a:tblGrid>
              <a:tr h="254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N°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SECRETARIA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OFICIAL DEFINITIVA CONSOLIDADA 2013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OFICIAL  10 DE MARZO 2014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AVANCE CONTRA CONSOLIDADA 2013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BOGOTA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765.761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664.517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-101.244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ANTIOQUIA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523.313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502.546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-20.767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MAGDALENA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197.246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181.798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-15.448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CALI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194.311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182.332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-11.979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NARIÑO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182.430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171.424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-11.006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VALLE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181.165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170.202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-10.963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SANTA MARTA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92.637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82.952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-9.685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CALDAS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116.796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107.536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-9.260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SANTANDER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158.684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150.113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-8.571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MEDELLIN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315.684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307.196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-8.488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TOLIMA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177.647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169.518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-8.129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CUNDINAMARCA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264.357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256.331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-8.026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SUCRE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154.061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146.392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-7.669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CESAR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153.978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147.403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-6.575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PEREIRA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85.126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78.875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-6.251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CAQUETA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64.459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58.250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-6.209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SOACHA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58.912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52.723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-6.189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VALLEDUPAR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75.550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69.796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-5.754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r="9930"/>
          <a:stretch/>
        </p:blipFill>
        <p:spPr>
          <a:xfrm>
            <a:off x="35626" y="1124744"/>
            <a:ext cx="3325091" cy="200453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538568" y="1659"/>
            <a:ext cx="34563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dirty="0" smtClean="0"/>
              <a:t>Y </a:t>
            </a:r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CO" sz="3600" dirty="0" smtClean="0"/>
              <a:t>os gra</a:t>
            </a:r>
            <a:r>
              <a:rPr lang="es-CO" sz="4400" dirty="0" smtClean="0"/>
              <a:t>d</a:t>
            </a:r>
            <a:r>
              <a:rPr lang="es-CO" sz="3600" dirty="0" smtClean="0"/>
              <a:t>ua</a:t>
            </a:r>
            <a:r>
              <a:rPr lang="es-CO" sz="4000" dirty="0" smtClean="0"/>
              <a:t>m</a:t>
            </a:r>
            <a:r>
              <a:rPr lang="es-CO" sz="3600" dirty="0" smtClean="0"/>
              <a:t>os…..</a:t>
            </a:r>
            <a:endParaRPr lang="es-CO" sz="3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483768" y="544522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calidad!!!!!</a:t>
            </a:r>
            <a:endParaRPr lang="es-CO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83483"/>
            <a:ext cx="3306740" cy="220782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6" y="3926185"/>
            <a:ext cx="2218258" cy="232589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4" y="3096135"/>
            <a:ext cx="3470838" cy="16601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66" y="1269856"/>
            <a:ext cx="3063285" cy="20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Marcador de contenido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411538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s-CO" sz="5400" smtClean="0"/>
              <a:t>Gracias por su atención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número de diapositiva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0AA3B88-27E8-45DB-9ECC-88DE655885AD}" type="slidenum">
              <a:rPr lang="es-CO" altLang="es-CO" sz="1000" smtClean="0">
                <a:solidFill>
                  <a:srgbClr val="000000"/>
                </a:solidFill>
              </a:rPr>
              <a:pPr eaLnBrk="1" hangingPunct="1"/>
              <a:t>4</a:t>
            </a:fld>
            <a:r>
              <a:rPr lang="es-CO" altLang="es-CO" sz="1000" b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697413" y="0"/>
            <a:ext cx="44465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s-CO" sz="2000" dirty="0" smtClean="0">
                <a:solidFill>
                  <a:srgbClr val="800000"/>
                </a:solidFill>
              </a:rPr>
              <a:t>ETC </a:t>
            </a:r>
            <a:r>
              <a:rPr lang="en-US" altLang="es-CO" sz="2000" dirty="0">
                <a:solidFill>
                  <a:srgbClr val="800000"/>
                </a:solidFill>
              </a:rPr>
              <a:t>CON </a:t>
            </a:r>
            <a:r>
              <a:rPr lang="en-US" altLang="es-CO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 MENOR AL 100% </a:t>
            </a:r>
          </a:p>
          <a:p>
            <a:pPr algn="r"/>
            <a:r>
              <a:rPr lang="en-US" altLang="es-CO" sz="2000" dirty="0">
                <a:solidFill>
                  <a:srgbClr val="800000"/>
                </a:solidFill>
              </a:rPr>
              <a:t>EN REPORTE DE MATRICULA OFICIAL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57158" y="1357298"/>
          <a:ext cx="8429684" cy="4866577"/>
        </p:xfrm>
        <a:graphic>
          <a:graphicData uri="http://schemas.openxmlformats.org/drawingml/2006/table">
            <a:tbl>
              <a:tblPr/>
              <a:tblGrid>
                <a:gridCol w="568410"/>
                <a:gridCol w="2074796"/>
                <a:gridCol w="1631922"/>
                <a:gridCol w="1446860"/>
                <a:gridCol w="1560542"/>
                <a:gridCol w="1147154"/>
              </a:tblGrid>
              <a:tr h="254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N°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SECRETARIA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OFICIAL DEFINITIVA CONSOLIDADA 2013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OFICIAL  10 DE MARZO 2014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AVANCE CONTRA CONSOLIDADA 2013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BOYACA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166.236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160.548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-5.688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 SANTANDER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124.939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119.269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-5.670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ATLANTICO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103.168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98.122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-5.046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HUILA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150.355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145.515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-4.840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B/MANGA 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76.914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72.120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-4.794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RISARALDA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58.228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53.983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-4.245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CUCUTA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111.530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107.385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-4.145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MAGANGUE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30.894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27.216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-3.678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GUAINIA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12.213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8.558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-3.655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ARMENIA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49.182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45.658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-3.524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MANIZALES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53.808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50.316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-3.492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106.379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102.913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-3.466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POPAYAN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48.228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44.776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-3.452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JAMUNDÍ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23.244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19.865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-3.379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1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FLORIDABLANCA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31.496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28.149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-3.347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B/VENTURA 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54.272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51.012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-3.260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BELLO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56.395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53.276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-3.119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BOLIVAR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223.013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220.090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-2.923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número de diapositiva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0AA3B88-27E8-45DB-9ECC-88DE655885AD}" type="slidenum">
              <a:rPr lang="es-CO" altLang="es-CO" sz="1000" smtClean="0">
                <a:solidFill>
                  <a:srgbClr val="000000"/>
                </a:solidFill>
              </a:rPr>
              <a:pPr eaLnBrk="1" hangingPunct="1"/>
              <a:t>5</a:t>
            </a:fld>
            <a:r>
              <a:rPr lang="es-CO" altLang="es-CO" sz="1000" b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697413" y="0"/>
            <a:ext cx="44465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s-CO" sz="2000" dirty="0" smtClean="0">
                <a:solidFill>
                  <a:srgbClr val="800000"/>
                </a:solidFill>
              </a:rPr>
              <a:t>ETC </a:t>
            </a:r>
            <a:r>
              <a:rPr lang="en-US" altLang="es-CO" sz="2000" dirty="0">
                <a:solidFill>
                  <a:srgbClr val="800000"/>
                </a:solidFill>
              </a:rPr>
              <a:t>CON </a:t>
            </a:r>
            <a:r>
              <a:rPr lang="en-US" altLang="es-CO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 MENOR AL 100% </a:t>
            </a:r>
          </a:p>
          <a:p>
            <a:pPr algn="r"/>
            <a:r>
              <a:rPr lang="en-US" altLang="es-CO" sz="2000" dirty="0">
                <a:solidFill>
                  <a:srgbClr val="800000"/>
                </a:solidFill>
              </a:rPr>
              <a:t>EN REPORTE DE MATRICULA OFICIAL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1357298"/>
          <a:ext cx="8429684" cy="4600014"/>
        </p:xfrm>
        <a:graphic>
          <a:graphicData uri="http://schemas.openxmlformats.org/drawingml/2006/table">
            <a:tbl>
              <a:tblPr/>
              <a:tblGrid>
                <a:gridCol w="568410"/>
                <a:gridCol w="1612216"/>
                <a:gridCol w="2094502"/>
                <a:gridCol w="1446860"/>
                <a:gridCol w="1560542"/>
                <a:gridCol w="1147154"/>
              </a:tblGrid>
              <a:tr h="254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N°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SECRETARIA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OFICIAL DEFINITIVA CONSOLIDADA 2013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OFICIAL  10 DE MARZO 2014 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AVANCE CONTRA CONSOLIDADA 2013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TUMACO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52.991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50.076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-2.915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NEIVA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61.896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59.026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-2.870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QUINDIO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52.447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49.797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-2.650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CASANARE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60.030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57.502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-2.528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TULUA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35.192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32.725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-2.467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IBAGUE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85.670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83.258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-2.412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FLORENCIA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36.507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34.111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-2.396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RIOHACHA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30.804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28.479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-2.325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URIBIA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11.453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9.162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-2.291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BUGA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19.312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17.055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-2.257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TURBO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40.578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38.433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-2.145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PASTO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66.819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64.715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-2.104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GIRARDOT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13.462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11.695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-1.767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FACATATIVÁ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20.918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19.280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-1.638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FUSAGASUGA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19.933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18.312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-1.621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VICHADA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17.098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15.514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-1.584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VAUPES</a:t>
                      </a:r>
                    </a:p>
                  </a:txBody>
                  <a:tcPr marL="7483" marR="7483" marT="74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8.786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8.045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-741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9256" y="2428868"/>
            <a:ext cx="3571868" cy="1142998"/>
          </a:xfrm>
        </p:spPr>
        <p:txBody>
          <a:bodyPr/>
          <a:lstStyle/>
          <a:p>
            <a:pPr algn="r">
              <a:defRPr/>
            </a:pPr>
            <a: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En 2014, </a:t>
            </a:r>
            <a:b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10 Municipios Emblemáticos</a:t>
            </a:r>
            <a:b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libres </a:t>
            </a:r>
            <a:b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de analfabetismo</a:t>
            </a:r>
            <a:b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/>
            </a:r>
            <a:b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/>
            </a:r>
            <a:br>
              <a:rPr lang="es-CO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endParaRPr lang="es-CO" sz="2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643306" y="3929066"/>
            <a:ext cx="1928826" cy="87735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solidFill>
                  <a:schemeClr val="tx1"/>
                </a:solidFill>
              </a:rPr>
              <a:t>19.473</a:t>
            </a:r>
          </a:p>
          <a:p>
            <a:pPr algn="ctr">
              <a:defRPr/>
            </a:pPr>
            <a:r>
              <a:rPr lang="es-CO" sz="1400" dirty="0">
                <a:solidFill>
                  <a:schemeClr val="tx1"/>
                </a:solidFill>
              </a:rPr>
              <a:t>alfabetizados</a:t>
            </a:r>
          </a:p>
        </p:txBody>
      </p:sp>
      <p:sp>
        <p:nvSpPr>
          <p:cNvPr id="14" name="13 Elipse"/>
          <p:cNvSpPr/>
          <p:nvPr/>
        </p:nvSpPr>
        <p:spPr>
          <a:xfrm>
            <a:off x="285720" y="3786190"/>
            <a:ext cx="1512168" cy="116216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solidFill>
                  <a:schemeClr val="tx1"/>
                </a:solidFill>
              </a:rPr>
              <a:t>Bajar la tasa al 2%</a:t>
            </a:r>
          </a:p>
        </p:txBody>
      </p:sp>
      <p:sp>
        <p:nvSpPr>
          <p:cNvPr id="10" name="9 Elipse"/>
          <p:cNvSpPr/>
          <p:nvPr/>
        </p:nvSpPr>
        <p:spPr>
          <a:xfrm>
            <a:off x="4910204" y="692696"/>
            <a:ext cx="467544" cy="57606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10 Flecha izquierda, derecha y arriba"/>
          <p:cNvSpPr/>
          <p:nvPr/>
        </p:nvSpPr>
        <p:spPr>
          <a:xfrm>
            <a:off x="1928794" y="3714752"/>
            <a:ext cx="1857388" cy="1204300"/>
          </a:xfrm>
          <a:prstGeom prst="leftRightUp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dirty="0">
                <a:cs typeface="Arial" panose="020B0604020202020204" pitchFamily="34" charset="0"/>
              </a:rPr>
              <a:t>LOGRO</a:t>
            </a:r>
          </a:p>
        </p:txBody>
      </p:sp>
      <p:graphicFrame>
        <p:nvGraphicFramePr>
          <p:cNvPr id="9" name="1 Gráfico"/>
          <p:cNvGraphicFramePr>
            <a:graphicFrameLocks/>
          </p:cNvGraphicFramePr>
          <p:nvPr/>
        </p:nvGraphicFramePr>
        <p:xfrm>
          <a:off x="0" y="1357298"/>
          <a:ext cx="642938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357686" y="0"/>
            <a:ext cx="4786314" cy="1143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s-CO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 Cobertura: Alfabetización</a:t>
            </a:r>
          </a:p>
          <a:p>
            <a:pPr algn="r">
              <a:defRPr/>
            </a:pPr>
            <a:r>
              <a:rPr lang="es-CO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adultos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D41EB-7E71-4EB7-AC84-D9F68411A861}" type="slidenum">
              <a:rPr lang="es-CO" smtClean="0"/>
              <a:pPr>
                <a:defRPr/>
              </a:pPr>
              <a:t>6</a:t>
            </a:fld>
            <a:endParaRPr lang="es-CO"/>
          </a:p>
        </p:txBody>
      </p:sp>
      <p:sp>
        <p:nvSpPr>
          <p:cNvPr id="15" name="14 Cerrar llave"/>
          <p:cNvSpPr/>
          <p:nvPr/>
        </p:nvSpPr>
        <p:spPr>
          <a:xfrm>
            <a:off x="5500694" y="1357298"/>
            <a:ext cx="642942" cy="3143272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CuadroTexto"/>
          <p:cNvSpPr txBox="1"/>
          <p:nvPr/>
        </p:nvSpPr>
        <p:spPr>
          <a:xfrm>
            <a:off x="0" y="500063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000" b="0" dirty="0" smtClean="0"/>
              <a:t>Necesitamos alfabetizar 153.00 </a:t>
            </a:r>
            <a:r>
              <a:rPr lang="es-CO" sz="2000" dirty="0" smtClean="0"/>
              <a:t>jóvenes y adultos </a:t>
            </a:r>
            <a:r>
              <a:rPr lang="es-CO" sz="2000" b="0" dirty="0" smtClean="0"/>
              <a:t>para lograr llegar a la </a:t>
            </a:r>
            <a:r>
              <a:rPr lang="es-CO" sz="2000" dirty="0" smtClean="0"/>
              <a:t>meta de alfabetización: 5.7 y 1.2</a:t>
            </a:r>
          </a:p>
          <a:p>
            <a:endParaRPr lang="es-CO" sz="2000" dirty="0" smtClean="0"/>
          </a:p>
          <a:p>
            <a:pPr>
              <a:buFont typeface="Arial" pitchFamily="34" charset="0"/>
              <a:buChar char="•"/>
            </a:pPr>
            <a:r>
              <a:rPr lang="es-CO" sz="2000" b="0" dirty="0" smtClean="0"/>
              <a:t>Necesitamos vincular a 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50.000 estudiantes de ciclo V y VI </a:t>
            </a:r>
            <a:r>
              <a:rPr lang="es-CO" sz="2000" b="0" dirty="0" smtClean="0"/>
              <a:t>para lograr la </a:t>
            </a:r>
            <a:r>
              <a:rPr lang="es-CO" sz="2000" b="0" dirty="0" smtClean="0">
                <a:solidFill>
                  <a:schemeClr val="bg1"/>
                </a:solidFill>
              </a:rPr>
              <a:t>meta de media</a:t>
            </a:r>
            <a:endParaRPr lang="es-CO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7750" y="500063"/>
            <a:ext cx="4286250" cy="1143000"/>
          </a:xfrm>
        </p:spPr>
        <p:txBody>
          <a:bodyPr/>
          <a:lstStyle/>
          <a:p>
            <a:pPr algn="r">
              <a:defRPr/>
            </a:pP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Cobertura: </a:t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Alimentación Escolar - PAE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2357438"/>
            <a:ext cx="8686800" cy="3643312"/>
          </a:xfrm>
        </p:spPr>
        <p:txBody>
          <a:bodyPr/>
          <a:lstStyle/>
          <a:p>
            <a:pPr>
              <a:defRPr/>
            </a:pPr>
            <a:r>
              <a:rPr lang="es-C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es-CO" b="1" dirty="0" smtClean="0"/>
              <a:t> </a:t>
            </a:r>
            <a:r>
              <a:rPr lang="es-CO" dirty="0" smtClean="0"/>
              <a:t>Entidades Territoriales con contratación directa del servicio y asistencia técnica del MEN </a:t>
            </a:r>
          </a:p>
          <a:p>
            <a:pPr>
              <a:defRPr/>
            </a:pPr>
            <a:r>
              <a:rPr lang="es-C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s-CO" b="1" dirty="0" smtClean="0"/>
              <a:t> </a:t>
            </a:r>
            <a:r>
              <a:rPr lang="es-CO" dirty="0" smtClean="0"/>
              <a:t>Entidades Territoriales en las que el MEN suscribió contratos con operadores idóneos</a:t>
            </a:r>
          </a:p>
          <a:p>
            <a:pPr>
              <a:defRPr/>
            </a:pPr>
            <a:r>
              <a:rPr lang="es-CO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s-CO" b="1" dirty="0" smtClean="0"/>
              <a:t> </a:t>
            </a:r>
            <a:r>
              <a:rPr lang="es-CO" dirty="0" smtClean="0"/>
              <a:t>Entidades Territoriales en convenio con el ICBF</a:t>
            </a:r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7750" y="500063"/>
            <a:ext cx="4286250" cy="1143000"/>
          </a:xfrm>
        </p:spPr>
        <p:txBody>
          <a:bodyPr/>
          <a:lstStyle/>
          <a:p>
            <a:pPr algn="r">
              <a:defRPr/>
            </a:pP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Cobertura: </a:t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Alimentación Escolar - PAE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3 Marcador de contenido"/>
          <p:cNvSpPr>
            <a:spLocks noGrp="1"/>
          </p:cNvSpPr>
          <p:nvPr>
            <p:ph idx="1"/>
          </p:nvPr>
        </p:nvSpPr>
        <p:spPr>
          <a:xfrm>
            <a:off x="285750" y="2214563"/>
            <a:ext cx="8858250" cy="3643312"/>
          </a:xfrm>
        </p:spPr>
        <p:txBody>
          <a:bodyPr/>
          <a:lstStyle/>
          <a:p>
            <a:r>
              <a:rPr lang="es-CO" sz="2800" dirty="0" smtClean="0"/>
              <a:t>Es muy importante cumplir con el cronograma planteado para la </a:t>
            </a:r>
            <a:r>
              <a:rPr lang="es-CO" sz="2800" dirty="0" smtClean="0">
                <a:solidFill>
                  <a:schemeClr val="accent2"/>
                </a:solidFill>
              </a:rPr>
              <a:t>ejecución y sostenibilidad del PAE</a:t>
            </a:r>
            <a:r>
              <a:rPr lang="es-CO" sz="2800" dirty="0" smtClean="0"/>
              <a:t>, haciendo énfasis en la etapa de solicitud de vigencias futuras.</a:t>
            </a:r>
          </a:p>
          <a:p>
            <a:r>
              <a:rPr lang="es-CO" sz="2800" dirty="0" smtClean="0"/>
              <a:t>Se tendrá documento CONPES en 2014, sobre  lineamientos PAE.</a:t>
            </a:r>
          </a:p>
          <a:p>
            <a:r>
              <a:rPr lang="es-CO" sz="2800" dirty="0" smtClean="0"/>
              <a:t>En 2015 el PAE estará 100% descentralizado.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1E3E-75AD-4AD1-B957-F74CDBE7F41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contenido"/>
          <p:cNvSpPr>
            <a:spLocks noGrp="1"/>
          </p:cNvSpPr>
          <p:nvPr>
            <p:ph idx="1"/>
          </p:nvPr>
        </p:nvSpPr>
        <p:spPr>
          <a:xfrm>
            <a:off x="5429250" y="1428750"/>
            <a:ext cx="3429000" cy="1428750"/>
          </a:xfrm>
        </p:spPr>
        <p:txBody>
          <a:bodyPr/>
          <a:lstStyle/>
          <a:p>
            <a:pPr marL="0" indent="0" algn="r">
              <a:buFont typeface="Arial" pitchFamily="34" charset="0"/>
              <a:buNone/>
            </a:pPr>
            <a:endParaRPr lang="es-CO" sz="2400" smtClean="0"/>
          </a:p>
          <a:p>
            <a:pPr marL="0" indent="0" algn="r">
              <a:buFont typeface="Arial" pitchFamily="34" charset="0"/>
              <a:buNone/>
            </a:pPr>
            <a:r>
              <a:rPr lang="es-CO" sz="2400" smtClean="0"/>
              <a:t>Antioquia, Atlántico, Bolívar, Caldas</a:t>
            </a:r>
          </a:p>
          <a:p>
            <a:pPr marL="0" indent="0" algn="r">
              <a:buFont typeface="Arial" pitchFamily="34" charset="0"/>
              <a:buNone/>
            </a:pPr>
            <a:r>
              <a:rPr lang="es-CO" sz="2400" smtClean="0"/>
              <a:t>Cartagena, Fusagasuga, Huila,</a:t>
            </a:r>
          </a:p>
          <a:p>
            <a:pPr marL="0" indent="0" algn="r">
              <a:buFont typeface="Arial" pitchFamily="34" charset="0"/>
              <a:buNone/>
            </a:pPr>
            <a:r>
              <a:rPr lang="es-CO" sz="2400" smtClean="0"/>
              <a:t>Ibagué, Nariño, </a:t>
            </a:r>
          </a:p>
          <a:p>
            <a:pPr marL="0" indent="0" algn="r">
              <a:buFont typeface="Arial" pitchFamily="34" charset="0"/>
              <a:buNone/>
            </a:pPr>
            <a:r>
              <a:rPr lang="es-CO" sz="2400" smtClean="0"/>
              <a:t>N Santander, Pasto, Riohacha</a:t>
            </a:r>
          </a:p>
          <a:p>
            <a:pPr marL="0" indent="0" algn="r">
              <a:buFont typeface="Arial" pitchFamily="34" charset="0"/>
              <a:buNone/>
            </a:pPr>
            <a:r>
              <a:rPr lang="es-CO" sz="2400" smtClean="0"/>
              <a:t>Soacha, Villavicencio</a:t>
            </a:r>
          </a:p>
          <a:p>
            <a:pPr marL="0" indent="0" algn="r">
              <a:buFont typeface="Arial" pitchFamily="34" charset="0"/>
              <a:buNone/>
            </a:pPr>
            <a:endParaRPr lang="es-CO" sz="2400" smtClean="0"/>
          </a:p>
          <a:p>
            <a:pPr marL="0" indent="0" algn="r">
              <a:buFont typeface="Arial" pitchFamily="34" charset="0"/>
              <a:buNone/>
            </a:pPr>
            <a:endParaRPr lang="es-CO" sz="240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143125" y="0"/>
            <a:ext cx="7000875" cy="15716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s-CO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 Cobertura: </a:t>
            </a:r>
          </a:p>
          <a:p>
            <a:pPr algn="r">
              <a:defRPr/>
            </a:pPr>
            <a:r>
              <a:rPr lang="es-CO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Infraestructura –</a:t>
            </a:r>
          </a:p>
          <a:p>
            <a:pPr algn="r">
              <a:defRPr/>
            </a:pPr>
            <a:r>
              <a:rPr lang="es-CO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Convenios derivados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57188" y="1428750"/>
          <a:ext cx="4929189" cy="485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/>
                <a:gridCol w="2980237"/>
                <a:gridCol w="1377449"/>
              </a:tblGrid>
              <a:tr h="60016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 smtClean="0"/>
                        <a:t>CATEGORIZACIÓN  - ESTADO ACTUAL DE LAS ETC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561691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Con obras e interventorías adjudicadas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11</a:t>
                      </a:r>
                      <a:endParaRPr lang="es-CO" sz="2000" dirty="0"/>
                    </a:p>
                  </a:txBody>
                  <a:tcPr/>
                </a:tc>
              </a:tr>
              <a:tr h="561691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2.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Con pliegos definitivos publicados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7</a:t>
                      </a:r>
                      <a:endParaRPr lang="es-CO" sz="2000" dirty="0"/>
                    </a:p>
                  </a:txBody>
                  <a:tcPr/>
                </a:tc>
              </a:tr>
              <a:tr h="561691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3.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Con pre pliegos publicados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13</a:t>
                      </a:r>
                      <a:endParaRPr lang="es-CO" sz="2000" dirty="0"/>
                    </a:p>
                  </a:txBody>
                  <a:tcPr/>
                </a:tc>
              </a:tr>
              <a:tr h="969495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4.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 avance</a:t>
                      </a:r>
                      <a:r>
                        <a:rPr lang="es-CO" sz="2000" dirty="0" smtClean="0"/>
                        <a:t> en publicación de procesos de contratación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 smtClean="0"/>
                    </a:p>
                    <a:p>
                      <a:pPr algn="ctr"/>
                      <a:r>
                        <a:rPr lang="es-CO" sz="2000" dirty="0" smtClean="0"/>
                        <a:t>15</a:t>
                      </a:r>
                      <a:endParaRPr lang="es-CO" sz="2000" dirty="0"/>
                    </a:p>
                  </a:txBody>
                  <a:tcPr/>
                </a:tc>
              </a:tr>
              <a:tr h="561691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TOTAL</a:t>
                      </a:r>
                      <a:endParaRPr lang="es-CO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/>
                        <a:t>46</a:t>
                      </a:r>
                      <a:endParaRPr lang="es-CO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Flecha doblada"/>
          <p:cNvSpPr/>
          <p:nvPr/>
        </p:nvSpPr>
        <p:spPr>
          <a:xfrm rot="10800000">
            <a:off x="5500688" y="4929188"/>
            <a:ext cx="3643312" cy="5715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B1695-5848-416E-B277-80A28FC4C2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4A2D12A-1CB4-47E8-BAF5-4834DA942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45FB696-2A74-4195-BFA0-0FD4994C927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49367F0-8831-40A7-97A0-05D79268796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3505</TotalTime>
  <Words>1987</Words>
  <Application>Microsoft Office PowerPoint</Application>
  <PresentationFormat>Presentación en pantalla (4:3)</PresentationFormat>
  <Paragraphs>575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Diseño personalizado</vt:lpstr>
      <vt:lpstr> I ENCUENTRO DE SECRETARIOS DE EDUCACIÓN,  2014  CONCLUSIONES</vt:lpstr>
      <vt:lpstr>Conclusiones Cobertura</vt:lpstr>
      <vt:lpstr>Presentación de PowerPoint</vt:lpstr>
      <vt:lpstr>Presentación de PowerPoint</vt:lpstr>
      <vt:lpstr>Presentación de PowerPoint</vt:lpstr>
      <vt:lpstr>En 2014,  10 Municipios Emblemáticos libres  de analfabetismo   </vt:lpstr>
      <vt:lpstr>Conclusiones Cobertura:  Programa de Alimentación Escolar - PAE</vt:lpstr>
      <vt:lpstr>Conclusiones Cobertura:  Programa de Alimentación Escolar - PAE</vt:lpstr>
      <vt:lpstr>Presentación de PowerPoint</vt:lpstr>
      <vt:lpstr>Presentación de PowerPoint</vt:lpstr>
      <vt:lpstr>Presentación de PowerPoint</vt:lpstr>
      <vt:lpstr>Presentación de PowerPoint</vt:lpstr>
      <vt:lpstr>Conclusiones eje de Calidad: Competencias Ciudadanas</vt:lpstr>
      <vt:lpstr>Conclusiones eje de Calidad: Competencias Ciudadanas</vt:lpstr>
      <vt:lpstr>Presentación de PowerPoint</vt:lpstr>
      <vt:lpstr>Conclusiones Educación Superior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Se ha democratizado el acceso beneficiando 7.4 millones de estudiantes (91% de la matricula) y  entregado 5.5. millones de títulos.  Se está produciendo de manera permanente materiales para apoyar la formación de docentes.  - Continuar transformando las prácticas de lectura y escritura en el aula - Continuar incorporando como ejes transversales del PEI la lectura y escritura - Continuar desarrollando estrategias de formación de mediadores    </vt:lpstr>
      <vt:lpstr>Resignificar la Biblioteca escolar es la gran apuesta para 2014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</dc:creator>
  <cp:lastModifiedBy>EVENTOS</cp:lastModifiedBy>
  <cp:revision>402</cp:revision>
  <cp:lastPrinted>2013-04-16T21:39:39Z</cp:lastPrinted>
  <dcterms:created xsi:type="dcterms:W3CDTF">2010-11-03T23:49:45Z</dcterms:created>
  <dcterms:modified xsi:type="dcterms:W3CDTF">2014-03-14T23:42:10Z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