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</p:sldMasterIdLst>
  <p:notesMasterIdLst>
    <p:notesMasterId r:id="rId49"/>
  </p:notesMasterIdLst>
  <p:sldIdLst>
    <p:sldId id="408" r:id="rId15"/>
    <p:sldId id="409" r:id="rId16"/>
    <p:sldId id="462" r:id="rId17"/>
    <p:sldId id="439" r:id="rId18"/>
    <p:sldId id="463" r:id="rId19"/>
    <p:sldId id="412" r:id="rId20"/>
    <p:sldId id="470" r:id="rId21"/>
    <p:sldId id="442" r:id="rId22"/>
    <p:sldId id="440" r:id="rId23"/>
    <p:sldId id="480" r:id="rId24"/>
    <p:sldId id="481" r:id="rId25"/>
    <p:sldId id="482" r:id="rId26"/>
    <p:sldId id="483" r:id="rId27"/>
    <p:sldId id="484" r:id="rId28"/>
    <p:sldId id="485" r:id="rId29"/>
    <p:sldId id="471" r:id="rId30"/>
    <p:sldId id="497" r:id="rId31"/>
    <p:sldId id="498" r:id="rId32"/>
    <p:sldId id="474" r:id="rId33"/>
    <p:sldId id="505" r:id="rId34"/>
    <p:sldId id="503" r:id="rId35"/>
    <p:sldId id="502" r:id="rId36"/>
    <p:sldId id="504" r:id="rId37"/>
    <p:sldId id="509" r:id="rId38"/>
    <p:sldId id="476" r:id="rId39"/>
    <p:sldId id="507" r:id="rId40"/>
    <p:sldId id="477" r:id="rId41"/>
    <p:sldId id="508" r:id="rId42"/>
    <p:sldId id="486" r:id="rId43"/>
    <p:sldId id="506" r:id="rId44"/>
    <p:sldId id="501" r:id="rId45"/>
    <p:sldId id="473" r:id="rId46"/>
    <p:sldId id="392" r:id="rId47"/>
    <p:sldId id="393" r:id="rId48"/>
  </p:sldIdLst>
  <p:sldSz cx="9144000" cy="5715000" type="screen16x1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1pPr>
    <a:lvl2pPr marL="192088" indent="265113" algn="ctr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2pPr>
    <a:lvl3pPr marL="388938" indent="525463" algn="ctr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3pPr>
    <a:lvl4pPr marL="584200" indent="787400" algn="ctr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4pPr>
    <a:lvl5pPr marL="779463" indent="1049338" algn="ctr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5pPr>
    <a:lvl6pPr marL="2286000" algn="l" defTabSz="457200" rtl="0" eaLnBrk="1" latinLnBrk="0" hangingPunct="1"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6pPr>
    <a:lvl7pPr marL="2743200" algn="l" defTabSz="457200" rtl="0" eaLnBrk="1" latinLnBrk="0" hangingPunct="1"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7pPr>
    <a:lvl8pPr marL="3200400" algn="l" defTabSz="457200" rtl="0" eaLnBrk="1" latinLnBrk="0" hangingPunct="1"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8pPr>
    <a:lvl9pPr marL="3657600" algn="l" defTabSz="457200" rtl="0" eaLnBrk="1" latinLnBrk="0" hangingPunct="1">
      <a:defRPr sz="2200" kern="1200">
        <a:solidFill>
          <a:srgbClr val="000000"/>
        </a:solidFill>
        <a:latin typeface="Gill Sans" pitchFamily="-84" charset="0"/>
        <a:ea typeface="ヒラギノ角ゴ ProN W3" pitchFamily="-84" charset="-128"/>
        <a:cs typeface="ヒラギノ角ゴ ProN W3" pitchFamily="-84" charset="-128"/>
        <a:sym typeface="Gill Sans" pitchFamily="-8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8"/>
    <a:srgbClr val="004E94"/>
    <a:srgbClr val="558E28"/>
    <a:srgbClr val="6FB65C"/>
    <a:srgbClr val="235F9C"/>
    <a:srgbClr val="EFFF5D"/>
    <a:srgbClr val="EFD25D"/>
    <a:srgbClr val="EAD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47" autoAdjust="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48FAD8F-D2B0-CE46-AC78-EA9FD50BCF7C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DFCA19-6561-F241-9D5A-B531C915553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26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936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193675" algn="l" defTabSz="1936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388938" algn="l" defTabSz="1936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585788" algn="l" defTabSz="1936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781050" algn="l" defTabSz="1936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978849" algn="l" defTabSz="19577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74617" algn="l" defTabSz="19577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70389" algn="l" defTabSz="19577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66158" algn="l" defTabSz="19577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La </a:t>
            </a:r>
            <a:r>
              <a:rPr lang="es-ES_tradnl" dirty="0" err="1" smtClean="0"/>
              <a:t>respuea</a:t>
            </a:r>
            <a:r>
              <a:rPr lang="es-ES_tradnl" dirty="0" smtClean="0"/>
              <a:t> es SI!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93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Gestor</a:t>
            </a:r>
            <a:r>
              <a:rPr lang="es-ES_tradnl" baseline="0" dirty="0" smtClean="0"/>
              <a:t> del proceso.</a:t>
            </a:r>
            <a:endParaRPr lang="es-ES_tradnl" dirty="0" smtClean="0"/>
          </a:p>
          <a:p>
            <a:r>
              <a:rPr lang="es-ES_tradnl" dirty="0" smtClean="0"/>
              <a:t>Articulador Institucional.</a:t>
            </a:r>
          </a:p>
          <a:p>
            <a:endParaRPr lang="es-ES_tradnl" dirty="0" smtClean="0"/>
          </a:p>
          <a:p>
            <a:pPr marL="0" marR="0" indent="0" algn="l" defTabSz="193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(EL DE LA FOTO: Alfonso Vargas </a:t>
            </a:r>
            <a:r>
              <a:rPr lang="en-US" sz="8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presidente</a:t>
            </a:r>
            <a:r>
              <a:rPr lang="en-US" sz="8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del </a:t>
            </a:r>
            <a:r>
              <a:rPr lang="en-US" sz="8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Consejo</a:t>
            </a:r>
            <a:r>
              <a:rPr lang="en-US" sz="8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Estado de </a:t>
            </a:r>
            <a:r>
              <a:rPr lang="en-US" sz="8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Ramiriquí</a:t>
            </a:r>
            <a:r>
              <a:rPr lang="en-US" sz="8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).</a:t>
            </a:r>
          </a:p>
          <a:p>
            <a:endParaRPr lang="es-ES_tradnl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s-ES_tradnl" sz="2400" b="1" dirty="0" smtClean="0"/>
              <a:t>Frentes</a:t>
            </a:r>
            <a:r>
              <a:rPr lang="es-ES_tradnl" sz="2400" b="1" baseline="0" dirty="0" smtClean="0"/>
              <a:t> de trabajo</a:t>
            </a:r>
            <a:endParaRPr lang="es-ES_tradnl" sz="2400" b="1" dirty="0"/>
          </a:p>
        </p:txBody>
      </p:sp>
      <p:sp>
        <p:nvSpPr>
          <p:cNvPr id="1904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90DC84-E4FE-B54E-9E7F-DA320C1A1230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Todas las alcaldías y gobernaciones deberán garantizar conectividad Wifi, seguridad, pólizas y un aliado pedagógico.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Contrapartida para Gobernaciones y municipios especiales, categoría 1, 2 y 3.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72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CO" sz="500" b="1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El fin pedagógico de las tabletas es transformar la educación de los niños de Colombia:</a:t>
            </a: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 genera contenidos digitales que mejoran la práctica de enseñanza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 mejora el aprendizaje de los niños al ayudar a resolver problemas.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 coloca al alcance de todos, una herramienta que puede llevar el mundo al aula.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educar, facilita el aprendizaje en personas en situación de discapacidad.</a:t>
            </a:r>
          </a:p>
          <a:p>
            <a:pPr lvl="0"/>
            <a:endParaRPr lang="es-CO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El uso pedagógico de tabletas para educar transformará realidades en todas las regiones de Colombia.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educar, facilita el aprendizaje en personas en situación de discapacidad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Las sedes de bajo logro, tienen la mejor oportunidad de transformar sus prácticas de aula y mejorar su calidad.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 coloca al alcance de todos, una herramienta que puede llevar el mundo al aula.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educar, facilita el aprendizaje en personas en situación de discapacidad.</a:t>
            </a:r>
          </a:p>
          <a:p>
            <a:pPr lvl="0"/>
            <a:endParaRPr lang="es-CO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Tabletas para educar, facilita el aprendizaje en personas en situación de discapacidad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lvl="0"/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Las sedes de bajo logro, tienen la mejor oportunidad de transformar sus prácticas de aula y mejorar su calidad.</a:t>
            </a:r>
          </a:p>
          <a:p>
            <a:pPr lvl="0"/>
            <a:endParaRPr lang="es-CO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  <a:p>
            <a:pPr marL="0" marR="0" lvl="0" indent="0" algn="l" defTabSz="193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El uso pedagógico de tabletas para educar transformará realidades en todas las regiones de Colombia.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93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sz="500" kern="1200" dirty="0" smtClean="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El 100%  de los docentes de cada sede educativa seleccionada deberán cursar un diplomado TIC de 150 horas, gratuito, como contribución y beneficio del Gobierno Nacional.</a:t>
            </a:r>
            <a:endParaRPr lang="es-ES_tradnl" sz="500" kern="1200" dirty="0" smtClean="0">
              <a:solidFill>
                <a:schemeClr val="tx1"/>
              </a:solidFill>
              <a:latin typeface="+mn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ES_tradnl" b="1" dirty="0" smtClean="0"/>
              <a:t>Es</a:t>
            </a:r>
            <a:r>
              <a:rPr lang="es-ES_tradnl" b="1" baseline="0" dirty="0" smtClean="0"/>
              <a:t> decir, contribuyen a generar mayor:</a:t>
            </a:r>
          </a:p>
          <a:p>
            <a:r>
              <a:rPr lang="es-ES_tradnl" b="1" dirty="0" smtClean="0"/>
              <a:t>Equidad</a:t>
            </a:r>
            <a:r>
              <a:rPr lang="es-ES_tradnl" b="1" dirty="0"/>
              <a:t>: </a:t>
            </a:r>
            <a:r>
              <a:rPr lang="es-ES_tradnl" dirty="0"/>
              <a:t>Cierre de brechas sociales y regionales-</a:t>
            </a:r>
            <a:r>
              <a:rPr lang="es-ES_tradnl" dirty="0" smtClean="0"/>
              <a:t> </a:t>
            </a:r>
            <a:r>
              <a:rPr lang="es-ES_tradnl" b="1" dirty="0" smtClean="0"/>
              <a:t>DISMINUCIÓN DE </a:t>
            </a:r>
            <a:r>
              <a:rPr lang="es-ES_tradnl" b="1" dirty="0"/>
              <a:t>LA POBREZA</a:t>
            </a:r>
          </a:p>
          <a:p>
            <a:r>
              <a:rPr lang="es-ES_tradnl" b="1" dirty="0"/>
              <a:t>Oportunidad: </a:t>
            </a:r>
            <a:r>
              <a:rPr lang="es-ES_tradnl" dirty="0"/>
              <a:t>Generación de más opciones para el desarrollo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b="1" dirty="0" smtClean="0"/>
              <a:t>EMPLEO</a:t>
            </a:r>
          </a:p>
          <a:p>
            <a:r>
              <a:rPr lang="es-ES_tradnl" b="1" dirty="0" smtClean="0"/>
              <a:t>Competitividad:</a:t>
            </a:r>
            <a:r>
              <a:rPr lang="es-ES_tradnl" b="1" baseline="0" dirty="0" smtClean="0"/>
              <a:t> </a:t>
            </a:r>
            <a:r>
              <a:rPr lang="es-ES_tradnl" b="0" baseline="0" dirty="0" smtClean="0"/>
              <a:t>Mayor productividad. </a:t>
            </a:r>
            <a:endParaRPr lang="es-ES_tradnl" b="1" dirty="0" smtClean="0"/>
          </a:p>
          <a:p>
            <a:endParaRPr lang="es-ES_tradnl" b="1" dirty="0" smtClean="0"/>
          </a:p>
          <a:p>
            <a:r>
              <a:rPr lang="es-ES_tradnl" b="1" dirty="0" smtClean="0"/>
              <a:t>(Acá cambiamos el tema de Sostenibilidad</a:t>
            </a:r>
            <a:r>
              <a:rPr lang="es-ES_tradnl" b="1" baseline="0" dirty="0" smtClean="0"/>
              <a:t> (</a:t>
            </a:r>
            <a:r>
              <a:rPr lang="es-ES_tradnl" dirty="0" smtClean="0"/>
              <a:t>Mitigación </a:t>
            </a:r>
            <a:r>
              <a:rPr lang="es-ES_tradnl" dirty="0"/>
              <a:t>del impacto ambiental negativo de los elementos </a:t>
            </a:r>
            <a:r>
              <a:rPr lang="es-ES_tradnl" dirty="0" smtClean="0"/>
              <a:t>tecnológicos)</a:t>
            </a:r>
            <a:r>
              <a:rPr lang="es-ES_tradnl" baseline="0" dirty="0" smtClean="0"/>
              <a:t> por el de </a:t>
            </a:r>
            <a:r>
              <a:rPr lang="es-ES_tradnl" b="1" baseline="0" dirty="0" smtClean="0"/>
              <a:t>Competitividad),</a:t>
            </a:r>
            <a:endParaRPr lang="es-ES_tradnl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s-ES_tradnl" sz="2400" b="1"/>
              <a:t>QUÉ: La misión</a:t>
            </a:r>
          </a:p>
        </p:txBody>
      </p:sp>
      <p:sp>
        <p:nvSpPr>
          <p:cNvPr id="1904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90DC84-E4FE-B54E-9E7F-DA320C1A1230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93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Gestor</a:t>
            </a:r>
            <a:r>
              <a:rPr lang="es-ES_tradnl" baseline="0" dirty="0" smtClean="0"/>
              <a:t> del proceso.</a:t>
            </a:r>
            <a:endParaRPr lang="es-ES_tradnl" dirty="0" smtClean="0"/>
          </a:p>
          <a:p>
            <a:r>
              <a:rPr lang="es-ES_tradnl" dirty="0" smtClean="0"/>
              <a:t>Articulador Institucional.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DFCA19-6561-F241-9D5A-B531C915553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CO" sz="26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sz="2400" b="1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DOTACIÓN DE HERRAMIENTAS TECNOLÓGICAS</a:t>
            </a:r>
          </a:p>
          <a:p>
            <a:pPr eaLnBrk="1" hangingPunct="1"/>
            <a:endParaRPr lang="en-US" sz="2400" b="1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2400" b="1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SITUACIÓN:</a:t>
            </a:r>
          </a:p>
          <a:p>
            <a:pPr eaLnBrk="1" hangingPunct="1"/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Los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estudiantes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Colombianos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evidencian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desempeño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significativamente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inferior (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pruebas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PISA)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frenta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los de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paises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consolidan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TIC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como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potencial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educativo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</a:p>
          <a:p>
            <a:pPr eaLnBrk="1" hangingPunct="1"/>
            <a:r>
              <a:rPr lang="en-US" sz="2400" b="1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INICIATIVA:</a:t>
            </a:r>
          </a:p>
          <a:p>
            <a:pPr eaLnBrk="1" hangingPunct="1"/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Llevamos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tecnología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sedes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educativas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oficiales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especialmente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ubicadas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zonas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rurales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y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apartadas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geografía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nacional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</a:p>
          <a:p>
            <a:pPr eaLnBrk="1" hangingPunct="1"/>
            <a:endParaRPr lang="es-CO" sz="24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s-ES_tradnl" sz="2400" b="1" dirty="0"/>
          </a:p>
        </p:txBody>
      </p:sp>
      <p:sp>
        <p:nvSpPr>
          <p:cNvPr id="1966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B0E6BF-DB74-8846-835A-9B4323CB8262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s-ES_tradnl" sz="2400" b="1" dirty="0" smtClean="0"/>
              <a:t>FORMACIÓN Y ACOMPAÑAMIENTO</a:t>
            </a:r>
            <a:r>
              <a:rPr lang="es-ES_tradnl" sz="2400" b="1" baseline="0" dirty="0" smtClean="0"/>
              <a:t> A LAS COMUNIDADES EDUCATIVAS</a:t>
            </a:r>
          </a:p>
          <a:p>
            <a:pPr eaLnBrk="1" hangingPunct="1"/>
            <a:endParaRPr lang="es-ES_tradnl" sz="2400" b="1" dirty="0" smtClean="0"/>
          </a:p>
          <a:p>
            <a:r>
              <a:rPr lang="es-ES_tradnl" sz="800" b="1" dirty="0" smtClean="0"/>
              <a:t>SITUACIÓN:</a:t>
            </a:r>
          </a:p>
          <a:p>
            <a:r>
              <a:rPr lang="es-ES_tradnl" sz="800" dirty="0" smtClean="0"/>
              <a:t>En Colombia es incipiente el reconocimiento del impacto de la tecnología en la educación. Pocos docentes saben cómo aplicar la tecnología como herramienta didáctica</a:t>
            </a:r>
          </a:p>
          <a:p>
            <a:r>
              <a:rPr lang="es-ES_tradnl" sz="800" b="1" dirty="0" smtClean="0"/>
              <a:t>INICIATIVA</a:t>
            </a:r>
            <a:r>
              <a:rPr lang="es-ES_tradnl" sz="800" dirty="0" smtClean="0"/>
              <a:t>:</a:t>
            </a:r>
          </a:p>
          <a:p>
            <a:r>
              <a:rPr lang="es-ES_tradnl" sz="800" dirty="0" smtClean="0"/>
              <a:t>Desarrollamos prácticas innovadoras de enseñanza y aprendizaje a través de la apropiación de las tecnologías de vanguardia, generando mayor interés en los contenidos educativos.</a:t>
            </a:r>
          </a:p>
          <a:p>
            <a:pPr eaLnBrk="1" hangingPunct="1"/>
            <a:endParaRPr lang="es-ES_tradnl" sz="2400" b="1" dirty="0"/>
          </a:p>
        </p:txBody>
      </p:sp>
      <p:sp>
        <p:nvSpPr>
          <p:cNvPr id="1986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8A3738-433B-244C-954A-B89E3D88C301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PE" pitchFamily="-84" charset="0"/>
                <a:sym typeface="CPE" pitchFamily="-84" charset="0"/>
              </a:rPr>
              <a:t>GESTIÓN AMBIENTAL DE LOS EQUIPOS EN DESUSO.</a:t>
            </a: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FFFF"/>
              </a:solidFill>
              <a:latin typeface="CPE" pitchFamily="-84" charset="0"/>
              <a:sym typeface="CPE" pitchFamily="-84" charset="0"/>
            </a:endParaRPr>
          </a:p>
          <a:p>
            <a:r>
              <a:rPr lang="es-ES_tradnl" sz="800" b="1" dirty="0" smtClean="0"/>
              <a:t>SITUACIÓN:</a:t>
            </a:r>
          </a:p>
          <a:p>
            <a:r>
              <a:rPr lang="es-ES_tradnl" sz="800" dirty="0" smtClean="0"/>
              <a:t>Antes del año 2000 no existía en nuestro país ninguna estrategia integral para la gestión final de los computadores en desuso.</a:t>
            </a:r>
          </a:p>
          <a:p>
            <a:r>
              <a:rPr lang="es-ES_tradnl" sz="800" b="1" dirty="0" smtClean="0"/>
              <a:t>INICIATIVA</a:t>
            </a:r>
            <a:r>
              <a:rPr lang="es-ES_tradnl" sz="800" dirty="0" smtClean="0"/>
              <a:t>:</a:t>
            </a:r>
          </a:p>
          <a:p>
            <a:r>
              <a:rPr lang="es-ES_tradnl" sz="800" dirty="0" smtClean="0"/>
              <a:t>Lideramos un modelo único de gestión pública que integra la donación, el reacondicionamiento de equipos en desuso y el aprovechamiento de residuos electrónicos.</a:t>
            </a: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FFFF"/>
              </a:solidFill>
              <a:latin typeface="CPE" pitchFamily="-84" charset="0"/>
              <a:sym typeface="CPE" pitchFamily="-84" charset="0"/>
            </a:endParaRP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FFFF"/>
              </a:solidFill>
              <a:latin typeface="CPE" pitchFamily="-84" charset="0"/>
              <a:sym typeface="CPE" pitchFamily="-84" charset="0"/>
            </a:endParaRP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FFFF"/>
              </a:solidFill>
              <a:latin typeface="CPE" pitchFamily="-84" charset="0"/>
              <a:sym typeface="CPE" pitchFamily="-84" charset="0"/>
            </a:endParaRP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FFFF"/>
              </a:solidFill>
              <a:latin typeface="CPE" pitchFamily="-84" charset="0"/>
              <a:sym typeface="CPE" pitchFamily="-84" charset="0"/>
            </a:endParaRP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FFFF"/>
              </a:solidFill>
              <a:latin typeface="CPE" pitchFamily="-84" charset="0"/>
              <a:sym typeface="CPE" pitchFamily="-84" charset="0"/>
            </a:endParaRPr>
          </a:p>
          <a:p>
            <a:pPr eaLnBrk="1" hangingPunct="1"/>
            <a:endParaRPr lang="es-ES_tradnl" sz="2400" b="1" dirty="0"/>
          </a:p>
        </p:txBody>
      </p:sp>
      <p:sp>
        <p:nvSpPr>
          <p:cNvPr id="2007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CEE41A-11AC-B847-AE91-E19A9408F3D6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NUESTRO</a:t>
            </a:r>
            <a:r>
              <a:rPr lang="en-US" sz="2400" b="1" baseline="0" dirty="0" smtClean="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 COMPROMISO CON LOS NIÑOS Y JÓVENES, QUE VA MÁS ALLÁ DE LA OBLIGACIÓN.</a:t>
            </a:r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 smtClean="0">
              <a:solidFill>
                <a:schemeClr val="bg1"/>
              </a:solidFill>
              <a:latin typeface="CPE" pitchFamily="-84" charset="0"/>
              <a:sym typeface="CPE" pitchFamily="-84" charset="0"/>
            </a:endParaRPr>
          </a:p>
          <a:p>
            <a:r>
              <a:rPr lang="es-ES_tradnl" sz="800" b="1" dirty="0" smtClean="0"/>
              <a:t>SITUACIÓN</a:t>
            </a:r>
            <a:r>
              <a:rPr lang="es-ES_tradnl" sz="800" dirty="0" smtClean="0"/>
              <a:t>:</a:t>
            </a:r>
          </a:p>
          <a:p>
            <a:r>
              <a:rPr lang="es-ES_tradnl" sz="800" dirty="0" smtClean="0"/>
              <a:t>La percepción de las TIC suele estar asociada meramente a los elementos tecnológicos, ignorando el componente más importante: Las personas.</a:t>
            </a:r>
          </a:p>
          <a:p>
            <a:r>
              <a:rPr lang="es-ES_tradnl" sz="800" b="1" dirty="0" smtClean="0"/>
              <a:t>INICIATIVA</a:t>
            </a:r>
            <a:r>
              <a:rPr lang="es-ES_tradnl" sz="800" dirty="0" smtClean="0"/>
              <a:t>:</a:t>
            </a:r>
          </a:p>
          <a:p>
            <a:r>
              <a:rPr lang="es-ES_tradnl" sz="800" dirty="0" smtClean="0"/>
              <a:t>Construimos comunidad, la cual crece y se enriquece con  las historias de vida tanto de nuestros beneficiados los niños y jóvenes, como de las vidas de nuestros padrinos, aliados y amigos.</a:t>
            </a:r>
          </a:p>
          <a:p>
            <a:endParaRPr lang="es-ES_tradnl" sz="800" dirty="0" smtClean="0"/>
          </a:p>
          <a:p>
            <a:pPr marL="0" marR="0" indent="0" algn="l" defTabSz="19367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 smtClean="0">
              <a:solidFill>
                <a:schemeClr val="bg1"/>
              </a:solidFill>
              <a:latin typeface="CPE" pitchFamily="-84" charset="0"/>
              <a:sym typeface="CPE" pitchFamily="-84" charset="0"/>
            </a:endParaRPr>
          </a:p>
        </p:txBody>
      </p:sp>
      <p:sp>
        <p:nvSpPr>
          <p:cNvPr id="2027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944753-6DBC-A047-8316-6CEED16EB167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629" y="1621972"/>
            <a:ext cx="1360714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0657" y="1621972"/>
            <a:ext cx="1360714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3500"/>
            <a:ext cx="2057400" cy="3771900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6106886" cy="37719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686" y="152402"/>
            <a:ext cx="1839686" cy="48223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629" y="152402"/>
            <a:ext cx="5453743" cy="48223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632" y="1621972"/>
            <a:ext cx="1738993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6940" y="1621972"/>
            <a:ext cx="1738993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686" y="152402"/>
            <a:ext cx="1839686" cy="48223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629" y="152402"/>
            <a:ext cx="5453743" cy="48223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  <a:prstGeom prst="rect">
            <a:avLst/>
          </a:prstGeom>
        </p:spPr>
        <p:txBody>
          <a:bodyPr vert="horz" lIns="39150" tIns="19576" rIns="39150" bIns="19576"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629" y="745672"/>
            <a:ext cx="3646714" cy="42291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57" y="745672"/>
            <a:ext cx="3646714" cy="42291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2"/>
            <a:ext cx="2057400" cy="4746172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2"/>
            <a:ext cx="6106886" cy="47461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371" y="1747159"/>
            <a:ext cx="2011136" cy="3706586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6821" y="1747159"/>
            <a:ext cx="2011136" cy="3706586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Palatino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6061" y="261259"/>
            <a:ext cx="1021896" cy="5192486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375" y="261259"/>
            <a:ext cx="3000375" cy="5192486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4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2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6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0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9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3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E596-70A9-5C41-ACCD-4A3199C2AB01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CF2F-4BAD-4E4D-8822-DE5575A3A5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430C7-8AE0-8F46-81FC-78BC416FD65B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5D82C-14B2-BE4B-8102-72F8657BE6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41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483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724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1207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544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9690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393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8D1A-C735-F04A-AB99-454C64FD31EE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0E4D6-BEBE-8240-A529-77F025D87B6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C36-5102-6C49-B093-C06C871CD6BC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06286-DB98-E941-B563-3803A573D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54" indent="0">
              <a:buNone/>
              <a:defRPr sz="1900" b="1"/>
            </a:lvl2pPr>
            <a:lvl3pPr marL="848310" indent="0">
              <a:buNone/>
              <a:defRPr sz="1700" b="1"/>
            </a:lvl3pPr>
            <a:lvl4pPr marL="1272466" indent="0">
              <a:buNone/>
              <a:defRPr sz="1500" b="1"/>
            </a:lvl4pPr>
            <a:lvl5pPr marL="1696619" indent="0">
              <a:buNone/>
              <a:defRPr sz="1500" b="1"/>
            </a:lvl5pPr>
            <a:lvl6pPr marL="2120774" indent="0">
              <a:buNone/>
              <a:defRPr sz="1500" b="1"/>
            </a:lvl6pPr>
            <a:lvl7pPr marL="2544928" indent="0">
              <a:buNone/>
              <a:defRPr sz="1500" b="1"/>
            </a:lvl7pPr>
            <a:lvl8pPr marL="2969085" indent="0">
              <a:buNone/>
              <a:defRPr sz="1500" b="1"/>
            </a:lvl8pPr>
            <a:lvl9pPr marL="3393240" indent="0">
              <a:buNone/>
              <a:defRPr sz="15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54" indent="0">
              <a:buNone/>
              <a:defRPr sz="1900" b="1"/>
            </a:lvl2pPr>
            <a:lvl3pPr marL="848310" indent="0">
              <a:buNone/>
              <a:defRPr sz="1700" b="1"/>
            </a:lvl3pPr>
            <a:lvl4pPr marL="1272466" indent="0">
              <a:buNone/>
              <a:defRPr sz="1500" b="1"/>
            </a:lvl4pPr>
            <a:lvl5pPr marL="1696619" indent="0">
              <a:buNone/>
              <a:defRPr sz="1500" b="1"/>
            </a:lvl5pPr>
            <a:lvl6pPr marL="2120774" indent="0">
              <a:buNone/>
              <a:defRPr sz="1500" b="1"/>
            </a:lvl6pPr>
            <a:lvl7pPr marL="2544928" indent="0">
              <a:buNone/>
              <a:defRPr sz="1500" b="1"/>
            </a:lvl7pPr>
            <a:lvl8pPr marL="2969085" indent="0">
              <a:buNone/>
              <a:defRPr sz="1500" b="1"/>
            </a:lvl8pPr>
            <a:lvl9pPr marL="3393240" indent="0">
              <a:buNone/>
              <a:defRPr sz="15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8D4BB-C0B9-5741-9C17-BF1B87D692C3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049BE-19A9-DC4D-A6D7-8060A31F2D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66FB-C896-4C45-8088-91ADDAB50F20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767A-34D2-864A-9199-1D8130597A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61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9D57-47E5-084F-ABBC-D48FBD3BEAA2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DCF83-C303-974A-81D2-8BDFDB500B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27541"/>
            <a:ext cx="3008313" cy="96837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5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195922"/>
            <a:ext cx="3008313" cy="3909219"/>
          </a:xfrm>
        </p:spPr>
        <p:txBody>
          <a:bodyPr/>
          <a:lstStyle>
            <a:lvl1pPr marL="0" indent="0">
              <a:buNone/>
              <a:defRPr sz="1200"/>
            </a:lvl1pPr>
            <a:lvl2pPr marL="424154" indent="0">
              <a:buNone/>
              <a:defRPr sz="1200"/>
            </a:lvl2pPr>
            <a:lvl3pPr marL="848310" indent="0">
              <a:buNone/>
              <a:defRPr sz="900"/>
            </a:lvl3pPr>
            <a:lvl4pPr marL="1272466" indent="0">
              <a:buNone/>
              <a:defRPr sz="800"/>
            </a:lvl4pPr>
            <a:lvl5pPr marL="1696619" indent="0">
              <a:buNone/>
              <a:defRPr sz="800"/>
            </a:lvl5pPr>
            <a:lvl6pPr marL="2120774" indent="0">
              <a:buNone/>
              <a:defRPr sz="800"/>
            </a:lvl6pPr>
            <a:lvl7pPr marL="2544928" indent="0">
              <a:buNone/>
              <a:defRPr sz="800"/>
            </a:lvl7pPr>
            <a:lvl8pPr marL="2969085" indent="0">
              <a:buNone/>
              <a:defRPr sz="800"/>
            </a:lvl8pPr>
            <a:lvl9pPr marL="3393240" indent="0">
              <a:buNone/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84B13-A8A8-0340-9C76-7003D4A93BCB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E99B3-7252-C746-A49C-317801DF25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5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24154" indent="0">
              <a:buNone/>
              <a:defRPr sz="2600"/>
            </a:lvl2pPr>
            <a:lvl3pPr marL="848310" indent="0">
              <a:buNone/>
              <a:defRPr sz="2200"/>
            </a:lvl3pPr>
            <a:lvl4pPr marL="1272466" indent="0">
              <a:buNone/>
              <a:defRPr sz="1900"/>
            </a:lvl4pPr>
            <a:lvl5pPr marL="1696619" indent="0">
              <a:buNone/>
              <a:defRPr sz="1900"/>
            </a:lvl5pPr>
            <a:lvl6pPr marL="2120774" indent="0">
              <a:buNone/>
              <a:defRPr sz="1900"/>
            </a:lvl6pPr>
            <a:lvl7pPr marL="2544928" indent="0">
              <a:buNone/>
              <a:defRPr sz="1900"/>
            </a:lvl7pPr>
            <a:lvl8pPr marL="2969085" indent="0">
              <a:buNone/>
              <a:defRPr sz="1900"/>
            </a:lvl8pPr>
            <a:lvl9pPr marL="3393240" indent="0">
              <a:buNone/>
              <a:defRPr sz="1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200"/>
            </a:lvl1pPr>
            <a:lvl2pPr marL="424154" indent="0">
              <a:buNone/>
              <a:defRPr sz="1200"/>
            </a:lvl2pPr>
            <a:lvl3pPr marL="848310" indent="0">
              <a:buNone/>
              <a:defRPr sz="900"/>
            </a:lvl3pPr>
            <a:lvl4pPr marL="1272466" indent="0">
              <a:buNone/>
              <a:defRPr sz="800"/>
            </a:lvl4pPr>
            <a:lvl5pPr marL="1696619" indent="0">
              <a:buNone/>
              <a:defRPr sz="800"/>
            </a:lvl5pPr>
            <a:lvl6pPr marL="2120774" indent="0">
              <a:buNone/>
              <a:defRPr sz="800"/>
            </a:lvl6pPr>
            <a:lvl7pPr marL="2544928" indent="0">
              <a:buNone/>
              <a:defRPr sz="800"/>
            </a:lvl7pPr>
            <a:lvl8pPr marL="2969085" indent="0">
              <a:buNone/>
              <a:defRPr sz="800"/>
            </a:lvl8pPr>
            <a:lvl9pPr marL="3393240" indent="0">
              <a:buNone/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B6076-1190-E545-A95E-0A3DF7434E6C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1D95D-736B-8842-BA0C-291078551E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40D26-43B3-2244-8AE1-B0F5C04AF0E6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94830-9591-D542-81DD-917E14EA44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29834-FB88-6C47-9C56-CBC4B4296E73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6CE51-ABAC-9C40-88E4-E3232F8C91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3502"/>
            <a:ext cx="2057400" cy="39841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2"/>
            <a:ext cx="6106886" cy="3984172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61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3502"/>
            <a:ext cx="2057400" cy="39841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2"/>
            <a:ext cx="6106886" cy="3984172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314" y="2803074"/>
            <a:ext cx="2030186" cy="193221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1814" y="2803074"/>
            <a:ext cx="2030186" cy="193221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61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586" y="827315"/>
            <a:ext cx="1031421" cy="39079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314" y="827315"/>
            <a:ext cx="3028950" cy="39079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314" y="2803074"/>
            <a:ext cx="2030186" cy="193221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1814" y="2803074"/>
            <a:ext cx="2030186" cy="193221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586" y="827315"/>
            <a:ext cx="1031421" cy="39079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314" y="827315"/>
            <a:ext cx="3028950" cy="39079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61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4953000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106886" cy="49530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  <a:prstGeom prst="rect">
            <a:avLst/>
          </a:prstGeom>
        </p:spPr>
        <p:txBody>
          <a:bodyPr vert="horz" lIns="39150" tIns="19576" rIns="39150" bIns="19576"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61" y="1333500"/>
            <a:ext cx="4082143" cy="37719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  <a:prstGeom prst="rect">
            <a:avLst/>
          </a:prstGeom>
        </p:spPr>
        <p:txBody>
          <a:bodyPr vert="horz" lIns="39150" tIns="19576" rIns="39150" bIns="19576"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06886" cy="4876800"/>
          </a:xfrm>
          <a:prstGeom prst="rect">
            <a:avLst/>
          </a:prstGeom>
        </p:spPr>
        <p:txBody>
          <a:bodyPr vert="eaVert" lIns="39150" tIns="19576" rIns="39150" bIns="19576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  <a:prstGeom prst="rect">
            <a:avLst/>
          </a:prstGeom>
        </p:spPr>
        <p:txBody>
          <a:bodyPr vert="horz" lIns="39150" tIns="19576" rIns="39150" bIns="19576"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632" y="1621972"/>
            <a:ext cx="1738993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6940" y="1621972"/>
            <a:ext cx="1738993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686" y="152402"/>
            <a:ext cx="1839686" cy="48223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629" y="152402"/>
            <a:ext cx="5453743" cy="48223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055"/>
            <a:ext cx="7772400" cy="1225323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3"/>
            <a:ext cx="6400800" cy="1460727"/>
          </a:xfrm>
        </p:spPr>
        <p:txBody>
          <a:bodyPr/>
          <a:lstStyle>
            <a:lvl1pPr marL="0" indent="0" algn="ctr">
              <a:buNone/>
              <a:defRPr/>
            </a:lvl1pPr>
            <a:lvl2pPr marL="195747" indent="0" algn="ctr">
              <a:buNone/>
              <a:defRPr/>
            </a:lvl2pPr>
            <a:lvl3pPr marL="391496" indent="0" algn="ctr">
              <a:buNone/>
              <a:defRPr/>
            </a:lvl3pPr>
            <a:lvl4pPr marL="587243" indent="0" algn="ctr">
              <a:buNone/>
              <a:defRPr/>
            </a:lvl4pPr>
            <a:lvl5pPr marL="782990" indent="0" algn="ctr">
              <a:buNone/>
              <a:defRPr/>
            </a:lvl5pPr>
            <a:lvl6pPr marL="978738" indent="0" algn="ctr">
              <a:buNone/>
              <a:defRPr/>
            </a:lvl6pPr>
            <a:lvl7pPr marL="1174483" indent="0" algn="ctr">
              <a:buNone/>
              <a:defRPr/>
            </a:lvl7pPr>
            <a:lvl8pPr marL="1370234" indent="0" algn="ctr">
              <a:buNone/>
              <a:defRPr/>
            </a:lvl8pPr>
            <a:lvl9pPr marL="1565979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  <a:prstGeom prst="rect">
            <a:avLst/>
          </a:prstGeom>
        </p:spPr>
        <p:txBody>
          <a:bodyPr vert="horz" lIns="39150" tIns="19576" rIns="39150" bIns="19576"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9" y="3672568"/>
            <a:ext cx="7772400" cy="1134836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9" y="2422074"/>
            <a:ext cx="7772400" cy="1250497"/>
          </a:xfrm>
        </p:spPr>
        <p:txBody>
          <a:bodyPr anchor="b"/>
          <a:lstStyle>
            <a:lvl1pPr marL="0" indent="0">
              <a:buNone/>
              <a:defRPr sz="800"/>
            </a:lvl1pPr>
            <a:lvl2pPr marL="195747" indent="0">
              <a:buNone/>
              <a:defRPr sz="700"/>
            </a:lvl2pPr>
            <a:lvl3pPr marL="391496" indent="0">
              <a:buNone/>
              <a:defRPr sz="600"/>
            </a:lvl3pPr>
            <a:lvl4pPr marL="587243" indent="0">
              <a:buNone/>
              <a:defRPr sz="500"/>
            </a:lvl4pPr>
            <a:lvl5pPr marL="782990" indent="0">
              <a:buNone/>
              <a:defRPr sz="500"/>
            </a:lvl5pPr>
            <a:lvl6pPr marL="978738" indent="0">
              <a:buNone/>
              <a:defRPr sz="500"/>
            </a:lvl6pPr>
            <a:lvl7pPr marL="1174483" indent="0">
              <a:buNone/>
              <a:defRPr sz="500"/>
            </a:lvl7pPr>
            <a:lvl8pPr marL="1370234" indent="0">
              <a:buNone/>
              <a:defRPr sz="500"/>
            </a:lvl8pPr>
            <a:lvl9pPr marL="1565979" indent="0">
              <a:buNone/>
              <a:defRPr sz="5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629" y="1621972"/>
            <a:ext cx="3646714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4657" y="1621972"/>
            <a:ext cx="3646714" cy="33528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79072"/>
            <a:ext cx="4039961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2474"/>
            <a:ext cx="4039961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98" y="1279072"/>
            <a:ext cx="4042002" cy="533400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5747" indent="0">
              <a:buNone/>
              <a:defRPr sz="800" b="1"/>
            </a:lvl2pPr>
            <a:lvl3pPr marL="391496" indent="0">
              <a:buNone/>
              <a:defRPr sz="700" b="1"/>
            </a:lvl3pPr>
            <a:lvl4pPr marL="587243" indent="0">
              <a:buNone/>
              <a:defRPr sz="600" b="1"/>
            </a:lvl4pPr>
            <a:lvl5pPr marL="782990" indent="0">
              <a:buNone/>
              <a:defRPr sz="600" b="1"/>
            </a:lvl5pPr>
            <a:lvl6pPr marL="978738" indent="0">
              <a:buNone/>
              <a:defRPr sz="600" b="1"/>
            </a:lvl6pPr>
            <a:lvl7pPr marL="1174483" indent="0">
              <a:buNone/>
              <a:defRPr sz="600" b="1"/>
            </a:lvl7pPr>
            <a:lvl8pPr marL="1370234" indent="0">
              <a:buNone/>
              <a:defRPr sz="600" b="1"/>
            </a:lvl8pPr>
            <a:lvl9pPr marL="1565979" indent="0">
              <a:buNone/>
              <a:defRPr sz="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98" y="1812474"/>
            <a:ext cx="4042002" cy="329292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240"/>
            <a:ext cx="3008539" cy="96882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84" y="227245"/>
            <a:ext cx="5111523" cy="487816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6069"/>
            <a:ext cx="3008539" cy="39093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061" y="4000501"/>
            <a:ext cx="5486400" cy="47216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061" y="510949"/>
            <a:ext cx="548640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195747" indent="0">
              <a:buNone/>
              <a:defRPr sz="1200"/>
            </a:lvl2pPr>
            <a:lvl3pPr marL="391496" indent="0">
              <a:buNone/>
              <a:defRPr sz="1000"/>
            </a:lvl3pPr>
            <a:lvl4pPr marL="587243" indent="0">
              <a:buNone/>
              <a:defRPr sz="800"/>
            </a:lvl4pPr>
            <a:lvl5pPr marL="782990" indent="0">
              <a:buNone/>
              <a:defRPr sz="800"/>
            </a:lvl5pPr>
            <a:lvl6pPr marL="978738" indent="0">
              <a:buNone/>
              <a:defRPr sz="800"/>
            </a:lvl6pPr>
            <a:lvl7pPr marL="1174483" indent="0">
              <a:buNone/>
              <a:defRPr sz="800"/>
            </a:lvl7pPr>
            <a:lvl8pPr marL="1370234" indent="0">
              <a:buNone/>
              <a:defRPr sz="800"/>
            </a:lvl8pPr>
            <a:lvl9pPr marL="1565979" indent="0">
              <a:buNone/>
              <a:defRPr sz="8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061" y="4472669"/>
            <a:ext cx="5486400" cy="670832"/>
          </a:xfrm>
        </p:spPr>
        <p:txBody>
          <a:bodyPr/>
          <a:lstStyle>
            <a:lvl1pPr marL="0" indent="0">
              <a:buNone/>
              <a:defRPr sz="500"/>
            </a:lvl1pPr>
            <a:lvl2pPr marL="195747" indent="0">
              <a:buNone/>
              <a:defRPr sz="500"/>
            </a:lvl2pPr>
            <a:lvl3pPr marL="391496" indent="0">
              <a:buNone/>
              <a:defRPr sz="500"/>
            </a:lvl3pPr>
            <a:lvl4pPr marL="587243" indent="0">
              <a:buNone/>
              <a:defRPr sz="400"/>
            </a:lvl4pPr>
            <a:lvl5pPr marL="782990" indent="0">
              <a:buNone/>
              <a:defRPr sz="400"/>
            </a:lvl5pPr>
            <a:lvl6pPr marL="978738" indent="0">
              <a:buNone/>
              <a:defRPr sz="400"/>
            </a:lvl6pPr>
            <a:lvl7pPr marL="1174483" indent="0">
              <a:buNone/>
              <a:defRPr sz="400"/>
            </a:lvl7pPr>
            <a:lvl8pPr marL="1370234" indent="0">
              <a:buNone/>
              <a:defRPr sz="400"/>
            </a:lvl8pPr>
            <a:lvl9pPr marL="1565979" indent="0">
              <a:buNone/>
              <a:defRPr sz="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686" y="152402"/>
            <a:ext cx="1839686" cy="4822372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629" y="152402"/>
            <a:ext cx="5453743" cy="4822372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1741488"/>
            <a:ext cx="7359650" cy="2232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144463" indent="-144463" algn="ctr" rtl="0" eaLnBrk="0" fontAlgn="base" hangingPunct="0">
        <a:spcBef>
          <a:spcPct val="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315913" indent="-120650" algn="ctr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487363" indent="-95250" algn="ctr" rtl="0" eaLnBrk="0" fontAlgn="base" hangingPunct="0">
        <a:spcBef>
          <a:spcPct val="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682625" indent="-95250" algn="ctr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879475" indent="-95250" algn="ctr" rtl="0" eaLnBrk="0" fontAlgn="base" hangingPunct="0">
        <a:spcBef>
          <a:spcPct val="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152400"/>
            <a:ext cx="73596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175" y="1622425"/>
            <a:ext cx="2787650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22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12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03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893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084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282553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478301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674049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869797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152400"/>
            <a:ext cx="73596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1622425"/>
            <a:ext cx="3543300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22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12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03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893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084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282553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478301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674049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869797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746125"/>
            <a:ext cx="7359650" cy="422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55600" indent="-241300" algn="l" rtl="0" eaLnBrk="0" fontAlgn="base" hangingPunct="0">
        <a:spcBef>
          <a:spcPts val="2875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46100" indent="-241300" algn="l" rtl="0" eaLnBrk="0" fontAlgn="base" hangingPunct="0">
        <a:spcBef>
          <a:spcPts val="2875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36600" indent="-241300" algn="l" rtl="0" eaLnBrk="0" fontAlgn="base" hangingPunct="0">
        <a:spcBef>
          <a:spcPts val="2875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927100" indent="-241300" algn="l" rtl="0" eaLnBrk="0" fontAlgn="base" hangingPunct="0">
        <a:spcBef>
          <a:spcPts val="2875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117600" indent="-241300" algn="l" rtl="0" eaLnBrk="0" fontAlgn="base" hangingPunct="0">
        <a:spcBef>
          <a:spcPts val="2875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315858" indent="-244684" algn="l" rtl="0" fontAlgn="base">
        <a:spcBef>
          <a:spcPts val="2870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511607" indent="-244684" algn="l" rtl="0" fontAlgn="base">
        <a:spcBef>
          <a:spcPts val="2870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707353" indent="-244684" algn="l" rtl="0" fontAlgn="base">
        <a:spcBef>
          <a:spcPts val="2870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903100" indent="-244684" algn="l" rtl="0" fontAlgn="base">
        <a:spcBef>
          <a:spcPts val="2870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47838"/>
            <a:ext cx="4087813" cy="3705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Palatino" pitchFamily="-84" charset="0"/>
              </a:rPr>
              <a:t>Second level</a:t>
            </a:r>
          </a:p>
          <a:p>
            <a:pPr lvl="2"/>
            <a:r>
              <a:rPr lang="en-US">
                <a:sym typeface="Palatino" pitchFamily="-84" charset="0"/>
              </a:rPr>
              <a:t>Third level</a:t>
            </a:r>
          </a:p>
          <a:p>
            <a:pPr lvl="3"/>
            <a:r>
              <a:rPr lang="en-US">
                <a:sym typeface="Palatino" pitchFamily="-84" charset="0"/>
              </a:rPr>
              <a:t>Fourth level</a:t>
            </a:r>
          </a:p>
          <a:p>
            <a:pPr lvl="4"/>
            <a:r>
              <a:rPr lang="en-US">
                <a:sym typeface="Palatino" pitchFamily="-84" charset="0"/>
              </a:rPr>
              <a:t>Fifth level</a:t>
            </a:r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61938"/>
            <a:ext cx="4087813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Didot" pitchFamily="-84" charset="0"/>
              </a:rPr>
              <a:t>Click to edit Master title style</a:t>
            </a:r>
          </a:p>
        </p:txBody>
      </p:sp>
      <p:grpSp>
        <p:nvGrpSpPr>
          <p:cNvPr id="148484" name="Group 3"/>
          <p:cNvGrpSpPr>
            <a:grpSpLocks/>
          </p:cNvGrpSpPr>
          <p:nvPr/>
        </p:nvGrpSpPr>
        <p:grpSpPr bwMode="auto">
          <a:xfrm>
            <a:off x="1001713" y="1501775"/>
            <a:ext cx="3336925" cy="33338"/>
            <a:chOff x="0" y="0"/>
            <a:chExt cx="4904" cy="48"/>
          </a:xfrm>
        </p:grpSpPr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>
              <a:off x="0" y="0"/>
              <a:ext cx="4904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0" y="48"/>
              <a:ext cx="4904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+mj-lt"/>
          <a:ea typeface="+mj-ea"/>
          <a:cs typeface="+mj-cs"/>
          <a:sym typeface="Didot" pitchFamily="-8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-8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-8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-8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-84" charset="0"/>
        </a:defRPr>
      </a:lvl5pPr>
      <a:lvl6pPr marL="195747" algn="l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1" charset="0"/>
        </a:defRPr>
      </a:lvl6pPr>
      <a:lvl7pPr marL="391496" algn="l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1" charset="0"/>
        </a:defRPr>
      </a:lvl7pPr>
      <a:lvl8pPr marL="587243" algn="l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1" charset="0"/>
        </a:defRPr>
      </a:lvl8pPr>
      <a:lvl9pPr marL="782990" algn="l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253750"/>
          </a:solidFill>
          <a:latin typeface="Didot" pitchFamily="1" charset="0"/>
          <a:ea typeface="ヒラギノ明朝 ProN W3" pitchFamily="1" charset="-128"/>
          <a:cs typeface="ヒラギノ明朝 ProN W3" pitchFamily="1" charset="-128"/>
          <a:sym typeface="Didot" pitchFamily="1" charset="0"/>
        </a:defRPr>
      </a:lvl9pPr>
    </p:titleStyle>
    <p:bodyStyle>
      <a:lvl1pPr marL="153988" indent="-153988" algn="l" rtl="0" eaLnBrk="0" fontAlgn="base" hangingPunct="0">
        <a:lnSpc>
          <a:spcPct val="90000"/>
        </a:lnSpc>
        <a:spcBef>
          <a:spcPts val="2225"/>
        </a:spcBef>
        <a:spcAft>
          <a:spcPct val="0"/>
        </a:spcAft>
        <a:buClr>
          <a:srgbClr val="4A71A9"/>
        </a:buClr>
        <a:buSzPct val="50000"/>
        <a:buFont typeface="Zapf Dingbats" pitchFamily="-84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-84" charset="0"/>
        </a:defRPr>
      </a:lvl1pPr>
      <a:lvl2pPr marL="323850" indent="-153988" algn="l" rtl="0" eaLnBrk="0" fontAlgn="base" hangingPunct="0">
        <a:lnSpc>
          <a:spcPct val="90000"/>
        </a:lnSpc>
        <a:spcBef>
          <a:spcPts val="2225"/>
        </a:spcBef>
        <a:spcAft>
          <a:spcPct val="0"/>
        </a:spcAft>
        <a:buClr>
          <a:srgbClr val="4A71A9"/>
        </a:buClr>
        <a:buSzPct val="50000"/>
        <a:buFont typeface="Zapf Dingbats" pitchFamily="-84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-84" charset="0"/>
        </a:defRPr>
      </a:lvl2pPr>
      <a:lvl3pPr marL="514350" indent="-153988" algn="l" rtl="0" eaLnBrk="0" fontAlgn="base" hangingPunct="0">
        <a:lnSpc>
          <a:spcPct val="90000"/>
        </a:lnSpc>
        <a:spcBef>
          <a:spcPts val="2225"/>
        </a:spcBef>
        <a:spcAft>
          <a:spcPct val="0"/>
        </a:spcAft>
        <a:buClr>
          <a:srgbClr val="4A71A9"/>
        </a:buClr>
        <a:buSzPct val="50000"/>
        <a:buFont typeface="Zapf Dingbats" pitchFamily="-84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-84" charset="0"/>
        </a:defRPr>
      </a:lvl3pPr>
      <a:lvl4pPr marL="703263" indent="-153988" algn="l" rtl="0" eaLnBrk="0" fontAlgn="base" hangingPunct="0">
        <a:lnSpc>
          <a:spcPct val="90000"/>
        </a:lnSpc>
        <a:spcBef>
          <a:spcPts val="2225"/>
        </a:spcBef>
        <a:spcAft>
          <a:spcPct val="0"/>
        </a:spcAft>
        <a:buClr>
          <a:srgbClr val="4A71A9"/>
        </a:buClr>
        <a:buSzPct val="50000"/>
        <a:buFont typeface="Zapf Dingbats" pitchFamily="-84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-84" charset="0"/>
        </a:defRPr>
      </a:lvl4pPr>
      <a:lvl5pPr marL="893763" indent="-153988" algn="l" rtl="0" eaLnBrk="0" fontAlgn="base" hangingPunct="0">
        <a:lnSpc>
          <a:spcPct val="90000"/>
        </a:lnSpc>
        <a:spcBef>
          <a:spcPts val="2225"/>
        </a:spcBef>
        <a:spcAft>
          <a:spcPct val="0"/>
        </a:spcAft>
        <a:buClr>
          <a:srgbClr val="4A71A9"/>
        </a:buClr>
        <a:buSzPct val="50000"/>
        <a:buFont typeface="Zapf Dingbats" pitchFamily="-84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-84" charset="0"/>
        </a:defRPr>
      </a:lvl5pPr>
      <a:lvl6pPr marL="1092923" indent="-157685" algn="l" rtl="0" fontAlgn="base">
        <a:lnSpc>
          <a:spcPct val="90000"/>
        </a:lnSpc>
        <a:spcBef>
          <a:spcPts val="2226"/>
        </a:spcBef>
        <a:spcAft>
          <a:spcPct val="0"/>
        </a:spcAft>
        <a:buClr>
          <a:srgbClr val="4A71A9"/>
        </a:buClr>
        <a:buSzPct val="50000"/>
        <a:buFont typeface="Zapf Dingbats" pitchFamily="1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1" charset="0"/>
        </a:defRPr>
      </a:lvl6pPr>
      <a:lvl7pPr marL="1288672" indent="-157685" algn="l" rtl="0" fontAlgn="base">
        <a:lnSpc>
          <a:spcPct val="90000"/>
        </a:lnSpc>
        <a:spcBef>
          <a:spcPts val="2226"/>
        </a:spcBef>
        <a:spcAft>
          <a:spcPct val="0"/>
        </a:spcAft>
        <a:buClr>
          <a:srgbClr val="4A71A9"/>
        </a:buClr>
        <a:buSzPct val="50000"/>
        <a:buFont typeface="Zapf Dingbats" pitchFamily="1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1" charset="0"/>
        </a:defRPr>
      </a:lvl7pPr>
      <a:lvl8pPr marL="1484418" indent="-157685" algn="l" rtl="0" fontAlgn="base">
        <a:lnSpc>
          <a:spcPct val="90000"/>
        </a:lnSpc>
        <a:spcBef>
          <a:spcPts val="2226"/>
        </a:spcBef>
        <a:spcAft>
          <a:spcPct val="0"/>
        </a:spcAft>
        <a:buClr>
          <a:srgbClr val="4A71A9"/>
        </a:buClr>
        <a:buSzPct val="50000"/>
        <a:buFont typeface="Zapf Dingbats" pitchFamily="1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1" charset="0"/>
        </a:defRPr>
      </a:lvl8pPr>
      <a:lvl9pPr marL="1680165" indent="-157685" algn="l" rtl="0" fontAlgn="base">
        <a:lnSpc>
          <a:spcPct val="90000"/>
        </a:lnSpc>
        <a:spcBef>
          <a:spcPts val="2226"/>
        </a:spcBef>
        <a:spcAft>
          <a:spcPct val="0"/>
        </a:spcAft>
        <a:buClr>
          <a:srgbClr val="4A71A9"/>
        </a:buClr>
        <a:buSzPct val="50000"/>
        <a:buFont typeface="Zapf Dingbats" pitchFamily="1" charset="2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832" tIns="42416" rIns="84832" bIns="42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160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832" tIns="42416" rIns="84832" bIns="42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84832" tIns="42416" rIns="84832" bIns="42416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6717AA-EB09-614C-9B39-150E64D7B2BF}" type="datetime1">
              <a:rPr lang="en-US"/>
              <a:pPr>
                <a:defRPr/>
              </a:pPr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wrap="square" lIns="84832" tIns="42416" rIns="84832" bIns="424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84832" tIns="42416" rIns="84832" bIns="424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8D5205-606B-2F4D-8417-D7325E8333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20688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20688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2pPr>
      <a:lvl3pPr algn="ctr" defTabSz="420688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3pPr>
      <a:lvl4pPr algn="ctr" defTabSz="420688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4pPr>
      <a:lvl5pPr algn="ctr" defTabSz="420688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5pPr>
      <a:lvl6pPr marL="195771" algn="ctr" defTabSz="4234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391540" algn="ctr" defTabSz="4234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587310" algn="ctr" defTabSz="4234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783078" algn="ctr" defTabSz="4234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15913" indent="-315913" algn="l" defTabSz="420688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9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685800" indent="-261938" algn="l" defTabSz="420688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6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057275" indent="-209550" algn="l" defTabSz="420688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2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481138" indent="-209550" algn="l" defTabSz="420688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19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1906588" indent="-209550" algn="l" defTabSz="420688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19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332853" indent="-212078" algn="l" defTabSz="42415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57006" indent="-212078" algn="l" defTabSz="42415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162" indent="-212078" algn="l" defTabSz="42415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316" indent="-212078" algn="l" defTabSz="42415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54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10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66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619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774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928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085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3240" algn="l" defTabSz="424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4316413"/>
            <a:ext cx="7359650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144463" indent="-144463" algn="ctr" rtl="0" eaLnBrk="0" fontAlgn="base" hangingPunct="0">
        <a:spcBef>
          <a:spcPct val="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315913" indent="-120650" algn="ctr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487363" indent="-95250" algn="ctr" rtl="0" eaLnBrk="0" fontAlgn="base" hangingPunct="0">
        <a:spcBef>
          <a:spcPct val="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682625" indent="-95250" algn="ctr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879475" indent="-95250" algn="ctr" rtl="0" eaLnBrk="0" fontAlgn="base" hangingPunct="0">
        <a:spcBef>
          <a:spcPct val="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4316413"/>
            <a:ext cx="7359650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144463" indent="-144463" algn="ctr" rtl="0" eaLnBrk="0" fontAlgn="base" hangingPunct="0">
        <a:spcBef>
          <a:spcPct val="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315913" indent="-120650" algn="ctr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487363" indent="-95250" algn="ctr" rtl="0" eaLnBrk="0" fontAlgn="base" hangingPunct="0">
        <a:spcBef>
          <a:spcPct val="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682625" indent="-95250" algn="ctr" rtl="0" eaLnBrk="0" fontAlgn="base" hangingPunct="0">
        <a:spcBef>
          <a:spcPct val="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879475" indent="-95250" algn="ctr" rtl="0" eaLnBrk="0" fontAlgn="base" hangingPunct="0">
        <a:spcBef>
          <a:spcPct val="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2803525"/>
            <a:ext cx="4125912" cy="1931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827088"/>
            <a:ext cx="4125912" cy="1931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144463" indent="-144463" algn="ctr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315913" indent="-120650" algn="ctr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487363" indent="-95250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682625" indent="-95250" algn="ctr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879475" indent="-95250" algn="ctr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2803525"/>
            <a:ext cx="4125912" cy="1931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827088"/>
            <a:ext cx="4125912" cy="1931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144463" indent="-144463" algn="ctr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315913" indent="-120650" algn="ctr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487363" indent="-95250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682625" indent="-95250" algn="ctr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879475" indent="-95250" algn="ctr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152400"/>
            <a:ext cx="73596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778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683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588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9493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1398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337608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533355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729102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924851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778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683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588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9493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139825" indent="-241300" algn="l" rtl="0" eaLnBrk="0" fontAlgn="base" hangingPunct="0">
        <a:spcBef>
          <a:spcPts val="1413"/>
        </a:spcBef>
        <a:spcAft>
          <a:spcPct val="0"/>
        </a:spcAft>
        <a:buSzPct val="171000"/>
        <a:buFont typeface="Gill Sans" pitchFamily="-8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337608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533355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729102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924851" indent="-244684" algn="l" rtl="0" fontAlgn="base">
        <a:spcBef>
          <a:spcPts val="1414"/>
        </a:spcBef>
        <a:spcAft>
          <a:spcPct val="0"/>
        </a:spcAft>
        <a:buSzPct val="171000"/>
        <a:buFont typeface="Gill Sans" pitchFamily="1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152400"/>
            <a:ext cx="73596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1622425"/>
            <a:ext cx="3543300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22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12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03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893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084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282553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478301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674049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869797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175" y="152400"/>
            <a:ext cx="73596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title style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1622425"/>
            <a:ext cx="7359650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1749" tIns="21749" rIns="21749" bIns="21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84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84" charset="0"/>
              </a:rPr>
              <a:t>Second level</a:t>
            </a:r>
          </a:p>
          <a:p>
            <a:pPr lvl="2"/>
            <a:r>
              <a:rPr lang="en-US">
                <a:sym typeface="Gill Sans" pitchFamily="-84" charset="0"/>
              </a:rPr>
              <a:t>Third level</a:t>
            </a:r>
          </a:p>
          <a:p>
            <a:pPr lvl="3"/>
            <a:r>
              <a:rPr lang="en-US">
                <a:sym typeface="Gill Sans" pitchFamily="-84" charset="0"/>
              </a:rPr>
              <a:t>Fourth level</a:t>
            </a:r>
          </a:p>
          <a:p>
            <a:pPr lvl="4"/>
            <a:r>
              <a:rPr lang="en-US">
                <a:sym typeface="Gill Sans" pitchFamily="-8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-84" charset="0"/>
        </a:defRPr>
      </a:lvl5pPr>
      <a:lvl6pPr marL="19574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3914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587243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78299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322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1pPr>
      <a:lvl2pPr marL="512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2pPr>
      <a:lvl3pPr marL="703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3pPr>
      <a:lvl4pPr marL="8937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4pPr>
      <a:lvl5pPr marL="1084263" indent="-207963" algn="l" rtl="0" eaLnBrk="0" fontAlgn="base" hangingPunct="0">
        <a:spcBef>
          <a:spcPts val="2275"/>
        </a:spcBef>
        <a:spcAft>
          <a:spcPct val="0"/>
        </a:spcAft>
        <a:buSzPct val="171000"/>
        <a:buFont typeface="Gill Sans" pitchFamily="-8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pitchFamily="-84" charset="0"/>
        </a:defRPr>
      </a:lvl5pPr>
      <a:lvl6pPr marL="1282553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1478301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1674049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1869797" indent="-211381" algn="l" rtl="0" fontAlgn="base">
        <a:spcBef>
          <a:spcPts val="2271"/>
        </a:spcBef>
        <a:spcAft>
          <a:spcPct val="0"/>
        </a:spcAft>
        <a:buSzPct val="171000"/>
        <a:buFont typeface="Gill Sans" pitchFamily="1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95747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91496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8724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82990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78738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74483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234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79" algn="l" defTabSz="19574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emf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0.jpeg"/><Relationship Id="rId11" Type="http://schemas.openxmlformats.org/officeDocument/2006/relationships/image" Target="../media/image35.emf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8.png"/><Relationship Id="rId5" Type="http://schemas.openxmlformats.org/officeDocument/2006/relationships/image" Target="../media/image28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2019300"/>
            <a:ext cx="6089650" cy="1573213"/>
            <a:chOff x="0" y="24"/>
            <a:chExt cx="3580" cy="923"/>
          </a:xfrm>
        </p:grpSpPr>
        <p:pic>
          <p:nvPicPr>
            <p:cNvPr id="18637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4"/>
              <a:ext cx="922" cy="9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637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7" y="24"/>
              <a:ext cx="2623" cy="9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3539" name="Picture 17" descr="C:\Users\LGUTIERREZ\Desktop\CPE\fotos CPE\1398902_748224495193899_953096253_o.jpg"/>
          <p:cNvPicPr>
            <a:picLocks noChangeAspect="1" noChangeArrowheads="1"/>
          </p:cNvPicPr>
          <p:nvPr/>
        </p:nvPicPr>
        <p:blipFill>
          <a:blip r:embed="rId3"/>
          <a:srcRect l="71321" t="3654" r="5177" b="33910"/>
          <a:stretch>
            <a:fillRect/>
          </a:stretch>
        </p:blipFill>
        <p:spPr bwMode="auto">
          <a:xfrm>
            <a:off x="6858000" y="1257300"/>
            <a:ext cx="2274888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16" descr="C:\Users\LGUTIERREZ\Desktop\CPE\fotos CPE\fotos para retablos\IMG_7752.JPG"/>
          <p:cNvPicPr>
            <a:picLocks noChangeAspect="1" noChangeArrowheads="1"/>
          </p:cNvPicPr>
          <p:nvPr/>
        </p:nvPicPr>
        <p:blipFill>
          <a:blip r:embed="rId4"/>
          <a:srcRect l="11116" t="22253" r="29665" b="8266"/>
          <a:stretch>
            <a:fillRect/>
          </a:stretch>
        </p:blipFill>
        <p:spPr bwMode="auto">
          <a:xfrm>
            <a:off x="4572000" y="1247775"/>
            <a:ext cx="228441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1" name="Picture 15" descr="C:\Users\LGUTIERREZ\Desktop\CPE\fotos CPE\QUIBDO 11 Y 12 FEB 2012\QUIBDO 11 Y 12 DE FEB 2012 012.jpg"/>
          <p:cNvPicPr>
            <a:picLocks noChangeAspect="1" noChangeArrowheads="1"/>
          </p:cNvPicPr>
          <p:nvPr/>
        </p:nvPicPr>
        <p:blipFill>
          <a:blip r:embed="rId5"/>
          <a:srcRect l="12355" r="12177"/>
          <a:stretch>
            <a:fillRect/>
          </a:stretch>
        </p:blipFill>
        <p:spPr bwMode="auto">
          <a:xfrm>
            <a:off x="2292350" y="1247775"/>
            <a:ext cx="22764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2" name="Picture 14" descr="C:\Users\LGUTIERREZ\Desktop\CPE\fotos CPE\QUIBDO JUAN PABLO FEB 2012\IMG_9737UNIDADES MOVIES CPE.JPG"/>
          <p:cNvPicPr>
            <a:picLocks noChangeAspect="1" noChangeArrowheads="1"/>
          </p:cNvPicPr>
          <p:nvPr/>
        </p:nvPicPr>
        <p:blipFill>
          <a:blip r:embed="rId6"/>
          <a:srcRect l="32072" r="30016"/>
          <a:stretch>
            <a:fillRect/>
          </a:stretch>
        </p:blipFill>
        <p:spPr bwMode="auto">
          <a:xfrm>
            <a:off x="-1588" y="1247775"/>
            <a:ext cx="2287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3" name="Rectangle 1"/>
          <p:cNvSpPr>
            <a:spLocks/>
          </p:cNvSpPr>
          <p:nvPr/>
        </p:nvSpPr>
        <p:spPr bwMode="auto">
          <a:xfrm>
            <a:off x="0" y="4748213"/>
            <a:ext cx="9144000" cy="966787"/>
          </a:xfrm>
          <a:prstGeom prst="rect">
            <a:avLst/>
          </a:prstGeom>
          <a:solidFill>
            <a:srgbClr val="005696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3544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2900" y="4229100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3545" name="Rectangle 6"/>
          <p:cNvSpPr>
            <a:spLocks/>
          </p:cNvSpPr>
          <p:nvPr/>
        </p:nvSpPr>
        <p:spPr bwMode="auto">
          <a:xfrm>
            <a:off x="2854325" y="5219700"/>
            <a:ext cx="11842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Apropiación</a:t>
            </a:r>
          </a:p>
        </p:txBody>
      </p:sp>
      <p:pic>
        <p:nvPicPr>
          <p:cNvPr id="193546" name="Picture 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4206875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3547" name="Rectangle 8"/>
          <p:cNvSpPr>
            <a:spLocks/>
          </p:cNvSpPr>
          <p:nvPr/>
        </p:nvSpPr>
        <p:spPr bwMode="auto">
          <a:xfrm>
            <a:off x="7788275" y="5219700"/>
            <a:ext cx="5175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Amor</a:t>
            </a:r>
          </a:p>
        </p:txBody>
      </p:sp>
      <p:sp>
        <p:nvSpPr>
          <p:cNvPr id="193548" name="Rectangle 7"/>
          <p:cNvSpPr>
            <a:spLocks/>
          </p:cNvSpPr>
          <p:nvPr/>
        </p:nvSpPr>
        <p:spPr bwMode="auto">
          <a:xfrm>
            <a:off x="4849813" y="5219700"/>
            <a:ext cx="177958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Aprovechamiento</a:t>
            </a:r>
          </a:p>
        </p:txBody>
      </p:sp>
      <p:pic>
        <p:nvPicPr>
          <p:cNvPr id="193549" name="Picture 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1600" y="4192588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3550" name="Rectangle 5"/>
          <p:cNvSpPr>
            <a:spLocks/>
          </p:cNvSpPr>
          <p:nvPr/>
        </p:nvSpPr>
        <p:spPr bwMode="auto">
          <a:xfrm>
            <a:off x="741363" y="5219700"/>
            <a:ext cx="70643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Acceso</a:t>
            </a:r>
          </a:p>
        </p:txBody>
      </p:sp>
      <p:pic>
        <p:nvPicPr>
          <p:cNvPr id="193551" name="Picture 10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4229100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Agrupar 35"/>
          <p:cNvGrpSpPr>
            <a:grpSpLocks/>
          </p:cNvGrpSpPr>
          <p:nvPr/>
        </p:nvGrpSpPr>
        <p:grpSpPr bwMode="auto">
          <a:xfrm>
            <a:off x="1981200" y="4914900"/>
            <a:ext cx="5187950" cy="539750"/>
            <a:chOff x="1981200" y="4914900"/>
            <a:chExt cx="5188200" cy="540000"/>
          </a:xfrm>
        </p:grpSpPr>
        <p:pic>
          <p:nvPicPr>
            <p:cNvPr id="193555" name="Picture 15"/>
            <p:cNvPicPr>
              <a:picLocks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981200" y="4914900"/>
              <a:ext cx="540000" cy="5400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93556" name="Picture 15"/>
            <p:cNvPicPr>
              <a:picLocks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305300" y="4930707"/>
              <a:ext cx="540000" cy="5083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93557" name="Picture 15"/>
            <p:cNvPicPr>
              <a:picLocks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629400" y="4914900"/>
              <a:ext cx="540000" cy="5400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</p:grpSp>
      <p:pic>
        <p:nvPicPr>
          <p:cNvPr id="193553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17588" y="68263"/>
            <a:ext cx="3405187" cy="154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3554" name="Picture 20" descr="C:\Users\LGUTIERREZ\Desktop\CPE\Logotipo CPE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953000" y="190500"/>
            <a:ext cx="2438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5587" name="Picture 14" descr="C:\Users\LGUTIERREZ\Desktop\CPE\fotos CPE\QUIBDO JUAN PABLO FEB 2012\IMG_9737UNIDADES MOVIES CPE.JPG"/>
          <p:cNvPicPr>
            <a:picLocks noChangeAspect="1" noChangeArrowheads="1"/>
          </p:cNvPicPr>
          <p:nvPr/>
        </p:nvPicPr>
        <p:blipFill>
          <a:blip r:embed="rId3"/>
          <a:srcRect l="32072" r="30016"/>
          <a:stretch>
            <a:fillRect/>
          </a:stretch>
        </p:blipFill>
        <p:spPr bwMode="auto">
          <a:xfrm>
            <a:off x="-1588" y="1247775"/>
            <a:ext cx="2287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8" name="Picture 20" descr="C:\Users\LGUTIERREZ\Desktop\CPE\Logotipo CP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90500"/>
            <a:ext cx="2438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7588" y="68263"/>
            <a:ext cx="3405187" cy="154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5590" name="4 Rectángulo"/>
          <p:cNvSpPr>
            <a:spLocks noChangeArrowheads="1"/>
          </p:cNvSpPr>
          <p:nvPr/>
        </p:nvSpPr>
        <p:spPr bwMode="auto">
          <a:xfrm>
            <a:off x="2290763" y="1262063"/>
            <a:ext cx="6853237" cy="4452937"/>
          </a:xfrm>
          <a:prstGeom prst="rect">
            <a:avLst/>
          </a:prstGeom>
          <a:solidFill>
            <a:srgbClr val="004A82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5591" name="Rectangle 8"/>
          <p:cNvSpPr>
            <a:spLocks/>
          </p:cNvSpPr>
          <p:nvPr/>
        </p:nvSpPr>
        <p:spPr bwMode="auto">
          <a:xfrm>
            <a:off x="3429000" y="1527175"/>
            <a:ext cx="2971800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781.000</a:t>
            </a:r>
          </a:p>
        </p:txBody>
      </p:sp>
      <p:sp>
        <p:nvSpPr>
          <p:cNvPr id="195592" name="Rectangle 9"/>
          <p:cNvSpPr>
            <a:spLocks/>
          </p:cNvSpPr>
          <p:nvPr/>
        </p:nvSpPr>
        <p:spPr bwMode="auto">
          <a:xfrm>
            <a:off x="3429000" y="1943100"/>
            <a:ext cx="3343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20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Terminales entregados</a:t>
            </a:r>
          </a:p>
        </p:txBody>
      </p:sp>
      <p:sp>
        <p:nvSpPr>
          <p:cNvPr id="195593" name="Rectangle 11"/>
          <p:cNvSpPr>
            <a:spLocks/>
          </p:cNvSpPr>
          <p:nvPr/>
        </p:nvSpPr>
        <p:spPr bwMode="auto">
          <a:xfrm>
            <a:off x="3429000" y="2628900"/>
            <a:ext cx="35147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 dirty="0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7.200.000  85%</a:t>
            </a:r>
          </a:p>
        </p:txBody>
      </p:sp>
      <p:sp>
        <p:nvSpPr>
          <p:cNvPr id="195594" name="Rectangle 12"/>
          <p:cNvSpPr>
            <a:spLocks/>
          </p:cNvSpPr>
          <p:nvPr/>
        </p:nvSpPr>
        <p:spPr bwMode="auto">
          <a:xfrm>
            <a:off x="3436938" y="2951163"/>
            <a:ext cx="32956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20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Estudiantes beneficiados</a:t>
            </a:r>
          </a:p>
        </p:txBody>
      </p:sp>
      <p:pic>
        <p:nvPicPr>
          <p:cNvPr id="195595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6188" y="2603500"/>
            <a:ext cx="81597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5596" name="Picture 1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9838" y="1563688"/>
            <a:ext cx="828675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5597" name="Rectangle 11"/>
          <p:cNvSpPr>
            <a:spLocks/>
          </p:cNvSpPr>
          <p:nvPr/>
        </p:nvSpPr>
        <p:spPr bwMode="auto">
          <a:xfrm>
            <a:off x="3436938" y="4064000"/>
            <a:ext cx="995362" cy="50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11</a:t>
            </a:r>
          </a:p>
        </p:txBody>
      </p:sp>
      <p:sp>
        <p:nvSpPr>
          <p:cNvPr id="195598" name="Rectangle 12"/>
          <p:cNvSpPr>
            <a:spLocks/>
          </p:cNvSpPr>
          <p:nvPr/>
        </p:nvSpPr>
        <p:spPr bwMode="auto">
          <a:xfrm>
            <a:off x="4114800" y="4076700"/>
            <a:ext cx="37401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20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Relación estudiante por PC</a:t>
            </a:r>
          </a:p>
        </p:txBody>
      </p:sp>
      <p:sp>
        <p:nvSpPr>
          <p:cNvPr id="195599" name="Rectangle 4"/>
          <p:cNvSpPr>
            <a:spLocks/>
          </p:cNvSpPr>
          <p:nvPr/>
        </p:nvSpPr>
        <p:spPr bwMode="auto">
          <a:xfrm>
            <a:off x="3429000" y="3530600"/>
            <a:ext cx="2286000" cy="601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42.000</a:t>
            </a:r>
          </a:p>
        </p:txBody>
      </p:sp>
      <p:sp>
        <p:nvSpPr>
          <p:cNvPr id="195600" name="Rectangle 5"/>
          <p:cNvSpPr>
            <a:spLocks/>
          </p:cNvSpPr>
          <p:nvPr/>
        </p:nvSpPr>
        <p:spPr bwMode="auto">
          <a:xfrm>
            <a:off x="5105400" y="3606800"/>
            <a:ext cx="342265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s-ES" sz="20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Escuelas educativas beneficiadas</a:t>
            </a:r>
          </a:p>
        </p:txBody>
      </p:sp>
      <p:pic>
        <p:nvPicPr>
          <p:cNvPr id="195601" name="Picture 6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6188" y="3638550"/>
            <a:ext cx="81597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5602" name="Rectangle 4"/>
          <p:cNvSpPr>
            <a:spLocks/>
          </p:cNvSpPr>
          <p:nvPr/>
        </p:nvSpPr>
        <p:spPr bwMode="auto">
          <a:xfrm>
            <a:off x="7696200" y="3530600"/>
            <a:ext cx="1295400" cy="601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78%</a:t>
            </a:r>
          </a:p>
        </p:txBody>
      </p:sp>
      <p:sp>
        <p:nvSpPr>
          <p:cNvPr id="195603" name="Rectangle 1"/>
          <p:cNvSpPr>
            <a:spLocks/>
          </p:cNvSpPr>
          <p:nvPr/>
        </p:nvSpPr>
        <p:spPr bwMode="auto">
          <a:xfrm>
            <a:off x="0" y="4748213"/>
            <a:ext cx="9144000" cy="966787"/>
          </a:xfrm>
          <a:prstGeom prst="rect">
            <a:avLst/>
          </a:prstGeom>
          <a:solidFill>
            <a:srgbClr val="005696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5604" name="Picture 10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4229100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5605" name="Rectangle 5"/>
          <p:cNvSpPr>
            <a:spLocks/>
          </p:cNvSpPr>
          <p:nvPr/>
        </p:nvSpPr>
        <p:spPr bwMode="auto">
          <a:xfrm>
            <a:off x="741363" y="5219700"/>
            <a:ext cx="70643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Acceso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grpSp>
        <p:nvGrpSpPr>
          <p:cNvPr id="2" name="9 Grupo"/>
          <p:cNvGrpSpPr>
            <a:grpSpLocks/>
          </p:cNvGrpSpPr>
          <p:nvPr/>
        </p:nvGrpSpPr>
        <p:grpSpPr bwMode="auto">
          <a:xfrm>
            <a:off x="-3175" y="1262063"/>
            <a:ext cx="9145588" cy="4452937"/>
            <a:chOff x="0" y="3046508"/>
            <a:chExt cx="24388763" cy="10690059"/>
          </a:xfrm>
        </p:grpSpPr>
        <p:sp>
          <p:nvSpPr>
            <p:cNvPr id="197650" name="7 Rectángulo"/>
            <p:cNvSpPr>
              <a:spLocks noChangeArrowheads="1"/>
            </p:cNvSpPr>
            <p:nvPr/>
          </p:nvSpPr>
          <p:spPr bwMode="auto">
            <a:xfrm>
              <a:off x="12196764" y="3046508"/>
              <a:ext cx="12191999" cy="10690058"/>
            </a:xfrm>
            <a:prstGeom prst="rect">
              <a:avLst/>
            </a:prstGeom>
            <a:solidFill>
              <a:srgbClr val="004A82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97651" name="8 Rectángulo"/>
            <p:cNvSpPr>
              <a:spLocks noChangeArrowheads="1"/>
            </p:cNvSpPr>
            <p:nvPr/>
          </p:nvSpPr>
          <p:spPr bwMode="auto">
            <a:xfrm>
              <a:off x="0" y="3046508"/>
              <a:ext cx="6100762" cy="10690059"/>
            </a:xfrm>
            <a:prstGeom prst="rect">
              <a:avLst/>
            </a:prstGeom>
            <a:solidFill>
              <a:srgbClr val="004A82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sp>
        <p:nvSpPr>
          <p:cNvPr id="197636" name="Rectangle 4"/>
          <p:cNvSpPr>
            <a:spLocks/>
          </p:cNvSpPr>
          <p:nvPr/>
        </p:nvSpPr>
        <p:spPr bwMode="auto">
          <a:xfrm>
            <a:off x="5859463" y="3238500"/>
            <a:ext cx="1760537" cy="50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75.000     </a:t>
            </a:r>
          </a:p>
        </p:txBody>
      </p:sp>
      <p:sp>
        <p:nvSpPr>
          <p:cNvPr id="197637" name="Rectangle 5"/>
          <p:cNvSpPr>
            <a:spLocks/>
          </p:cNvSpPr>
          <p:nvPr/>
        </p:nvSpPr>
        <p:spPr bwMode="auto">
          <a:xfrm>
            <a:off x="6934200" y="3771900"/>
            <a:ext cx="2071688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s-E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Docentes formados con diplomado</a:t>
            </a:r>
          </a:p>
        </p:txBody>
      </p:sp>
      <p:pic>
        <p:nvPicPr>
          <p:cNvPr id="197638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6650" y="3278188"/>
            <a:ext cx="815975" cy="798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7639" name="Rectangle 4"/>
          <p:cNvSpPr>
            <a:spLocks/>
          </p:cNvSpPr>
          <p:nvPr/>
        </p:nvSpPr>
        <p:spPr bwMode="auto">
          <a:xfrm>
            <a:off x="5859463" y="1682750"/>
            <a:ext cx="3295650" cy="60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138.000</a:t>
            </a:r>
          </a:p>
        </p:txBody>
      </p:sp>
      <p:sp>
        <p:nvSpPr>
          <p:cNvPr id="197640" name="Rectangle 5"/>
          <p:cNvSpPr>
            <a:spLocks/>
          </p:cNvSpPr>
          <p:nvPr/>
        </p:nvSpPr>
        <p:spPr bwMode="auto">
          <a:xfrm>
            <a:off x="6934200" y="2316163"/>
            <a:ext cx="1981200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s-E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Docentes formados con 160</a:t>
            </a:r>
          </a:p>
          <a:p>
            <a:pPr algn="l">
              <a:lnSpc>
                <a:spcPct val="70000"/>
              </a:lnSpc>
            </a:pPr>
            <a:r>
              <a:rPr lang="es-E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Horas en TIC</a:t>
            </a:r>
          </a:p>
        </p:txBody>
      </p:sp>
      <p:pic>
        <p:nvPicPr>
          <p:cNvPr id="197641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8238" y="1801813"/>
            <a:ext cx="815975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642" name="Picture 15" descr="C:\Users\LGUTIERREZ\Desktop\CPE\fotos CPE\QUIBDO 11 Y 12 FEB 2012\QUIBDO 11 Y 12 DE FEB 2012 012.jpg"/>
          <p:cNvPicPr>
            <a:picLocks noChangeAspect="1" noChangeArrowheads="1"/>
          </p:cNvPicPr>
          <p:nvPr/>
        </p:nvPicPr>
        <p:blipFill>
          <a:blip r:embed="rId4"/>
          <a:srcRect l="12355" r="12177"/>
          <a:stretch>
            <a:fillRect/>
          </a:stretch>
        </p:blipFill>
        <p:spPr bwMode="auto">
          <a:xfrm>
            <a:off x="2292350" y="1247775"/>
            <a:ext cx="22764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3" name="Rectangle 1"/>
          <p:cNvSpPr>
            <a:spLocks/>
          </p:cNvSpPr>
          <p:nvPr/>
        </p:nvSpPr>
        <p:spPr bwMode="auto">
          <a:xfrm>
            <a:off x="0" y="4748213"/>
            <a:ext cx="9144000" cy="966787"/>
          </a:xfrm>
          <a:prstGeom prst="rect">
            <a:avLst/>
          </a:prstGeom>
          <a:solidFill>
            <a:srgbClr val="005696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7644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2900" y="4229100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64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7588" y="68263"/>
            <a:ext cx="3405187" cy="154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646" name="Picture 20" descr="C:\Users\LGUTIERREZ\Desktop\CPE\Logotipo CP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190500"/>
            <a:ext cx="2438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7" name="Rectangle 6"/>
          <p:cNvSpPr>
            <a:spLocks/>
          </p:cNvSpPr>
          <p:nvPr/>
        </p:nvSpPr>
        <p:spPr bwMode="auto">
          <a:xfrm>
            <a:off x="2854325" y="5219700"/>
            <a:ext cx="11842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Apropiación</a:t>
            </a:r>
          </a:p>
        </p:txBody>
      </p:sp>
      <p:sp>
        <p:nvSpPr>
          <p:cNvPr id="197648" name="Rectangle 4"/>
          <p:cNvSpPr>
            <a:spLocks/>
          </p:cNvSpPr>
          <p:nvPr/>
        </p:nvSpPr>
        <p:spPr bwMode="auto">
          <a:xfrm>
            <a:off x="5867400" y="3695700"/>
            <a:ext cx="1760538" cy="655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26%</a:t>
            </a:r>
          </a:p>
        </p:txBody>
      </p:sp>
      <p:sp>
        <p:nvSpPr>
          <p:cNvPr id="197649" name="Rectangle 4"/>
          <p:cNvSpPr>
            <a:spLocks/>
          </p:cNvSpPr>
          <p:nvPr/>
        </p:nvSpPr>
        <p:spPr bwMode="auto">
          <a:xfrm>
            <a:off x="5867400" y="2171700"/>
            <a:ext cx="1447800" cy="60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47%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99683" name="7 Rectángulo"/>
          <p:cNvSpPr>
            <a:spLocks noChangeArrowheads="1"/>
          </p:cNvSpPr>
          <p:nvPr/>
        </p:nvSpPr>
        <p:spPr bwMode="auto">
          <a:xfrm>
            <a:off x="-3175" y="1257300"/>
            <a:ext cx="9147175" cy="4457700"/>
          </a:xfrm>
          <a:prstGeom prst="rect">
            <a:avLst/>
          </a:prstGeom>
          <a:solidFill>
            <a:srgbClr val="004A82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9684" name="Rectangle 8"/>
          <p:cNvSpPr>
            <a:spLocks/>
          </p:cNvSpPr>
          <p:nvPr/>
        </p:nvSpPr>
        <p:spPr bwMode="auto">
          <a:xfrm>
            <a:off x="1036638" y="1951038"/>
            <a:ext cx="2971800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rgbClr val="FFFFFF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1.400</a:t>
            </a:r>
          </a:p>
        </p:txBody>
      </p:sp>
      <p:sp>
        <p:nvSpPr>
          <p:cNvPr id="199685" name="Rectangle 9"/>
          <p:cNvSpPr>
            <a:spLocks/>
          </p:cNvSpPr>
          <p:nvPr/>
        </p:nvSpPr>
        <p:spPr bwMode="auto">
          <a:xfrm>
            <a:off x="2438400" y="2163763"/>
            <a:ext cx="2017713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Plataformas de Robótica hechas con residuos electronicos.</a:t>
            </a:r>
          </a:p>
        </p:txBody>
      </p:sp>
      <p:sp>
        <p:nvSpPr>
          <p:cNvPr id="199686" name="Rectangle 11"/>
          <p:cNvSpPr>
            <a:spLocks/>
          </p:cNvSpPr>
          <p:nvPr/>
        </p:nvSpPr>
        <p:spPr bwMode="auto">
          <a:xfrm>
            <a:off x="1036638" y="3382963"/>
            <a:ext cx="3916362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900" b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  <a:sym typeface="Arial" pitchFamily="-84" charset="0"/>
              </a:rPr>
              <a:t>147.000 PC</a:t>
            </a:r>
          </a:p>
        </p:txBody>
      </p:sp>
      <p:sp>
        <p:nvSpPr>
          <p:cNvPr id="199687" name="Rectangle 12"/>
          <p:cNvSpPr>
            <a:spLocks/>
          </p:cNvSpPr>
          <p:nvPr/>
        </p:nvSpPr>
        <p:spPr bwMode="auto">
          <a:xfrm>
            <a:off x="1044575" y="3848100"/>
            <a:ext cx="3805238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Equivalente a </a:t>
            </a:r>
            <a:r>
              <a:rPr lang="en-US" sz="2400" b="1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253</a:t>
            </a:r>
            <a:r>
              <a:rPr lang="en-U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 tracto-camiones,</a:t>
            </a:r>
          </a:p>
          <a:p>
            <a:pPr algn="l">
              <a:lnSpc>
                <a:spcPct val="70000"/>
              </a:lnSpc>
            </a:pPr>
            <a:r>
              <a:rPr lang="en-U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 ó </a:t>
            </a:r>
            <a:r>
              <a:rPr lang="en-US" sz="2400" b="1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758</a:t>
            </a:r>
            <a:r>
              <a:rPr lang="en-US" sz="1700">
                <a:solidFill>
                  <a:srgbClr val="FFFF00"/>
                </a:solidFill>
                <a:latin typeface="Arial"/>
                <a:cs typeface="Arial"/>
                <a:sym typeface="CPE" pitchFamily="-84" charset="0"/>
              </a:rPr>
              <a:t> camiones</a:t>
            </a:r>
          </a:p>
        </p:txBody>
      </p:sp>
      <p:pic>
        <p:nvPicPr>
          <p:cNvPr id="199688" name="Picture 42" descr="C:\Users\LGUTIERREZ\Desktop\reciclar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874838"/>
            <a:ext cx="815975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9" name="Picture 42" descr="C:\Users\LGUTIERREZ\Desktop\reciclar.pn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3336925"/>
            <a:ext cx="815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0" name="Picture 16" descr="C:\Users\LGUTIERREZ\Desktop\CPE\fotos CPE\fotos para retablos\IMG_7752.JPG"/>
          <p:cNvPicPr>
            <a:picLocks noChangeAspect="1" noChangeArrowheads="1"/>
          </p:cNvPicPr>
          <p:nvPr/>
        </p:nvPicPr>
        <p:blipFill>
          <a:blip r:embed="rId5"/>
          <a:srcRect l="11116" t="22253" r="29665" b="8266"/>
          <a:stretch>
            <a:fillRect/>
          </a:stretch>
        </p:blipFill>
        <p:spPr bwMode="auto">
          <a:xfrm>
            <a:off x="4951413" y="1247775"/>
            <a:ext cx="2284412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91" name="Rectangle 1"/>
          <p:cNvSpPr>
            <a:spLocks/>
          </p:cNvSpPr>
          <p:nvPr/>
        </p:nvSpPr>
        <p:spPr bwMode="auto">
          <a:xfrm>
            <a:off x="0" y="4748213"/>
            <a:ext cx="9144000" cy="966787"/>
          </a:xfrm>
          <a:prstGeom prst="rect">
            <a:avLst/>
          </a:prstGeom>
          <a:solidFill>
            <a:srgbClr val="005696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9692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7588" y="68263"/>
            <a:ext cx="3405187" cy="154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9693" name="Picture 20" descr="C:\Users\LGUTIERREZ\Desktop\CPE\Logotipo CP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190500"/>
            <a:ext cx="2438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94" name="Rectangle 7"/>
          <p:cNvSpPr>
            <a:spLocks/>
          </p:cNvSpPr>
          <p:nvPr/>
        </p:nvSpPr>
        <p:spPr bwMode="auto">
          <a:xfrm>
            <a:off x="5230813" y="5219700"/>
            <a:ext cx="177958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Aprovechamiento</a:t>
            </a:r>
          </a:p>
        </p:txBody>
      </p:sp>
      <p:pic>
        <p:nvPicPr>
          <p:cNvPr id="199695" name="Picture 9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2600" y="4192588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01731" name="Picture 17" descr="C:\Users\LGUTIERREZ\Desktop\CPE\fotos CPE\1398902_748224495193899_953096253_o.jpg"/>
          <p:cNvPicPr>
            <a:picLocks noChangeAspect="1" noChangeArrowheads="1"/>
          </p:cNvPicPr>
          <p:nvPr/>
        </p:nvPicPr>
        <p:blipFill>
          <a:blip r:embed="rId3"/>
          <a:srcRect l="471" t="3654" r="5177" b="33910"/>
          <a:stretch>
            <a:fillRect/>
          </a:stretch>
        </p:blipFill>
        <p:spPr bwMode="auto">
          <a:xfrm>
            <a:off x="0" y="1257300"/>
            <a:ext cx="9132888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8" y="68263"/>
            <a:ext cx="3405187" cy="154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1733" name="Rectangle 1"/>
          <p:cNvSpPr>
            <a:spLocks/>
          </p:cNvSpPr>
          <p:nvPr/>
        </p:nvSpPr>
        <p:spPr bwMode="auto">
          <a:xfrm>
            <a:off x="0" y="4748213"/>
            <a:ext cx="9144000" cy="966787"/>
          </a:xfrm>
          <a:prstGeom prst="rect">
            <a:avLst/>
          </a:prstGeom>
          <a:solidFill>
            <a:srgbClr val="005696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01734" name="Picture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206875"/>
            <a:ext cx="10795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1735" name="Picture 20" descr="C:\Users\LGUTIERREZ\Desktop\CPE\Logotipo CP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190500"/>
            <a:ext cx="2438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6" name="Rectangle 8"/>
          <p:cNvSpPr>
            <a:spLocks/>
          </p:cNvSpPr>
          <p:nvPr/>
        </p:nvSpPr>
        <p:spPr bwMode="auto">
          <a:xfrm>
            <a:off x="7788275" y="5219700"/>
            <a:ext cx="5175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PE" pitchFamily="-84" charset="0"/>
                <a:sym typeface="CPE" pitchFamily="-84" charset="0"/>
              </a:rPr>
              <a:t>Amor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5" name="Picture 31" descr="C:\Users\LGUTIERREZ\Desktop\CPE\Insumos CPE\fotos CPE\Fotos mas recientes\Diapositiva No 8-Foto 3 entrega pitalito.jpg"/>
          <p:cNvPicPr>
            <a:picLocks noChangeAspect="1" noChangeArrowheads="1"/>
          </p:cNvPicPr>
          <p:nvPr/>
        </p:nvPicPr>
        <p:blipFill>
          <a:blip r:embed="rId3"/>
          <a:srcRect l="41368" t="8913" r="25893" b="1413"/>
          <a:stretch>
            <a:fillRect/>
          </a:stretch>
        </p:blipFill>
        <p:spPr bwMode="auto">
          <a:xfrm>
            <a:off x="6327775" y="0"/>
            <a:ext cx="2816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9" name="12 Rectángulo"/>
          <p:cNvSpPr>
            <a:spLocks noChangeArrowheads="1"/>
          </p:cNvSpPr>
          <p:nvPr/>
        </p:nvSpPr>
        <p:spPr bwMode="auto">
          <a:xfrm>
            <a:off x="-14288" y="0"/>
            <a:ext cx="6342063" cy="5715000"/>
          </a:xfrm>
          <a:prstGeom prst="rect">
            <a:avLst/>
          </a:prstGeom>
          <a:solidFill>
            <a:srgbClr val="005696"/>
          </a:solidFill>
          <a:ln w="25400">
            <a:noFill/>
            <a:round/>
            <a:headEnd/>
            <a:tailEnd/>
          </a:ln>
        </p:spPr>
        <p:txBody>
          <a:bodyPr lIns="35662" tIns="17831" rIns="35662" bIns="17831">
            <a:prstTxWarp prst="textNoShape">
              <a:avLst/>
            </a:prstTxWarp>
          </a:bodyPr>
          <a:lstStyle/>
          <a:p>
            <a:endParaRPr lang="es-CO" sz="5800"/>
          </a:p>
        </p:txBody>
      </p:sp>
      <p:pic>
        <p:nvPicPr>
          <p:cNvPr id="31774" name="Picture 30" descr="C:\Users\LGUTIERREZ\Desktop\5nd5cad6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9063" y="936625"/>
            <a:ext cx="6691313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0" y="3100388"/>
            <a:ext cx="3486150" cy="3567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3782" name="Rectangle 11"/>
          <p:cNvSpPr>
            <a:spLocks/>
          </p:cNvSpPr>
          <p:nvPr/>
        </p:nvSpPr>
        <p:spPr bwMode="auto">
          <a:xfrm>
            <a:off x="146050" y="477837"/>
            <a:ext cx="3206750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FFFF00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Estudio del CEDE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FFFF00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Universidad de los Andes</a:t>
            </a:r>
          </a:p>
        </p:txBody>
      </p:sp>
      <p:sp>
        <p:nvSpPr>
          <p:cNvPr id="203783" name="12 Rectángulo"/>
          <p:cNvSpPr>
            <a:spLocks noChangeArrowheads="1"/>
          </p:cNvSpPr>
          <p:nvPr/>
        </p:nvSpPr>
        <p:spPr bwMode="auto">
          <a:xfrm>
            <a:off x="5268913" y="0"/>
            <a:ext cx="39274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5662" tIns="17831" rIns="35662" bIns="17831">
            <a:prstTxWarp prst="textNoShape">
              <a:avLst/>
            </a:prstTxWarp>
          </a:bodyPr>
          <a:lstStyle/>
          <a:p>
            <a:endParaRPr lang="es-CO" sz="5800"/>
          </a:p>
        </p:txBody>
      </p:sp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3644900" y="3589338"/>
            <a:ext cx="2054225" cy="1431925"/>
            <a:chOff x="921199" y="1623094"/>
            <a:chExt cx="5478414" cy="3434714"/>
          </a:xfrm>
        </p:grpSpPr>
        <p:sp>
          <p:nvSpPr>
            <p:cNvPr id="203794" name="Rectangle 9"/>
            <p:cNvSpPr>
              <a:spLocks/>
            </p:cNvSpPr>
            <p:nvPr/>
          </p:nvSpPr>
          <p:spPr bwMode="auto">
            <a:xfrm>
              <a:off x="1428391" y="1623094"/>
              <a:ext cx="4427246" cy="2209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5900" b="1">
                  <a:solidFill>
                    <a:srgbClr val="FFFFFF"/>
                  </a:solidFill>
                  <a:latin typeface="Arial"/>
                  <a:ea typeface="Arial" pitchFamily="-84" charset="0"/>
                  <a:cs typeface="Arial"/>
                  <a:sym typeface="Arial" pitchFamily="-84" charset="0"/>
                </a:rPr>
                <a:t>- 4%</a:t>
              </a:r>
            </a:p>
          </p:txBody>
        </p:sp>
        <p:sp>
          <p:nvSpPr>
            <p:cNvPr id="203795" name="Rectangle 10"/>
            <p:cNvSpPr>
              <a:spLocks/>
            </p:cNvSpPr>
            <p:nvPr/>
          </p:nvSpPr>
          <p:spPr bwMode="auto">
            <a:xfrm>
              <a:off x="921199" y="3140982"/>
              <a:ext cx="5478414" cy="1916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80000"/>
                </a:lnSpc>
              </a:pPr>
              <a:r>
                <a:rPr lang="es-ES" sz="1700">
                  <a:solidFill>
                    <a:srgbClr val="FFFFFF"/>
                  </a:solidFill>
                  <a:latin typeface="Arial"/>
                  <a:cs typeface="Arial"/>
                  <a:sym typeface="CPE" pitchFamily="-84" charset="0"/>
                </a:rPr>
                <a:t>Deserción escolar</a:t>
              </a:r>
            </a:p>
          </p:txBody>
        </p:sp>
      </p:grpSp>
      <p:grpSp>
        <p:nvGrpSpPr>
          <p:cNvPr id="3" name="2 Grupo"/>
          <p:cNvGrpSpPr>
            <a:grpSpLocks/>
          </p:cNvGrpSpPr>
          <p:nvPr/>
        </p:nvGrpSpPr>
        <p:grpSpPr bwMode="auto">
          <a:xfrm>
            <a:off x="1371600" y="1943100"/>
            <a:ext cx="2332038" cy="1219200"/>
            <a:chOff x="8923983" y="7152740"/>
            <a:chExt cx="5500688" cy="4983564"/>
          </a:xfrm>
        </p:grpSpPr>
        <p:sp>
          <p:nvSpPr>
            <p:cNvPr id="203792" name="Rectangle 6"/>
            <p:cNvSpPr>
              <a:spLocks/>
            </p:cNvSpPr>
            <p:nvPr/>
          </p:nvSpPr>
          <p:spPr bwMode="auto">
            <a:xfrm>
              <a:off x="9507787" y="7152740"/>
              <a:ext cx="4333080" cy="24955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sz="5000" b="1" dirty="0">
                  <a:solidFill>
                    <a:srgbClr val="FFFFFF"/>
                  </a:solidFill>
                  <a:latin typeface="Arial"/>
                  <a:ea typeface="Arial" pitchFamily="-84" charset="0"/>
                  <a:cs typeface="Arial"/>
                  <a:sym typeface="Arial" pitchFamily="-84" charset="0"/>
                </a:rPr>
                <a:t>+4,6%</a:t>
              </a:r>
            </a:p>
          </p:txBody>
        </p:sp>
        <p:sp>
          <p:nvSpPr>
            <p:cNvPr id="203793" name="Rectangle 7"/>
            <p:cNvSpPr>
              <a:spLocks/>
            </p:cNvSpPr>
            <p:nvPr/>
          </p:nvSpPr>
          <p:spPr bwMode="auto">
            <a:xfrm>
              <a:off x="8923983" y="8910504"/>
              <a:ext cx="5500688" cy="3225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  <a:spcBef>
                  <a:spcPts val="463"/>
                </a:spcBef>
              </a:pPr>
              <a:r>
                <a:rPr lang="es-ES" sz="1700" dirty="0">
                  <a:solidFill>
                    <a:srgbClr val="FFFFFF"/>
                  </a:solidFill>
                  <a:latin typeface="Arial"/>
                  <a:cs typeface="Arial"/>
                  <a:sym typeface="CPE" pitchFamily="-84" charset="0"/>
                </a:rPr>
                <a:t>Ingreso económico laboral</a:t>
              </a:r>
            </a:p>
          </p:txBody>
        </p:sp>
      </p:grpSp>
      <p:grpSp>
        <p:nvGrpSpPr>
          <p:cNvPr id="4" name="1 Grupo"/>
          <p:cNvGrpSpPr>
            <a:grpSpLocks/>
          </p:cNvGrpSpPr>
          <p:nvPr/>
        </p:nvGrpSpPr>
        <p:grpSpPr bwMode="auto">
          <a:xfrm>
            <a:off x="3352800" y="190499"/>
            <a:ext cx="2057400" cy="1876551"/>
            <a:chOff x="1224435" y="8326678"/>
            <a:chExt cx="6238318" cy="3738360"/>
          </a:xfrm>
        </p:grpSpPr>
        <p:sp>
          <p:nvSpPr>
            <p:cNvPr id="203790" name="Rectangle 6"/>
            <p:cNvSpPr>
              <a:spLocks/>
            </p:cNvSpPr>
            <p:nvPr/>
          </p:nvSpPr>
          <p:spPr bwMode="auto">
            <a:xfrm>
              <a:off x="1224435" y="8326678"/>
              <a:ext cx="6238318" cy="21317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s-ES" sz="5000" b="1" dirty="0">
                  <a:solidFill>
                    <a:srgbClr val="FFFFFF"/>
                  </a:solidFill>
                  <a:latin typeface="Arial"/>
                  <a:ea typeface="Arial" pitchFamily="-84" charset="0"/>
                  <a:cs typeface="Arial"/>
                  <a:sym typeface="Arial" pitchFamily="-84" charset="0"/>
                </a:rPr>
                <a:t>+5,1%</a:t>
              </a:r>
            </a:p>
          </p:txBody>
        </p:sp>
        <p:sp>
          <p:nvSpPr>
            <p:cNvPr id="203791" name="Rectangle 7"/>
            <p:cNvSpPr>
              <a:spLocks/>
            </p:cNvSpPr>
            <p:nvPr/>
          </p:nvSpPr>
          <p:spPr bwMode="auto">
            <a:xfrm>
              <a:off x="2014592" y="9692890"/>
              <a:ext cx="4755015" cy="23721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  <a:spcBef>
                  <a:spcPts val="463"/>
                </a:spcBef>
              </a:pPr>
              <a:r>
                <a:rPr lang="es-ES" sz="1700" dirty="0">
                  <a:solidFill>
                    <a:srgbClr val="FFFFFF"/>
                  </a:solidFill>
                  <a:latin typeface="Arial"/>
                  <a:cs typeface="Arial"/>
                  <a:sym typeface="CPE" pitchFamily="-84" charset="0"/>
                </a:rPr>
                <a:t>Probabilidad de ingreso a la educación</a:t>
              </a:r>
              <a:r>
                <a:rPr lang="es-ES" sz="1700" dirty="0" smtClean="0">
                  <a:solidFill>
                    <a:srgbClr val="FFFFFF"/>
                  </a:solidFill>
                  <a:latin typeface="Arial"/>
                  <a:cs typeface="Arial"/>
                  <a:sym typeface="CPE" pitchFamily="-84" charset="0"/>
                </a:rPr>
                <a:t> superior</a:t>
              </a:r>
              <a:endParaRPr lang="es-ES" sz="1700" dirty="0">
                <a:solidFill>
                  <a:srgbClr val="FFFFFF"/>
                </a:solidFill>
                <a:latin typeface="Arial"/>
                <a:cs typeface="Arial"/>
                <a:sym typeface="CPE" pitchFamily="-84" charset="0"/>
              </a:endParaRPr>
            </a:p>
          </p:txBody>
        </p:sp>
      </p:grp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76200" y="3178175"/>
            <a:ext cx="2374900" cy="1508125"/>
            <a:chOff x="7200900" y="2524926"/>
            <a:chExt cx="5199063" cy="3619220"/>
          </a:xfrm>
        </p:grpSpPr>
        <p:sp>
          <p:nvSpPr>
            <p:cNvPr id="203788" name="Rectangle 9"/>
            <p:cNvSpPr>
              <a:spLocks/>
            </p:cNvSpPr>
            <p:nvPr/>
          </p:nvSpPr>
          <p:spPr bwMode="auto">
            <a:xfrm>
              <a:off x="7928769" y="2524926"/>
              <a:ext cx="3743325" cy="2000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5000" b="1" dirty="0">
                  <a:solidFill>
                    <a:srgbClr val="FFFFFF"/>
                  </a:solidFill>
                  <a:latin typeface="Arial"/>
                  <a:ea typeface="Arial" pitchFamily="-84" charset="0"/>
                  <a:cs typeface="Arial"/>
                  <a:sym typeface="Arial" pitchFamily="-84" charset="0"/>
                </a:rPr>
                <a:t>+2%</a:t>
              </a:r>
            </a:p>
          </p:txBody>
        </p:sp>
        <p:sp>
          <p:nvSpPr>
            <p:cNvPr id="203789" name="Rectangle 10"/>
            <p:cNvSpPr>
              <a:spLocks/>
            </p:cNvSpPr>
            <p:nvPr/>
          </p:nvSpPr>
          <p:spPr bwMode="auto">
            <a:xfrm>
              <a:off x="7200900" y="2765946"/>
              <a:ext cx="5199063" cy="3378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  <a:spcBef>
                  <a:spcPts val="463"/>
                </a:spcBef>
              </a:pPr>
              <a:endParaRPr lang="es-ES" sz="1700" dirty="0">
                <a:solidFill>
                  <a:srgbClr val="FFFFFF"/>
                </a:solidFill>
                <a:latin typeface="Arial"/>
                <a:cs typeface="Arial"/>
                <a:sym typeface="CPE" pitchFamily="-84" charset="0"/>
              </a:endParaRPr>
            </a:p>
            <a:p>
              <a:pPr>
                <a:lnSpc>
                  <a:spcPct val="70000"/>
                </a:lnSpc>
                <a:spcBef>
                  <a:spcPts val="463"/>
                </a:spcBef>
              </a:pPr>
              <a:r>
                <a:rPr lang="es-ES" sz="1700" dirty="0">
                  <a:solidFill>
                    <a:srgbClr val="FFFFFF"/>
                  </a:solidFill>
                  <a:latin typeface="Arial"/>
                  <a:cs typeface="Arial"/>
                  <a:sym typeface="CPE" pitchFamily="-84" charset="0"/>
                </a:rPr>
                <a:t>Puntaje pruebas</a:t>
              </a:r>
            </a:p>
            <a:p>
              <a:pPr>
                <a:lnSpc>
                  <a:spcPct val="70000"/>
                </a:lnSpc>
                <a:spcBef>
                  <a:spcPts val="463"/>
                </a:spcBef>
              </a:pPr>
              <a:r>
                <a:rPr lang="es-ES" sz="1700" dirty="0">
                  <a:solidFill>
                    <a:srgbClr val="FFFFFF"/>
                  </a:solidFill>
                  <a:latin typeface="Arial"/>
                  <a:cs typeface="Arial"/>
                  <a:sym typeface="CPE" pitchFamily="-84" charset="0"/>
                </a:rPr>
                <a:t>Saber 11º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_MG_3387entrega de computadores en santa maria huila.jpg"/>
          <p:cNvPicPr>
            <a:picLocks noChangeAspect="1"/>
          </p:cNvPicPr>
          <p:nvPr/>
        </p:nvPicPr>
        <p:blipFill>
          <a:blip r:embed="rId3"/>
          <a:srcRect l="10180" t="6865" b="12469"/>
          <a:stretch>
            <a:fillRect/>
          </a:stretch>
        </p:blipFill>
        <p:spPr>
          <a:xfrm>
            <a:off x="-3884" y="0"/>
            <a:ext cx="9147884" cy="53721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4 Rectángulo"/>
          <p:cNvSpPr>
            <a:spLocks noChangeArrowheads="1"/>
          </p:cNvSpPr>
          <p:nvPr/>
        </p:nvSpPr>
        <p:spPr bwMode="auto">
          <a:xfrm>
            <a:off x="0" y="3865563"/>
            <a:ext cx="9144000" cy="6731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393700" y="3771900"/>
            <a:ext cx="85169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Tu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misión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la </a:t>
            </a: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nuestra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, la </a:t>
            </a: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nuestra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puede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ser la </a:t>
            </a:r>
            <a:r>
              <a:rPr lang="en-US" sz="33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tuya</a:t>
            </a:r>
            <a:r>
              <a:rPr lang="en-US" sz="33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.</a:t>
            </a:r>
            <a:endParaRPr lang="en-US" sz="33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393700" y="4533900"/>
            <a:ext cx="85169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7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 </a:t>
            </a:r>
            <a:r>
              <a:rPr lang="en-US" sz="7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Contamos</a:t>
            </a:r>
            <a:r>
              <a:rPr lang="en-US" sz="7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7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contigo</a:t>
            </a:r>
            <a:r>
              <a:rPr lang="en-US" sz="7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2"/>
          <p:cNvSpPr>
            <a:spLocks/>
          </p:cNvSpPr>
          <p:nvPr/>
        </p:nvSpPr>
        <p:spPr bwMode="auto">
          <a:xfrm>
            <a:off x="0" y="3429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Los </a:t>
            </a:r>
            <a:r>
              <a:rPr lang="en-US" sz="40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niños</a:t>
            </a:r>
            <a:r>
              <a:rPr lang="en-US" sz="40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Colombia </a:t>
            </a:r>
            <a:r>
              <a:rPr lang="en-US" sz="40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te</a:t>
            </a:r>
            <a:r>
              <a:rPr lang="en-US" sz="40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0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nombran</a:t>
            </a:r>
            <a:r>
              <a:rPr lang="en-US" sz="40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... </a:t>
            </a:r>
            <a:endParaRPr lang="en-US" sz="4000" dirty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pic>
        <p:nvPicPr>
          <p:cNvPr id="3" name="Imagen 2" descr="padrino digi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562100"/>
            <a:ext cx="3581400" cy="3381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5" name="Imagen 4" descr="BLANCO icono Birre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983948"/>
            <a:ext cx="1016552" cy="1016552"/>
          </a:xfrm>
          <a:prstGeom prst="rect">
            <a:avLst/>
          </a:prstGeom>
        </p:spPr>
      </p:pic>
      <p:pic>
        <p:nvPicPr>
          <p:cNvPr id="7" name="Imagen 6" descr="BLANCO icono Camió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203148"/>
            <a:ext cx="1016552" cy="1016552"/>
          </a:xfrm>
          <a:prstGeom prst="rect">
            <a:avLst/>
          </a:prstGeom>
        </p:spPr>
      </p:pic>
      <p:pic>
        <p:nvPicPr>
          <p:cNvPr id="8" name="Imagen 7" descr="BLANCO icono Computad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469348"/>
            <a:ext cx="1016552" cy="1016552"/>
          </a:xfrm>
          <a:prstGeom prst="rect">
            <a:avLst/>
          </a:prstGeom>
        </p:spPr>
      </p:pic>
      <p:pic>
        <p:nvPicPr>
          <p:cNvPr id="9" name="Imagen 8" descr="BLANCO icono Tablet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1714500"/>
            <a:ext cx="1013035" cy="1013035"/>
          </a:xfrm>
          <a:prstGeom prst="rect">
            <a:avLst/>
          </a:prstGeom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3886200" y="342900"/>
            <a:ext cx="5257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Computadores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para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Educar</a:t>
            </a:r>
            <a:endParaRPr lang="en-US" sz="4000" dirty="0" smtClean="0">
              <a:solidFill>
                <a:schemeClr val="bg1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</p:txBody>
      </p:sp>
      <p:sp>
        <p:nvSpPr>
          <p:cNvPr id="11" name="Rectangle 2"/>
          <p:cNvSpPr>
            <a:spLocks/>
          </p:cNvSpPr>
          <p:nvPr/>
        </p:nvSpPr>
        <p:spPr bwMode="auto">
          <a:xfrm>
            <a:off x="3886200" y="1562100"/>
            <a:ext cx="5257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Tabletas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para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Educar</a:t>
            </a:r>
            <a:endParaRPr lang="en-US" sz="4000" dirty="0" smtClean="0">
              <a:solidFill>
                <a:schemeClr val="bg1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3886200" y="2857500"/>
            <a:ext cx="5257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Formación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maestros en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Diplomado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TIC</a:t>
            </a: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3886200" y="4076700"/>
            <a:ext cx="5257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Retoma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PCs en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desuso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en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las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sedes</a:t>
            </a:r>
            <a:r>
              <a:rPr lang="en-US" sz="40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educativas</a:t>
            </a:r>
            <a:endParaRPr lang="en-US" sz="4000" dirty="0" smtClean="0">
              <a:solidFill>
                <a:schemeClr val="bg1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457200" y="1562100"/>
            <a:ext cx="19050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5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Frentes</a:t>
            </a:r>
            <a:r>
              <a:rPr lang="en-US" sz="5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</a:t>
            </a:r>
            <a:r>
              <a:rPr lang="en-US" sz="5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trabajo</a:t>
            </a:r>
            <a:r>
              <a:rPr lang="en-US" sz="5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5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común</a:t>
            </a:r>
            <a:endParaRPr lang="en-US" sz="5500" dirty="0" smtClean="0">
              <a:solidFill>
                <a:srgbClr val="FFFF00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quipo\Downloads\260920123719.jpg"/>
          <p:cNvPicPr>
            <a:picLocks noChangeAspect="1" noChangeArrowheads="1"/>
          </p:cNvPicPr>
          <p:nvPr/>
        </p:nvPicPr>
        <p:blipFill>
          <a:blip r:embed="rId2"/>
          <a:srcRect t="6832"/>
          <a:stretch>
            <a:fillRect/>
          </a:stretch>
        </p:blipFill>
        <p:spPr bwMode="auto">
          <a:xfrm>
            <a:off x="-28575" y="0"/>
            <a:ext cx="9201149" cy="5715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ángulo 4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4381500"/>
            <a:ext cx="8458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s-CO" sz="55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Apoyar las entregas</a:t>
            </a:r>
            <a:endParaRPr lang="en-US" sz="5500" dirty="0" smtClean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9" name="4 Rectángulo"/>
          <p:cNvSpPr>
            <a:spLocks noChangeArrowheads="1"/>
          </p:cNvSpPr>
          <p:nvPr/>
        </p:nvSpPr>
        <p:spPr bwMode="auto">
          <a:xfrm>
            <a:off x="0" y="3865563"/>
            <a:ext cx="9144000" cy="6731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pic>
        <p:nvPicPr>
          <p:cNvPr id="10" name="Imagen 9" descr="padrino digit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067176"/>
            <a:ext cx="2693550" cy="254292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7924800" y="36957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0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?</a:t>
            </a:r>
            <a:endParaRPr lang="en-US" sz="50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381000" y="36957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Cuál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mi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aporte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como</a:t>
            </a:r>
            <a:endParaRPr lang="en-US" sz="4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agen 3" descr="Logo CPE 13 años VERTI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904875"/>
            <a:ext cx="35052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7239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8" name="1 Rectángulo"/>
          <p:cNvSpPr/>
          <p:nvPr/>
        </p:nvSpPr>
        <p:spPr>
          <a:xfrm>
            <a:off x="4953000" y="1866900"/>
            <a:ext cx="39624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2900" dirty="0" smtClean="0">
                <a:solidFill>
                  <a:schemeClr val="bg1"/>
                </a:solidFill>
                <a:latin typeface="CPE"/>
                <a:cs typeface="CPE"/>
              </a:rPr>
              <a:t>Beneficiar a:</a:t>
            </a:r>
          </a:p>
          <a:p>
            <a:pPr algn="l"/>
            <a:endParaRPr lang="es-CO" dirty="0" smtClean="0">
              <a:solidFill>
                <a:srgbClr val="FFFF00"/>
              </a:solidFill>
              <a:latin typeface="CPE"/>
              <a:cs typeface="CPE"/>
            </a:endParaRPr>
          </a:p>
        </p:txBody>
      </p:sp>
      <p:sp>
        <p:nvSpPr>
          <p:cNvPr id="19" name="1 Rectángulo"/>
          <p:cNvSpPr/>
          <p:nvPr/>
        </p:nvSpPr>
        <p:spPr>
          <a:xfrm>
            <a:off x="4953000" y="20193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7200" dirty="0" smtClean="0">
                <a:solidFill>
                  <a:srgbClr val="FFFF00"/>
                </a:solidFill>
                <a:latin typeface="CPE"/>
                <a:cs typeface="CPE"/>
              </a:rPr>
              <a:t>15.000</a:t>
            </a:r>
            <a:endParaRPr lang="es-CO" sz="4000" dirty="0" smtClean="0">
              <a:solidFill>
                <a:srgbClr val="FFFF00"/>
              </a:solidFill>
              <a:latin typeface="CPE"/>
              <a:cs typeface="CPE"/>
            </a:endParaRPr>
          </a:p>
        </p:txBody>
      </p:sp>
      <p:sp>
        <p:nvSpPr>
          <p:cNvPr id="23" name="1 Rectángulo"/>
          <p:cNvSpPr/>
          <p:nvPr/>
        </p:nvSpPr>
        <p:spPr>
          <a:xfrm>
            <a:off x="7239000" y="240030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000" dirty="0" smtClean="0">
                <a:solidFill>
                  <a:srgbClr val="FFFF00"/>
                </a:solidFill>
                <a:latin typeface="CPE"/>
                <a:cs typeface="CPE"/>
              </a:rPr>
              <a:t>sedes</a:t>
            </a:r>
          </a:p>
        </p:txBody>
      </p:sp>
      <p:pic>
        <p:nvPicPr>
          <p:cNvPr id="24" name="Imagen 23" descr="AZUL icono Escuel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300"/>
            <a:ext cx="3168000" cy="3168003"/>
          </a:xfrm>
          <a:prstGeom prst="rect">
            <a:avLst/>
          </a:prstGeom>
        </p:spPr>
      </p:pic>
      <p:sp>
        <p:nvSpPr>
          <p:cNvPr id="12" name="Rectangle 2"/>
          <p:cNvSpPr>
            <a:spLocks/>
          </p:cNvSpPr>
          <p:nvPr/>
        </p:nvSpPr>
        <p:spPr bwMode="auto">
          <a:xfrm>
            <a:off x="5029200" y="2933700"/>
            <a:ext cx="38862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Todas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las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alcaldías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y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gobernaciones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deberán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garantizar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conectividad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Wifi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seguridad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pólizas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y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un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alidado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estratégico</a:t>
            </a:r>
            <a:r>
              <a:rPr lang="en-US" sz="3500" dirty="0" smtClean="0">
                <a:solidFill>
                  <a:schemeClr val="bg1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AZUL icono Computad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7300"/>
            <a:ext cx="3162298" cy="3162300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7239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5" name="1 Rectángulo"/>
          <p:cNvSpPr/>
          <p:nvPr/>
        </p:nvSpPr>
        <p:spPr>
          <a:xfrm>
            <a:off x="4953000" y="1714500"/>
            <a:ext cx="39624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2900" dirty="0" smtClean="0">
                <a:solidFill>
                  <a:schemeClr val="bg1"/>
                </a:solidFill>
                <a:latin typeface="CPE"/>
                <a:cs typeface="CPE"/>
              </a:rPr>
              <a:t>Entregar:</a:t>
            </a:r>
          </a:p>
          <a:p>
            <a:pPr algn="l"/>
            <a:endParaRPr lang="es-CO" dirty="0" smtClean="0">
              <a:solidFill>
                <a:srgbClr val="FFFF00"/>
              </a:solidFill>
              <a:latin typeface="CPE"/>
              <a:cs typeface="CPE"/>
            </a:endParaRPr>
          </a:p>
        </p:txBody>
      </p:sp>
      <p:sp>
        <p:nvSpPr>
          <p:cNvPr id="12" name="1 Rectángulo"/>
          <p:cNvSpPr/>
          <p:nvPr/>
        </p:nvSpPr>
        <p:spPr>
          <a:xfrm>
            <a:off x="4953000" y="20193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7200" dirty="0" smtClean="0">
                <a:solidFill>
                  <a:schemeClr val="bg1"/>
                </a:solidFill>
                <a:latin typeface="CPE"/>
                <a:cs typeface="CPE"/>
              </a:rPr>
              <a:t>500.000</a:t>
            </a:r>
            <a:endParaRPr lang="es-CO" sz="4000" dirty="0" smtClean="0">
              <a:solidFill>
                <a:schemeClr val="bg1"/>
              </a:solidFill>
              <a:latin typeface="CPE"/>
              <a:cs typeface="CPE"/>
            </a:endParaRPr>
          </a:p>
        </p:txBody>
      </p:sp>
      <p:sp>
        <p:nvSpPr>
          <p:cNvPr id="14" name="1 Rectángulo"/>
          <p:cNvSpPr/>
          <p:nvPr/>
        </p:nvSpPr>
        <p:spPr>
          <a:xfrm>
            <a:off x="4953000" y="2835414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000" dirty="0" smtClean="0">
                <a:solidFill>
                  <a:schemeClr val="bg1"/>
                </a:solidFill>
                <a:latin typeface="CPE"/>
                <a:cs typeface="CPE"/>
              </a:rPr>
              <a:t>terminales</a:t>
            </a:r>
          </a:p>
        </p:txBody>
      </p:sp>
      <p:sp>
        <p:nvSpPr>
          <p:cNvPr id="17" name="1 Rectángulo"/>
          <p:cNvSpPr/>
          <p:nvPr/>
        </p:nvSpPr>
        <p:spPr>
          <a:xfrm>
            <a:off x="4953000" y="354330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7200" dirty="0" smtClean="0">
                <a:solidFill>
                  <a:srgbClr val="FFFF00"/>
                </a:solidFill>
                <a:latin typeface="CPE"/>
                <a:cs typeface="CPE"/>
              </a:rPr>
              <a:t>172.000</a:t>
            </a:r>
          </a:p>
        </p:txBody>
      </p:sp>
      <p:sp>
        <p:nvSpPr>
          <p:cNvPr id="19" name="1 Rectángulo"/>
          <p:cNvSpPr/>
          <p:nvPr/>
        </p:nvSpPr>
        <p:spPr>
          <a:xfrm>
            <a:off x="4953000" y="4434870"/>
            <a:ext cx="4191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500" dirty="0" smtClean="0">
                <a:solidFill>
                  <a:srgbClr val="FFFF00"/>
                </a:solidFill>
                <a:latin typeface="CPE"/>
                <a:cs typeface="CPE"/>
              </a:rPr>
              <a:t>portátiles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AZUL icono Camió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7299"/>
            <a:ext cx="3200400" cy="3200403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4953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retoma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5" name="1 Rectángulo"/>
          <p:cNvSpPr/>
          <p:nvPr/>
        </p:nvSpPr>
        <p:spPr>
          <a:xfrm>
            <a:off x="4953000" y="1866900"/>
            <a:ext cx="39624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2900" dirty="0" smtClean="0">
                <a:solidFill>
                  <a:schemeClr val="bg1"/>
                </a:solidFill>
                <a:latin typeface="CPE"/>
                <a:cs typeface="CPE"/>
              </a:rPr>
              <a:t>Toneladas a retomar:</a:t>
            </a:r>
          </a:p>
        </p:txBody>
      </p:sp>
      <p:sp>
        <p:nvSpPr>
          <p:cNvPr id="11" name="1 Rectángulo"/>
          <p:cNvSpPr/>
          <p:nvPr/>
        </p:nvSpPr>
        <p:spPr>
          <a:xfrm>
            <a:off x="4953000" y="2019300"/>
            <a:ext cx="2209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9000" dirty="0" smtClean="0">
                <a:solidFill>
                  <a:srgbClr val="FFFF00"/>
                </a:solidFill>
                <a:latin typeface="CPE"/>
                <a:cs typeface="CPE"/>
              </a:rPr>
              <a:t>400</a:t>
            </a:r>
          </a:p>
        </p:txBody>
      </p:sp>
      <p:sp>
        <p:nvSpPr>
          <p:cNvPr id="12" name="1 Rectángulo"/>
          <p:cNvSpPr/>
          <p:nvPr/>
        </p:nvSpPr>
        <p:spPr>
          <a:xfrm>
            <a:off x="6629400" y="26289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000" dirty="0" smtClean="0">
                <a:solidFill>
                  <a:srgbClr val="FFFF00"/>
                </a:solidFill>
                <a:latin typeface="CPE"/>
                <a:cs typeface="CPE"/>
              </a:rPr>
              <a:t>toneladas</a:t>
            </a:r>
          </a:p>
        </p:txBody>
      </p:sp>
      <p:sp>
        <p:nvSpPr>
          <p:cNvPr id="13" name="1 Rectángulo"/>
          <p:cNvSpPr/>
          <p:nvPr/>
        </p:nvSpPr>
        <p:spPr>
          <a:xfrm>
            <a:off x="4953000" y="3614291"/>
            <a:ext cx="3962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2900" dirty="0" smtClean="0">
                <a:solidFill>
                  <a:schemeClr val="bg1"/>
                </a:solidFill>
                <a:latin typeface="CPE"/>
                <a:cs typeface="CPE"/>
              </a:rPr>
              <a:t>Equivalentes a:</a:t>
            </a:r>
          </a:p>
          <a:p>
            <a:pPr algn="l"/>
            <a:r>
              <a:rPr lang="es-CO" sz="3600" dirty="0" smtClean="0">
                <a:solidFill>
                  <a:srgbClr val="FFFF00"/>
                </a:solidFill>
                <a:latin typeface="CPE"/>
                <a:cs typeface="CPE"/>
              </a:rPr>
              <a:t>20.000 computadores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AZUL icono Table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7300"/>
            <a:ext cx="3137401" cy="3137401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7239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6" name="1 Rectángulo"/>
          <p:cNvSpPr/>
          <p:nvPr/>
        </p:nvSpPr>
        <p:spPr>
          <a:xfrm>
            <a:off x="4953000" y="1714500"/>
            <a:ext cx="39624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2900" dirty="0" smtClean="0">
                <a:solidFill>
                  <a:schemeClr val="bg1"/>
                </a:solidFill>
                <a:latin typeface="CPE"/>
                <a:cs typeface="CPE"/>
              </a:rPr>
              <a:t>Entregar:</a:t>
            </a:r>
          </a:p>
          <a:p>
            <a:pPr algn="l"/>
            <a:endParaRPr lang="es-CO" dirty="0" smtClean="0">
              <a:solidFill>
                <a:srgbClr val="FFFF00"/>
              </a:solidFill>
              <a:latin typeface="CPE"/>
              <a:cs typeface="CPE"/>
            </a:endParaRPr>
          </a:p>
        </p:txBody>
      </p:sp>
      <p:sp>
        <p:nvSpPr>
          <p:cNvPr id="18" name="1 Rectángulo"/>
          <p:cNvSpPr/>
          <p:nvPr/>
        </p:nvSpPr>
        <p:spPr>
          <a:xfrm>
            <a:off x="4953000" y="20193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7200" dirty="0" smtClean="0">
                <a:solidFill>
                  <a:schemeClr val="bg1"/>
                </a:solidFill>
                <a:latin typeface="CPE"/>
                <a:cs typeface="CPE"/>
              </a:rPr>
              <a:t>500.000</a:t>
            </a:r>
            <a:endParaRPr lang="es-CO" sz="4000" dirty="0" smtClean="0">
              <a:solidFill>
                <a:schemeClr val="bg1"/>
              </a:solidFill>
              <a:latin typeface="CPE"/>
              <a:cs typeface="CPE"/>
            </a:endParaRPr>
          </a:p>
        </p:txBody>
      </p:sp>
      <p:sp>
        <p:nvSpPr>
          <p:cNvPr id="19" name="1 Rectángulo"/>
          <p:cNvSpPr/>
          <p:nvPr/>
        </p:nvSpPr>
        <p:spPr>
          <a:xfrm>
            <a:off x="4953000" y="2835414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000" dirty="0" smtClean="0">
                <a:solidFill>
                  <a:schemeClr val="bg1"/>
                </a:solidFill>
                <a:latin typeface="CPE"/>
                <a:cs typeface="CPE"/>
              </a:rPr>
              <a:t>terminales</a:t>
            </a:r>
          </a:p>
        </p:txBody>
      </p:sp>
      <p:sp>
        <p:nvSpPr>
          <p:cNvPr id="23" name="1 Rectángulo"/>
          <p:cNvSpPr/>
          <p:nvPr/>
        </p:nvSpPr>
        <p:spPr>
          <a:xfrm>
            <a:off x="4953000" y="354330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7200" dirty="0" smtClean="0">
                <a:solidFill>
                  <a:srgbClr val="FFFF00"/>
                </a:solidFill>
                <a:latin typeface="CPE"/>
                <a:cs typeface="CPE"/>
              </a:rPr>
              <a:t>335.000</a:t>
            </a:r>
          </a:p>
        </p:txBody>
      </p:sp>
      <p:sp>
        <p:nvSpPr>
          <p:cNvPr id="24" name="1 Rectángulo"/>
          <p:cNvSpPr/>
          <p:nvPr/>
        </p:nvSpPr>
        <p:spPr>
          <a:xfrm>
            <a:off x="4953000" y="4434870"/>
            <a:ext cx="4191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4500" dirty="0" smtClean="0">
                <a:solidFill>
                  <a:srgbClr val="FFFF00"/>
                </a:solidFill>
                <a:latin typeface="CPE"/>
                <a:cs typeface="CPE"/>
              </a:rPr>
              <a:t>tabletas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AZUL icono Table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300"/>
            <a:ext cx="3137401" cy="3137401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7239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Requisitos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Tabletas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para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Educar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9" name="1 Rectángulo"/>
          <p:cNvSpPr/>
          <p:nvPr/>
        </p:nvSpPr>
        <p:spPr>
          <a:xfrm>
            <a:off x="4572000" y="1921396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s-CO" sz="3600" dirty="0" smtClean="0">
                <a:solidFill>
                  <a:srgbClr val="FFFF00"/>
                </a:solidFill>
                <a:latin typeface="CPE"/>
                <a:cs typeface="CPE"/>
              </a:rPr>
              <a:t>Propuesta técnica sede educativa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s-CO" sz="3600" dirty="0" smtClean="0">
                <a:solidFill>
                  <a:srgbClr val="FFFF00"/>
                </a:solidFill>
                <a:latin typeface="CPE"/>
                <a:cs typeface="CPE"/>
              </a:rPr>
              <a:t>Aliado pedagógico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s-CO" sz="3600" dirty="0" smtClean="0">
                <a:solidFill>
                  <a:srgbClr val="FFFF00"/>
                </a:solidFill>
                <a:latin typeface="CPE"/>
                <a:cs typeface="CPE"/>
              </a:rPr>
              <a:t>Conectividad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s-CO" sz="3600" dirty="0" smtClean="0">
                <a:solidFill>
                  <a:srgbClr val="FFFF00"/>
                </a:solidFill>
                <a:latin typeface="CPE"/>
                <a:cs typeface="CPE"/>
              </a:rPr>
              <a:t>Pólizas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s-CO" sz="3600" dirty="0" smtClean="0">
                <a:solidFill>
                  <a:srgbClr val="FFFF00"/>
                </a:solidFill>
                <a:latin typeface="CPE"/>
                <a:cs typeface="CPE"/>
              </a:rPr>
              <a:t>Contrapartida</a:t>
            </a:r>
          </a:p>
        </p:txBody>
      </p:sp>
    </p:spTree>
    <p:extLst>
      <p:ext uri="{BB962C8B-B14F-4D97-AF65-F5344CB8AC3E}">
        <p14:creationId xmlns:p14="http://schemas.microsoft.com/office/powerpoint/2010/main" val="5180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quipo\Downloads\260920123719.jpg"/>
          <p:cNvPicPr>
            <a:picLocks noChangeAspect="1" noChangeArrowheads="1"/>
          </p:cNvPicPr>
          <p:nvPr/>
        </p:nvPicPr>
        <p:blipFill>
          <a:blip r:embed="rId2"/>
          <a:srcRect t="7222" b="9444"/>
          <a:stretch>
            <a:fillRect/>
          </a:stretch>
        </p:blipFill>
        <p:spPr bwMode="auto">
          <a:xfrm flipH="1">
            <a:off x="0" y="0"/>
            <a:ext cx="9144000" cy="5715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ángulo 4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4381500"/>
            <a:ext cx="8458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s-CO" sz="55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Motivar a los niños</a:t>
            </a:r>
            <a:endParaRPr lang="en-US" sz="5500" dirty="0" smtClean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9" name="4 Rectángulo"/>
          <p:cNvSpPr>
            <a:spLocks noChangeArrowheads="1"/>
          </p:cNvSpPr>
          <p:nvPr/>
        </p:nvSpPr>
        <p:spPr bwMode="auto">
          <a:xfrm>
            <a:off x="0" y="3865563"/>
            <a:ext cx="9144000" cy="6731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pic>
        <p:nvPicPr>
          <p:cNvPr id="10" name="Imagen 9" descr="padrino digit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067176"/>
            <a:ext cx="2693550" cy="254292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7924800" y="36957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0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?</a:t>
            </a:r>
            <a:endParaRPr lang="en-US" sz="50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381000" y="36957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Cuál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mi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aporte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como</a:t>
            </a:r>
            <a:endParaRPr lang="en-US" sz="4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7239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25" name="Rectangle 2"/>
          <p:cNvSpPr>
            <a:spLocks/>
          </p:cNvSpPr>
          <p:nvPr/>
        </p:nvSpPr>
        <p:spPr bwMode="auto">
          <a:xfrm>
            <a:off x="5029200" y="2781300"/>
            <a:ext cx="38862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Brinda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contenidos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digitales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que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mejoran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la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práctica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enseñanza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</a:t>
            </a:r>
          </a:p>
          <a:p>
            <a:pPr algn="l">
              <a:lnSpc>
                <a:spcPct val="70000"/>
              </a:lnSpc>
            </a:pPr>
            <a:endParaRPr lang="en-US" sz="3500" dirty="0" smtClean="0">
              <a:solidFill>
                <a:srgbClr val="FFFF00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  <a:p>
            <a:pPr algn="l">
              <a:lnSpc>
                <a:spcPct val="70000"/>
              </a:lnSpc>
            </a:pP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Mejora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el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aprendizaje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los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niños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al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ayudar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a resolver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problemas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</a:t>
            </a:r>
          </a:p>
        </p:txBody>
      </p:sp>
      <p:pic>
        <p:nvPicPr>
          <p:cNvPr id="10" name="Imagen 9" descr="AZUL icono Table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300"/>
            <a:ext cx="3137401" cy="3137401"/>
          </a:xfrm>
          <a:prstGeom prst="rect">
            <a:avLst/>
          </a:prstGeom>
        </p:spPr>
      </p:pic>
      <p:sp>
        <p:nvSpPr>
          <p:cNvPr id="11" name="1 Rectángulo"/>
          <p:cNvSpPr/>
          <p:nvPr/>
        </p:nvSpPr>
        <p:spPr>
          <a:xfrm rot="21082910">
            <a:off x="1175152" y="1959215"/>
            <a:ext cx="1639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 smtClean="0">
                <a:solidFill>
                  <a:srgbClr val="558E28"/>
                </a:solidFill>
                <a:latin typeface="CPE"/>
                <a:cs typeface="CPE"/>
              </a:rPr>
              <a:t>Tabletas para Educar</a:t>
            </a:r>
          </a:p>
          <a:p>
            <a:endParaRPr lang="es-CO" sz="3200" dirty="0" smtClean="0">
              <a:solidFill>
                <a:srgbClr val="558E28"/>
              </a:solidFill>
              <a:latin typeface="CPE"/>
              <a:cs typeface="C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96FOTO APERTURAVive Digital Regional.tif"/>
          <p:cNvPicPr>
            <a:picLocks noChangeAspect="1"/>
          </p:cNvPicPr>
          <p:nvPr/>
        </p:nvPicPr>
        <p:blipFill>
          <a:blip r:embed="rId3"/>
          <a:srcRect t="7922"/>
          <a:stretch>
            <a:fillRect/>
          </a:stretch>
        </p:blipFill>
        <p:spPr>
          <a:xfrm>
            <a:off x="0" y="0"/>
            <a:ext cx="9143999" cy="56130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4381500"/>
            <a:ext cx="8458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s-CO" sz="55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Visualizar oportunidades</a:t>
            </a:r>
            <a:endParaRPr lang="en-US" sz="5500" dirty="0" smtClean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9" name="4 Rectángulo"/>
          <p:cNvSpPr>
            <a:spLocks noChangeArrowheads="1"/>
          </p:cNvSpPr>
          <p:nvPr/>
        </p:nvSpPr>
        <p:spPr bwMode="auto">
          <a:xfrm>
            <a:off x="0" y="3865563"/>
            <a:ext cx="9144000" cy="6731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pic>
        <p:nvPicPr>
          <p:cNvPr id="10" name="Imagen 9" descr="padrino digit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67176"/>
            <a:ext cx="2693550" cy="254292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7924800" y="36957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0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?</a:t>
            </a:r>
            <a:endParaRPr lang="en-US" sz="50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381000" y="36957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Cuál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mi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aporte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como</a:t>
            </a:r>
            <a:endParaRPr lang="en-US" sz="4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7239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25" name="Rectangle 2"/>
          <p:cNvSpPr>
            <a:spLocks/>
          </p:cNvSpPr>
          <p:nvPr/>
        </p:nvSpPr>
        <p:spPr bwMode="auto">
          <a:xfrm>
            <a:off x="5029200" y="2781300"/>
            <a:ext cx="38862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El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mundo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al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alcance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todos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</a:t>
            </a:r>
          </a:p>
          <a:p>
            <a:pPr algn="l">
              <a:lnSpc>
                <a:spcPct val="70000"/>
              </a:lnSpc>
            </a:pPr>
            <a:endParaRPr lang="en-US" sz="3500" dirty="0" smtClean="0">
              <a:solidFill>
                <a:srgbClr val="FFFF00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  <a:p>
            <a:pPr algn="l">
              <a:lnSpc>
                <a:spcPct val="70000"/>
              </a:lnSpc>
            </a:pP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Sedes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bajo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logro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con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más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oportunidades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mejorar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su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calidad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</a:t>
            </a:r>
          </a:p>
        </p:txBody>
      </p:sp>
      <p:pic>
        <p:nvPicPr>
          <p:cNvPr id="10" name="Imagen 9" descr="AZUL icono Table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300"/>
            <a:ext cx="3137401" cy="3137401"/>
          </a:xfrm>
          <a:prstGeom prst="rect">
            <a:avLst/>
          </a:prstGeom>
        </p:spPr>
      </p:pic>
      <p:sp>
        <p:nvSpPr>
          <p:cNvPr id="11" name="1 Rectángulo"/>
          <p:cNvSpPr/>
          <p:nvPr/>
        </p:nvSpPr>
        <p:spPr>
          <a:xfrm rot="21082910">
            <a:off x="1175152" y="1959215"/>
            <a:ext cx="1639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 smtClean="0">
                <a:solidFill>
                  <a:srgbClr val="558E28"/>
                </a:solidFill>
                <a:latin typeface="CPE"/>
                <a:cs typeface="CPE"/>
              </a:rPr>
              <a:t>Tabletas para Educar</a:t>
            </a:r>
          </a:p>
          <a:p>
            <a:endParaRPr lang="es-CO" sz="3200" dirty="0" smtClean="0">
              <a:solidFill>
                <a:srgbClr val="558E28"/>
              </a:solidFill>
              <a:latin typeface="CPE"/>
              <a:cs typeface="C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_MG_1342entrega de tabletas en pitalito.jpg"/>
          <p:cNvPicPr>
            <a:picLocks noChangeAspect="1"/>
          </p:cNvPicPr>
          <p:nvPr/>
        </p:nvPicPr>
        <p:blipFill>
          <a:blip r:embed="rId2"/>
          <a:srcRect t="21250"/>
          <a:stretch>
            <a:fillRect/>
          </a:stretch>
        </p:blipFill>
        <p:spPr>
          <a:xfrm>
            <a:off x="0" y="0"/>
            <a:ext cx="9144000" cy="48006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3048000" y="4522812"/>
            <a:ext cx="5791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s-CO" sz="45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Facilitar los procesos de diplomado TIC a docentes</a:t>
            </a:r>
            <a:endParaRPr lang="en-US" sz="4500" dirty="0" smtClean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5" name="4 Rectángulo"/>
          <p:cNvSpPr>
            <a:spLocks noChangeArrowheads="1"/>
          </p:cNvSpPr>
          <p:nvPr/>
        </p:nvSpPr>
        <p:spPr bwMode="auto">
          <a:xfrm>
            <a:off x="0" y="3865563"/>
            <a:ext cx="9144000" cy="6731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81000" y="36957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Cuál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mi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aporte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como</a:t>
            </a:r>
            <a:endParaRPr lang="en-US" sz="4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pic>
        <p:nvPicPr>
          <p:cNvPr id="18" name="Imagen 17" descr="padrino digit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067176"/>
            <a:ext cx="2693550" cy="2542924"/>
          </a:xfrm>
          <a:prstGeom prst="rect">
            <a:avLst/>
          </a:prstGeom>
        </p:spPr>
      </p:pic>
      <p:sp>
        <p:nvSpPr>
          <p:cNvPr id="19" name="1 Título"/>
          <p:cNvSpPr txBox="1">
            <a:spLocks/>
          </p:cNvSpPr>
          <p:nvPr/>
        </p:nvSpPr>
        <p:spPr bwMode="auto">
          <a:xfrm>
            <a:off x="7924800" y="36957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0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?</a:t>
            </a:r>
            <a:endParaRPr lang="en-US" sz="50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/>
          <p:cNvPicPr>
            <a:picLocks noChangeAspect="1" noChangeArrowheads="1"/>
          </p:cNvPicPr>
          <p:nvPr/>
        </p:nvPicPr>
        <p:blipFill>
          <a:blip r:embed="rId2"/>
          <a:srcRect l="7176" t="4137" r="7292" b="4272"/>
          <a:stretch>
            <a:fillRect/>
          </a:stretch>
        </p:blipFill>
        <p:spPr bwMode="auto">
          <a:xfrm rot="-420000">
            <a:off x="1295400" y="952500"/>
            <a:ext cx="2720975" cy="372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23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20000">
            <a:off x="1398588" y="1089025"/>
            <a:ext cx="2473325" cy="3125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4324" name="Rectangle 1"/>
          <p:cNvSpPr>
            <a:spLocks/>
          </p:cNvSpPr>
          <p:nvPr/>
        </p:nvSpPr>
        <p:spPr bwMode="auto">
          <a:xfrm>
            <a:off x="5045088" y="1820863"/>
            <a:ext cx="341311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Martha P. </a:t>
            </a:r>
            <a:r>
              <a:rPr lang="en-US" sz="3600" dirty="0" err="1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Castellanos</a:t>
            </a:r>
            <a:r>
              <a:rPr lang="en-US" sz="36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endParaRPr lang="en-US" sz="3600" dirty="0">
              <a:solidFill>
                <a:srgbClr val="558E28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84325" name="Rectangle 2"/>
          <p:cNvSpPr>
            <a:spLocks/>
          </p:cNvSpPr>
          <p:nvPr/>
        </p:nvSpPr>
        <p:spPr bwMode="auto">
          <a:xfrm>
            <a:off x="4419600" y="2146300"/>
            <a:ext cx="40386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Directora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Ejecutiva</a:t>
            </a:r>
            <a:endParaRPr lang="en-US" sz="2400" dirty="0" smtClean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  <a:p>
            <a:pPr algn="r">
              <a:lnSpc>
                <a:spcPct val="70000"/>
              </a:lnSpc>
            </a:pP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para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Educar</a:t>
            </a:r>
            <a:endParaRPr lang="en-US" sz="2400" dirty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84326" name="Rectangle 5"/>
          <p:cNvSpPr>
            <a:spLocks/>
          </p:cNvSpPr>
          <p:nvPr/>
        </p:nvSpPr>
        <p:spPr bwMode="auto">
          <a:xfrm>
            <a:off x="4724400" y="3086100"/>
            <a:ext cx="37338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36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La </a:t>
            </a:r>
            <a:r>
              <a:rPr lang="en-US" sz="3600" dirty="0" err="1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Fórmula</a:t>
            </a:r>
            <a:r>
              <a:rPr lang="en-US" sz="36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3600" dirty="0" err="1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las</a:t>
            </a:r>
            <a:r>
              <a:rPr lang="en-US" sz="36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600" dirty="0" err="1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oportunidades</a:t>
            </a:r>
            <a:endParaRPr lang="en-US" sz="3600" dirty="0">
              <a:solidFill>
                <a:srgbClr val="558E28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84327" name="Rectangle 5"/>
          <p:cNvSpPr>
            <a:spLocks/>
          </p:cNvSpPr>
          <p:nvPr/>
        </p:nvSpPr>
        <p:spPr bwMode="auto">
          <a:xfrm>
            <a:off x="4267200" y="4076700"/>
            <a:ext cx="4191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13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años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</a:t>
            </a:r>
          </a:p>
          <a:p>
            <a:pPr algn="r">
              <a:lnSpc>
                <a:spcPct val="70000"/>
              </a:lnSpc>
            </a:pP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Computadores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para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Educar</a:t>
            </a:r>
            <a:endParaRPr lang="en-US" sz="2400" dirty="0" smtClean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  <a:p>
            <a:pPr algn="r">
              <a:lnSpc>
                <a:spcPct val="70000"/>
              </a:lnSpc>
            </a:pP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de la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mano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los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entes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24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territoriales</a:t>
            </a:r>
            <a:r>
              <a:rPr lang="en-US" sz="24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.</a:t>
            </a:r>
            <a:endParaRPr lang="en-US" sz="2400" dirty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4953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formación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pic>
        <p:nvPicPr>
          <p:cNvPr id="9" name="Imagen 8" descr="AZUL icono Birre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3" y="1257300"/>
            <a:ext cx="3200397" cy="3200400"/>
          </a:xfrm>
          <a:prstGeom prst="rect">
            <a:avLst/>
          </a:prstGeom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4876800" y="1790700"/>
            <a:ext cx="40386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Diplomado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TIC de 150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horas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</a:t>
            </a:r>
          </a:p>
          <a:p>
            <a:pPr algn="l">
              <a:lnSpc>
                <a:spcPct val="70000"/>
              </a:lnSpc>
            </a:pPr>
            <a:endParaRPr lang="en-US" sz="3500" dirty="0" smtClean="0">
              <a:solidFill>
                <a:srgbClr val="FFFF00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  <a:p>
            <a:pPr algn="l">
              <a:lnSpc>
                <a:spcPct val="70000"/>
              </a:lnSpc>
            </a:pPr>
            <a:r>
              <a:rPr lang="en-US" sz="3500" dirty="0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El 100% de los </a:t>
            </a:r>
            <a:r>
              <a:rPr lang="en-US" sz="3500" dirty="0" err="1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docentes</a:t>
            </a:r>
            <a:r>
              <a:rPr lang="en-US" sz="3500" dirty="0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requiere</a:t>
            </a:r>
            <a:r>
              <a:rPr lang="en-US" sz="3500" dirty="0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trasladarse</a:t>
            </a:r>
            <a:r>
              <a:rPr lang="en-US" sz="3500" dirty="0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para</a:t>
            </a:r>
            <a:r>
              <a:rPr lang="en-US" sz="3500" dirty="0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cursarlo</a:t>
            </a:r>
            <a:r>
              <a:rPr lang="en-US" sz="3500" dirty="0" smtClean="0">
                <a:solidFill>
                  <a:srgbClr val="FFFFFF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 </a:t>
            </a:r>
          </a:p>
          <a:p>
            <a:pPr algn="l">
              <a:lnSpc>
                <a:spcPct val="70000"/>
              </a:lnSpc>
            </a:pPr>
            <a:endParaRPr lang="en-US" sz="3500" dirty="0" smtClean="0">
              <a:solidFill>
                <a:srgbClr val="FFFF00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  <a:p>
            <a:pPr algn="l">
              <a:lnSpc>
                <a:spcPct val="70000"/>
              </a:lnSpc>
            </a:pP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Se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realizará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en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las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cabeceras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municipales</a:t>
            </a:r>
            <a:r>
              <a:rPr lang="en-US" sz="3500" dirty="0" smtClean="0">
                <a:solidFill>
                  <a:srgbClr val="FFFF00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</a:t>
            </a:r>
          </a:p>
          <a:p>
            <a:pPr algn="l">
              <a:lnSpc>
                <a:spcPct val="70000"/>
              </a:lnSpc>
            </a:pPr>
            <a:endParaRPr lang="en-US" sz="3500" dirty="0" smtClean="0">
              <a:solidFill>
                <a:srgbClr val="FFFF00"/>
              </a:solidFill>
              <a:latin typeface="CPE"/>
              <a:ea typeface="Bangla MN" pitchFamily="-84" charset="0"/>
              <a:cs typeface="CPE"/>
              <a:sym typeface="Bangla MN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2000" y="0"/>
            <a:ext cx="4572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4038600" y="0"/>
            <a:ext cx="533400" cy="57150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724400" y="4953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Metas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5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formación</a:t>
            </a: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2014: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5" name="1 Rectángulo"/>
          <p:cNvSpPr/>
          <p:nvPr/>
        </p:nvSpPr>
        <p:spPr>
          <a:xfrm>
            <a:off x="4953000" y="1866900"/>
            <a:ext cx="396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3200" dirty="0" smtClean="0">
                <a:solidFill>
                  <a:schemeClr val="bg1"/>
                </a:solidFill>
                <a:latin typeface="CPE"/>
                <a:cs typeface="CPE"/>
              </a:rPr>
              <a:t>Formar a:</a:t>
            </a:r>
          </a:p>
          <a:p>
            <a:pPr algn="l"/>
            <a:endParaRPr lang="es-CO" sz="3200" dirty="0" smtClean="0">
              <a:solidFill>
                <a:srgbClr val="FFFF00"/>
              </a:solidFill>
              <a:latin typeface="CPE"/>
              <a:cs typeface="CPE"/>
            </a:endParaRPr>
          </a:p>
          <a:p>
            <a:pPr algn="l"/>
            <a:r>
              <a:rPr lang="es-CO" sz="3200" dirty="0" smtClean="0">
                <a:solidFill>
                  <a:srgbClr val="FFFF00"/>
                </a:solidFill>
                <a:latin typeface="CPE"/>
                <a:cs typeface="CPE"/>
              </a:rPr>
              <a:t>60.755 docentes. </a:t>
            </a:r>
          </a:p>
          <a:p>
            <a:pPr algn="l"/>
            <a:r>
              <a:rPr lang="es-CO" sz="3200" dirty="0" smtClean="0">
                <a:solidFill>
                  <a:schemeClr val="bg1"/>
                </a:solidFill>
                <a:latin typeface="CPE"/>
                <a:cs typeface="CPE"/>
              </a:rPr>
              <a:t>152.865 padres de familia. </a:t>
            </a:r>
          </a:p>
          <a:p>
            <a:pPr algn="l"/>
            <a:r>
              <a:rPr lang="es-CO" sz="3200" dirty="0" smtClean="0">
                <a:solidFill>
                  <a:srgbClr val="FFFF00"/>
                </a:solidFill>
                <a:latin typeface="CPE"/>
                <a:cs typeface="CPE"/>
              </a:rPr>
              <a:t>542 bibliotecarios.</a:t>
            </a:r>
          </a:p>
          <a:p>
            <a:pPr algn="l"/>
            <a:r>
              <a:rPr lang="es-CO" sz="3200" dirty="0" smtClean="0">
                <a:solidFill>
                  <a:schemeClr val="bg1"/>
                </a:solidFill>
                <a:latin typeface="CPE"/>
                <a:cs typeface="CPE"/>
              </a:rPr>
              <a:t>4.878 </a:t>
            </a:r>
            <a:r>
              <a:rPr lang="es-CO" sz="3200" dirty="0">
                <a:solidFill>
                  <a:schemeClr val="bg1"/>
                </a:solidFill>
                <a:latin typeface="CPE"/>
                <a:cs typeface="CPE"/>
              </a:rPr>
              <a:t>usuarios </a:t>
            </a:r>
            <a:r>
              <a:rPr lang="es-CO" sz="3200" dirty="0" smtClean="0">
                <a:solidFill>
                  <a:schemeClr val="bg1"/>
                </a:solidFill>
                <a:latin typeface="CPE"/>
                <a:cs typeface="CPE"/>
              </a:rPr>
              <a:t> de Bibliotecas.</a:t>
            </a:r>
          </a:p>
        </p:txBody>
      </p:sp>
      <p:pic>
        <p:nvPicPr>
          <p:cNvPr id="9" name="Imagen 8" descr="AZUL icono Birre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3" y="1257300"/>
            <a:ext cx="3200397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alphaModFix amt="31000"/>
          </a:blip>
          <a:srcRect l="19745" t="26973" r="19109" b="26894"/>
          <a:stretch>
            <a:fillRect/>
          </a:stretch>
        </p:blipFill>
        <p:spPr bwMode="auto">
          <a:xfrm>
            <a:off x="-9525" y="-11113"/>
            <a:ext cx="9158288" cy="5746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Oval 3"/>
          <p:cNvSpPr>
            <a:spLocks/>
          </p:cNvSpPr>
          <p:nvPr/>
        </p:nvSpPr>
        <p:spPr bwMode="auto">
          <a:xfrm>
            <a:off x="2806700" y="995363"/>
            <a:ext cx="3463925" cy="3481387"/>
          </a:xfrm>
          <a:prstGeom prst="ellipse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38" y="1003300"/>
            <a:ext cx="3095625" cy="345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/>
          </p:cNvSpPr>
          <p:nvPr/>
        </p:nvSpPr>
        <p:spPr bwMode="auto">
          <a:xfrm>
            <a:off x="228600" y="2301875"/>
            <a:ext cx="2416175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410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Incorporando las TIC en la educación</a:t>
            </a:r>
          </a:p>
          <a:p>
            <a:pPr algn="r">
              <a:lnSpc>
                <a:spcPct val="70000"/>
              </a:lnSpc>
            </a:pPr>
            <a:endParaRPr lang="en-US" sz="4100">
              <a:solidFill>
                <a:schemeClr val="bg1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6416675" y="2247900"/>
            <a:ext cx="2498725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lang="en-US" sz="4100" dirty="0" err="1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Contigo</a:t>
            </a:r>
            <a:r>
              <a:rPr lang="en-US" sz="4100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lograremos</a:t>
            </a:r>
            <a:r>
              <a:rPr lang="en-US" sz="4100" dirty="0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un </a:t>
            </a:r>
            <a:r>
              <a:rPr lang="en-US" sz="4100" dirty="0" err="1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mejor</a:t>
            </a:r>
            <a:r>
              <a:rPr lang="en-US" sz="4100" dirty="0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100" dirty="0" err="1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país</a:t>
            </a:r>
            <a:r>
              <a:rPr lang="en-US" sz="4100" dirty="0" smtClean="0">
                <a:solidFill>
                  <a:schemeClr val="bg1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!</a:t>
            </a:r>
            <a:endParaRPr lang="en-US" sz="4100" dirty="0">
              <a:solidFill>
                <a:schemeClr val="bg1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1"/>
          <p:cNvPicPr>
            <a:picLocks noChangeAspect="1" noChangeArrowheads="1"/>
          </p:cNvPicPr>
          <p:nvPr/>
        </p:nvPicPr>
        <p:blipFill>
          <a:blip r:embed="rId2"/>
          <a:srcRect l="4750" t="12376" r="5251" b="12396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2" name="Agrupar 8"/>
          <p:cNvGrpSpPr>
            <a:grpSpLocks/>
          </p:cNvGrpSpPr>
          <p:nvPr/>
        </p:nvGrpSpPr>
        <p:grpSpPr bwMode="auto">
          <a:xfrm>
            <a:off x="838200" y="1790700"/>
            <a:ext cx="7518400" cy="1497013"/>
            <a:chOff x="838200" y="1790700"/>
            <a:chExt cx="7518881" cy="1496520"/>
          </a:xfrm>
        </p:grpSpPr>
        <p:grpSp>
          <p:nvGrpSpPr>
            <p:cNvPr id="220163" name="Group 3"/>
            <p:cNvGrpSpPr>
              <a:grpSpLocks/>
            </p:cNvGrpSpPr>
            <p:nvPr/>
          </p:nvGrpSpPr>
          <p:grpSpPr bwMode="auto">
            <a:xfrm>
              <a:off x="838200" y="2316646"/>
              <a:ext cx="3758731" cy="970574"/>
              <a:chOff x="0" y="24"/>
              <a:chExt cx="3580" cy="923"/>
            </a:xfrm>
          </p:grpSpPr>
          <p:pic>
            <p:nvPicPr>
              <p:cNvPr id="220165" name="Picture 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24"/>
                <a:ext cx="922" cy="9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2016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57" y="24"/>
                <a:ext cx="2623" cy="9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220164" name="Picture 4"/>
            <p:cNvPicPr>
              <a:picLocks noChangeAspect="1" noChangeArrowheads="1"/>
            </p:cNvPicPr>
            <p:nvPr/>
          </p:nvPicPr>
          <p:blipFill>
            <a:blip r:embed="rId4"/>
            <a:srcRect t="459"/>
            <a:stretch>
              <a:fillRect/>
            </a:stretch>
          </p:blipFill>
          <p:spPr bwMode="auto">
            <a:xfrm>
              <a:off x="5486400" y="1790700"/>
              <a:ext cx="2870681" cy="14699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1 B&amp;N.jpg"/>
          <p:cNvPicPr>
            <a:picLocks noChangeAspect="1"/>
          </p:cNvPicPr>
          <p:nvPr/>
        </p:nvPicPr>
        <p:blipFill>
          <a:blip r:embed="rId2"/>
          <a:srcRect t="32222" b="555"/>
          <a:stretch>
            <a:fillRect/>
          </a:stretch>
        </p:blipFill>
        <p:spPr>
          <a:xfrm>
            <a:off x="0" y="0"/>
            <a:ext cx="9144000" cy="46101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0" y="4152899"/>
            <a:ext cx="9144000" cy="385763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457200" y="36957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2971800" y="4457700"/>
            <a:ext cx="5715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Pueden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las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herramientas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TIC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generar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cambios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positivos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en la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realidad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social ?</a:t>
            </a:r>
            <a:endParaRPr lang="en-US" sz="3200" dirty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0" y="4152900"/>
            <a:ext cx="91440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</a:pP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Coloque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o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sugiera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una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foto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(2,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ó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3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opciones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para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nosotros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elegir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)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que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registre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un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problema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asociado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al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riesgo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de </a:t>
            </a:r>
            <a:r>
              <a:rPr lang="en-US" sz="2700" dirty="0" err="1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atraso</a:t>
            </a:r>
            <a:r>
              <a:rPr lang="en-US" sz="2700" dirty="0" smtClean="0">
                <a:solidFill>
                  <a:schemeClr val="tx1"/>
                </a:solidFill>
                <a:latin typeface="Arial"/>
                <a:ea typeface="CPE" pitchFamily="-84" charset="0"/>
                <a:cs typeface="Arial"/>
                <a:sym typeface="CPE" pitchFamily="-84" charset="0"/>
              </a:rPr>
              <a:t> social.</a:t>
            </a:r>
            <a:endParaRPr lang="en-US" sz="2700" dirty="0">
              <a:solidFill>
                <a:schemeClr val="tx1"/>
              </a:solidFill>
              <a:latin typeface="Arial"/>
              <a:ea typeface="CPE" pitchFamily="-84" charset="0"/>
              <a:cs typeface="Arial"/>
              <a:sym typeface="CPE" pitchFamily="-84" charset="0"/>
            </a:endParaRPr>
          </a:p>
        </p:txBody>
      </p:sp>
      <p:pic>
        <p:nvPicPr>
          <p:cNvPr id="4" name="Imagen 3" descr="B1 B&amp;N.jpg"/>
          <p:cNvPicPr>
            <a:picLocks noChangeAspect="1"/>
          </p:cNvPicPr>
          <p:nvPr/>
        </p:nvPicPr>
        <p:blipFill>
          <a:blip r:embed="rId3"/>
          <a:srcRect t="13125"/>
          <a:stretch>
            <a:fillRect/>
          </a:stretch>
        </p:blipFill>
        <p:spPr>
          <a:xfrm>
            <a:off x="0" y="0"/>
            <a:ext cx="9144000" cy="52959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4 Rectángulo"/>
          <p:cNvSpPr>
            <a:spLocks noChangeArrowheads="1"/>
          </p:cNvSpPr>
          <p:nvPr/>
        </p:nvSpPr>
        <p:spPr bwMode="auto">
          <a:xfrm>
            <a:off x="0" y="3848101"/>
            <a:ext cx="9144000" cy="690562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457200" y="36957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762000" y="4457700"/>
            <a:ext cx="792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....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contribuyen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al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acceso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 universal de la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educación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, a la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igualdad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 en la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instrucción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, al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ejercicio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 de la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enseñanza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Lucida Grande" pitchFamily="-84" charset="0"/>
                <a:cs typeface="CPE"/>
                <a:sym typeface="Bangla MN" pitchFamily="-84" charset="0"/>
              </a:rPr>
              <a:t>, al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aprendizaje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calidad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,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y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al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desarrollo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profesional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de los </a:t>
            </a:r>
            <a:r>
              <a:rPr lang="en-US" sz="2700" dirty="0" err="1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docentes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... </a:t>
            </a:r>
            <a:r>
              <a:rPr lang="en-US" sz="2700" dirty="0" smtClean="0">
                <a:solidFill>
                  <a:srgbClr val="558E28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UNESCO</a:t>
            </a:r>
            <a:r>
              <a:rPr lang="en-US" sz="2700" dirty="0" smtClean="0">
                <a:solidFill>
                  <a:srgbClr val="235F9C"/>
                </a:solidFill>
                <a:latin typeface="CPE"/>
                <a:ea typeface="Bangla MN" pitchFamily="-84" charset="0"/>
                <a:cs typeface="CPE"/>
                <a:sym typeface="Bangla MN" pitchFamily="-84" charset="0"/>
              </a:rPr>
              <a:t> </a:t>
            </a:r>
            <a:endParaRPr lang="en-US" sz="2700" dirty="0">
              <a:solidFill>
                <a:srgbClr val="235F9C"/>
              </a:solidFill>
              <a:latin typeface="CPE"/>
              <a:ea typeface="CPE" pitchFamily="-84" charset="0"/>
              <a:cs typeface="CPE"/>
              <a:sym typeface="CPE" pitchFamily="-8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609600" y="36957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5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SI !</a:t>
            </a: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/>
          <p:cNvPicPr>
            <a:picLocks noChangeArrowheads="1"/>
          </p:cNvPicPr>
          <p:nvPr/>
        </p:nvPicPr>
        <p:blipFill>
          <a:blip r:embed="rId3"/>
          <a:srcRect l="32616" t="28879" r="47302" b="42825"/>
          <a:stretch>
            <a:fillRect/>
          </a:stretch>
        </p:blipFill>
        <p:spPr bwMode="auto">
          <a:xfrm>
            <a:off x="0" y="0"/>
            <a:ext cx="1833563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4"/>
          <a:srcRect l="39061" t="15425" r="40857" b="53821"/>
          <a:stretch>
            <a:fillRect/>
          </a:stretch>
        </p:blipFill>
        <p:spPr bwMode="auto">
          <a:xfrm>
            <a:off x="0" y="3810000"/>
            <a:ext cx="1866900" cy="194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5"/>
          <a:srcRect l="63110" t="13689" r="14005" b="54089"/>
          <a:stretch>
            <a:fillRect/>
          </a:stretch>
        </p:blipFill>
        <p:spPr bwMode="auto">
          <a:xfrm>
            <a:off x="1827213" y="0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3" name="Picture 6"/>
          <p:cNvPicPr>
            <a:picLocks noChangeAspect="1" noChangeArrowheads="1"/>
          </p:cNvPicPr>
          <p:nvPr/>
        </p:nvPicPr>
        <p:blipFill>
          <a:blip r:embed="rId6"/>
          <a:srcRect l="63499" t="38747" r="20598" b="38863"/>
          <a:stretch>
            <a:fillRect/>
          </a:stretch>
        </p:blipFill>
        <p:spPr bwMode="auto">
          <a:xfrm>
            <a:off x="1827213" y="3832225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4" name="Picture 7"/>
          <p:cNvPicPr>
            <a:picLocks noChangeAspect="1" noChangeArrowheads="1"/>
          </p:cNvPicPr>
          <p:nvPr/>
        </p:nvPicPr>
        <p:blipFill>
          <a:blip r:embed="rId6"/>
          <a:srcRect l="51286" t="38258" r="32729" b="38300"/>
          <a:stretch>
            <a:fillRect/>
          </a:stretch>
        </p:blipFill>
        <p:spPr bwMode="auto">
          <a:xfrm>
            <a:off x="3657600" y="0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5" name="Picture 9"/>
          <p:cNvPicPr>
            <a:picLocks noChangeAspect="1" noChangeArrowheads="1"/>
          </p:cNvPicPr>
          <p:nvPr/>
        </p:nvPicPr>
        <p:blipFill>
          <a:blip r:embed="rId7"/>
          <a:srcRect l="61034" t="11566" r="26578" b="72931"/>
          <a:stretch>
            <a:fillRect/>
          </a:stretch>
        </p:blipFill>
        <p:spPr bwMode="auto">
          <a:xfrm>
            <a:off x="3654425" y="3832225"/>
            <a:ext cx="1833563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6" name="Picture 10"/>
          <p:cNvPicPr>
            <a:picLocks noChangeAspect="1" noChangeArrowheads="1"/>
          </p:cNvPicPr>
          <p:nvPr/>
        </p:nvPicPr>
        <p:blipFill>
          <a:blip r:embed="rId8"/>
          <a:srcRect t="2670" r="47646" b="23663"/>
          <a:stretch>
            <a:fillRect/>
          </a:stretch>
        </p:blipFill>
        <p:spPr bwMode="auto">
          <a:xfrm>
            <a:off x="5483225" y="0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7" name="Picture 12"/>
          <p:cNvPicPr>
            <a:picLocks noChangeAspect="1" noChangeArrowheads="1"/>
          </p:cNvPicPr>
          <p:nvPr/>
        </p:nvPicPr>
        <p:blipFill>
          <a:blip r:embed="rId9"/>
          <a:srcRect l="37350" t="10802" r="34952" b="48544"/>
          <a:stretch>
            <a:fillRect/>
          </a:stretch>
        </p:blipFill>
        <p:spPr bwMode="auto">
          <a:xfrm>
            <a:off x="5483225" y="3848100"/>
            <a:ext cx="1831975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8" name="Picture 13"/>
          <p:cNvPicPr>
            <a:picLocks noChangeAspect="1" noChangeArrowheads="1"/>
          </p:cNvPicPr>
          <p:nvPr/>
        </p:nvPicPr>
        <p:blipFill>
          <a:blip r:embed="rId10"/>
          <a:srcRect l="51936" t="21078" r="11459" b="27425"/>
          <a:stretch>
            <a:fillRect/>
          </a:stretch>
        </p:blipFill>
        <p:spPr bwMode="auto">
          <a:xfrm>
            <a:off x="7312025" y="0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499" name="Picture 15"/>
          <p:cNvPicPr>
            <a:picLocks noChangeAspect="1" noChangeArrowheads="1"/>
          </p:cNvPicPr>
          <p:nvPr/>
        </p:nvPicPr>
        <p:blipFill>
          <a:blip r:embed="rId11"/>
          <a:srcRect l="16806" t="29504" r="45366" b="21181"/>
          <a:stretch>
            <a:fillRect/>
          </a:stretch>
        </p:blipFill>
        <p:spPr bwMode="auto">
          <a:xfrm>
            <a:off x="7312025" y="3848100"/>
            <a:ext cx="1831975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Agrupar 33"/>
          <p:cNvGrpSpPr>
            <a:grpSpLocks/>
          </p:cNvGrpSpPr>
          <p:nvPr/>
        </p:nvGrpSpPr>
        <p:grpSpPr bwMode="auto">
          <a:xfrm>
            <a:off x="1828800" y="0"/>
            <a:ext cx="1828800" cy="1916113"/>
            <a:chOff x="1828801" y="0"/>
            <a:chExt cx="1821375" cy="1915410"/>
          </a:xfrm>
        </p:grpSpPr>
        <p:sp>
          <p:nvSpPr>
            <p:cNvPr id="191520" name="Rectangle 18"/>
            <p:cNvSpPr>
              <a:spLocks/>
            </p:cNvSpPr>
            <p:nvPr/>
          </p:nvSpPr>
          <p:spPr bwMode="auto">
            <a:xfrm>
              <a:off x="1828801" y="0"/>
              <a:ext cx="1821375" cy="1915410"/>
            </a:xfrm>
            <a:prstGeom prst="rect">
              <a:avLst/>
            </a:prstGeom>
            <a:solidFill>
              <a:srgbClr val="1C3D8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91521" name="Rectangle 29"/>
            <p:cNvSpPr>
              <a:spLocks/>
            </p:cNvSpPr>
            <p:nvPr/>
          </p:nvSpPr>
          <p:spPr bwMode="auto">
            <a:xfrm>
              <a:off x="2102644" y="647700"/>
              <a:ext cx="1300163" cy="4580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</a:pPr>
              <a:r>
                <a:rPr lang="en-US" sz="2800">
                  <a:solidFill>
                    <a:srgbClr val="FFFFFF"/>
                  </a:solidFill>
                  <a:latin typeface="CPE" pitchFamily="-84" charset="0"/>
                  <a:sym typeface="CPE" pitchFamily="-84" charset="0"/>
                </a:rPr>
                <a:t>Equidad</a:t>
              </a:r>
            </a:p>
          </p:txBody>
        </p:sp>
      </p:grpSp>
      <p:grpSp>
        <p:nvGrpSpPr>
          <p:cNvPr id="3" name="Agrupar 34"/>
          <p:cNvGrpSpPr>
            <a:grpSpLocks/>
          </p:cNvGrpSpPr>
          <p:nvPr/>
        </p:nvGrpSpPr>
        <p:grpSpPr bwMode="auto">
          <a:xfrm>
            <a:off x="3657600" y="3848100"/>
            <a:ext cx="1828800" cy="1916113"/>
            <a:chOff x="3733800" y="3799590"/>
            <a:chExt cx="1828800" cy="1915410"/>
          </a:xfrm>
        </p:grpSpPr>
        <p:sp>
          <p:nvSpPr>
            <p:cNvPr id="191518" name="Rectangle 24"/>
            <p:cNvSpPr>
              <a:spLocks/>
            </p:cNvSpPr>
            <p:nvPr/>
          </p:nvSpPr>
          <p:spPr bwMode="auto">
            <a:xfrm>
              <a:off x="3733800" y="3799590"/>
              <a:ext cx="1828800" cy="1915410"/>
            </a:xfrm>
            <a:prstGeom prst="rect">
              <a:avLst/>
            </a:prstGeom>
            <a:solidFill>
              <a:srgbClr val="1C3D8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91519" name="Rectangle 31"/>
            <p:cNvSpPr>
              <a:spLocks/>
            </p:cNvSpPr>
            <p:nvPr/>
          </p:nvSpPr>
          <p:spPr bwMode="auto">
            <a:xfrm>
              <a:off x="3748088" y="4457700"/>
              <a:ext cx="1800225" cy="4580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</a:pPr>
              <a:r>
                <a:rPr lang="en-US" sz="2800" dirty="0" err="1" smtClean="0">
                  <a:solidFill>
                    <a:srgbClr val="FFFFFF"/>
                  </a:solidFill>
                  <a:latin typeface="CPE" pitchFamily="-84" charset="0"/>
                  <a:sym typeface="CPE" pitchFamily="-84" charset="0"/>
                </a:rPr>
                <a:t>Competitividad</a:t>
              </a:r>
              <a:endParaRPr lang="en-US" sz="2800" dirty="0">
                <a:solidFill>
                  <a:srgbClr val="FFFFFF"/>
                </a:solidFill>
                <a:latin typeface="CPE" pitchFamily="-84" charset="0"/>
                <a:sym typeface="CPE" pitchFamily="-84" charset="0"/>
              </a:endParaRPr>
            </a:p>
          </p:txBody>
        </p:sp>
      </p:grpSp>
      <p:grpSp>
        <p:nvGrpSpPr>
          <p:cNvPr id="4" name="Agrupar 32"/>
          <p:cNvGrpSpPr>
            <a:grpSpLocks/>
          </p:cNvGrpSpPr>
          <p:nvPr/>
        </p:nvGrpSpPr>
        <p:grpSpPr bwMode="auto">
          <a:xfrm>
            <a:off x="0" y="0"/>
            <a:ext cx="1828800" cy="1916113"/>
            <a:chOff x="0" y="0"/>
            <a:chExt cx="1828800" cy="1915410"/>
          </a:xfrm>
        </p:grpSpPr>
        <p:sp>
          <p:nvSpPr>
            <p:cNvPr id="191516" name="Rectangle 17"/>
            <p:cNvSpPr>
              <a:spLocks/>
            </p:cNvSpPr>
            <p:nvPr/>
          </p:nvSpPr>
          <p:spPr bwMode="auto">
            <a:xfrm>
              <a:off x="0" y="0"/>
              <a:ext cx="1828800" cy="1915410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pic>
          <p:nvPicPr>
            <p:cNvPr id="191517" name="Imagen 34" descr="Equidad ícono.png"/>
            <p:cNvPicPr>
              <a:picLocks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1000" y="417705"/>
              <a:ext cx="1044695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1503" name="Rectangle 23"/>
          <p:cNvSpPr>
            <a:spLocks/>
          </p:cNvSpPr>
          <p:nvPr/>
        </p:nvSpPr>
        <p:spPr bwMode="auto">
          <a:xfrm>
            <a:off x="1846263" y="3836988"/>
            <a:ext cx="1811337" cy="191611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91504" name="Imagen 35" descr="Sostenibilidad ícono.png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6150" y="4256088"/>
            <a:ext cx="10715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505" name="Picture 2"/>
          <p:cNvPicPr>
            <a:picLocks noChangeArrowheads="1"/>
          </p:cNvPicPr>
          <p:nvPr/>
        </p:nvPicPr>
        <p:blipFill>
          <a:blip r:embed="rId14"/>
          <a:srcRect l="51390" t="17108" r="24863" b="48096"/>
          <a:stretch>
            <a:fillRect/>
          </a:stretch>
        </p:blipFill>
        <p:spPr bwMode="auto">
          <a:xfrm>
            <a:off x="0" y="1903413"/>
            <a:ext cx="1831975" cy="1924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506" name="Picture 8"/>
          <p:cNvPicPr>
            <a:picLocks noChangeAspect="1" noChangeArrowheads="1"/>
          </p:cNvPicPr>
          <p:nvPr/>
        </p:nvPicPr>
        <p:blipFill>
          <a:blip r:embed="rId15"/>
          <a:srcRect l="25661" t="1489" r="15619" b="25021"/>
          <a:stretch>
            <a:fillRect/>
          </a:stretch>
        </p:blipFill>
        <p:spPr bwMode="auto">
          <a:xfrm>
            <a:off x="3657600" y="1916113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507" name="Picture 11"/>
          <p:cNvPicPr>
            <a:picLocks noChangeAspect="1" noChangeArrowheads="1"/>
          </p:cNvPicPr>
          <p:nvPr/>
        </p:nvPicPr>
        <p:blipFill>
          <a:blip r:embed="rId16"/>
          <a:srcRect l="55550" t="10132" r="34380" b="74825"/>
          <a:stretch>
            <a:fillRect/>
          </a:stretch>
        </p:blipFill>
        <p:spPr bwMode="auto">
          <a:xfrm>
            <a:off x="1836738" y="1916113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1508" name="Picture 14"/>
          <p:cNvPicPr>
            <a:picLocks noChangeAspect="1" noChangeArrowheads="1"/>
          </p:cNvPicPr>
          <p:nvPr/>
        </p:nvPicPr>
        <p:blipFill>
          <a:blip r:embed="rId7"/>
          <a:srcRect l="21721" t="10173" r="67151" b="75902"/>
          <a:stretch>
            <a:fillRect/>
          </a:stretch>
        </p:blipFill>
        <p:spPr bwMode="auto">
          <a:xfrm>
            <a:off x="7312025" y="1916113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" name="Agrupar 35"/>
          <p:cNvGrpSpPr>
            <a:grpSpLocks/>
          </p:cNvGrpSpPr>
          <p:nvPr/>
        </p:nvGrpSpPr>
        <p:grpSpPr bwMode="auto">
          <a:xfrm>
            <a:off x="7304088" y="1906588"/>
            <a:ext cx="1839912" cy="1941512"/>
            <a:chOff x="7339575" y="1866900"/>
            <a:chExt cx="1804425" cy="1940999"/>
          </a:xfrm>
        </p:grpSpPr>
        <p:sp>
          <p:nvSpPr>
            <p:cNvPr id="191514" name="Rectangle 21"/>
            <p:cNvSpPr>
              <a:spLocks/>
            </p:cNvSpPr>
            <p:nvPr/>
          </p:nvSpPr>
          <p:spPr bwMode="auto">
            <a:xfrm>
              <a:off x="7339575" y="1866900"/>
              <a:ext cx="1804425" cy="1940999"/>
            </a:xfrm>
            <a:prstGeom prst="rect">
              <a:avLst/>
            </a:prstGeom>
            <a:solidFill>
              <a:srgbClr val="1C3D8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91515" name="Rectangle 30"/>
            <p:cNvSpPr>
              <a:spLocks/>
            </p:cNvSpPr>
            <p:nvPr/>
          </p:nvSpPr>
          <p:spPr bwMode="auto">
            <a:xfrm>
              <a:off x="7455975" y="2552700"/>
              <a:ext cx="1571625" cy="4580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</a:pPr>
              <a:r>
                <a:rPr lang="en-US" sz="2800">
                  <a:solidFill>
                    <a:srgbClr val="FFFFFF"/>
                  </a:solidFill>
                  <a:latin typeface="CPE" pitchFamily="-84" charset="0"/>
                  <a:sym typeface="CPE" pitchFamily="-84" charset="0"/>
                </a:rPr>
                <a:t>Oportunidad</a:t>
              </a:r>
            </a:p>
          </p:txBody>
        </p:sp>
      </p:grpSp>
      <p:pic>
        <p:nvPicPr>
          <p:cNvPr id="191510" name="Picture 5"/>
          <p:cNvPicPr>
            <a:picLocks noChangeAspect="1" noChangeArrowheads="1"/>
          </p:cNvPicPr>
          <p:nvPr/>
        </p:nvPicPr>
        <p:blipFill>
          <a:blip r:embed="rId7"/>
          <a:srcRect l="73653" t="6184" r="13609" b="77873"/>
          <a:stretch>
            <a:fillRect/>
          </a:stretch>
        </p:blipFill>
        <p:spPr bwMode="auto">
          <a:xfrm>
            <a:off x="5486400" y="1916113"/>
            <a:ext cx="183197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Agrupar 36"/>
          <p:cNvGrpSpPr>
            <a:grpSpLocks/>
          </p:cNvGrpSpPr>
          <p:nvPr/>
        </p:nvGrpSpPr>
        <p:grpSpPr bwMode="auto">
          <a:xfrm>
            <a:off x="5486400" y="1917700"/>
            <a:ext cx="1852613" cy="1930400"/>
            <a:chOff x="5422387" y="1866900"/>
            <a:chExt cx="1816613" cy="1930590"/>
          </a:xfrm>
        </p:grpSpPr>
        <p:sp>
          <p:nvSpPr>
            <p:cNvPr id="191512" name="Rectangle 20"/>
            <p:cNvSpPr>
              <a:spLocks/>
            </p:cNvSpPr>
            <p:nvPr/>
          </p:nvSpPr>
          <p:spPr bwMode="auto">
            <a:xfrm>
              <a:off x="5422387" y="1866900"/>
              <a:ext cx="1816613" cy="1930590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pic>
          <p:nvPicPr>
            <p:cNvPr id="191513" name="Imagen 33" descr="Futuro ícono.png"/>
            <p:cNvPicPr>
              <a:picLocks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790693" y="2292195"/>
              <a:ext cx="1044699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4E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89443" name="Oval 3"/>
          <p:cNvSpPr>
            <a:spLocks/>
          </p:cNvSpPr>
          <p:nvPr/>
        </p:nvSpPr>
        <p:spPr bwMode="auto">
          <a:xfrm>
            <a:off x="1535113" y="-212725"/>
            <a:ext cx="6073775" cy="6178550"/>
          </a:xfrm>
          <a:prstGeom prst="ellipse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89444" name="Rectangle 2"/>
          <p:cNvSpPr>
            <a:spLocks/>
          </p:cNvSpPr>
          <p:nvPr/>
        </p:nvSpPr>
        <p:spPr bwMode="auto">
          <a:xfrm>
            <a:off x="703263" y="2487613"/>
            <a:ext cx="7737475" cy="270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41906" bIns="0" anchor="ctr">
            <a:prstTxWarp prst="textNoShape">
              <a:avLst/>
            </a:prstTxWarp>
            <a:spAutoFit/>
          </a:bodyPr>
          <a:lstStyle/>
          <a:p>
            <a:pPr marL="192088" indent="-93663">
              <a:lnSpc>
                <a:spcPct val="115000"/>
              </a:lnSpc>
              <a:spcBef>
                <a:spcPts val="425"/>
              </a:spcBef>
            </a:pPr>
            <a:endParaRPr lang="en-US" sz="2800" dirty="0">
              <a:solidFill>
                <a:srgbClr val="1A3F81"/>
              </a:solidFill>
              <a:latin typeface="CPE" pitchFamily="-84" charset="0"/>
              <a:sym typeface="CPE" pitchFamily="-84" charset="0"/>
            </a:endParaRPr>
          </a:p>
          <a:p>
            <a:pPr marL="192088" indent="-93663">
              <a:lnSpc>
                <a:spcPct val="115000"/>
              </a:lnSpc>
              <a:spcBef>
                <a:spcPts val="425"/>
              </a:spcBef>
            </a:pP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Generando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oportunidades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de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desarrollo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para</a:t>
            </a:r>
            <a:endParaRPr lang="en-US" sz="2800" dirty="0">
              <a:solidFill>
                <a:srgbClr val="235F9C"/>
              </a:solidFill>
              <a:latin typeface="CPE" pitchFamily="-84" charset="0"/>
              <a:sym typeface="CPE" pitchFamily="-84" charset="0"/>
            </a:endParaRPr>
          </a:p>
          <a:p>
            <a:pPr marL="192088" indent="-93663">
              <a:lnSpc>
                <a:spcPct val="115000"/>
              </a:lnSpc>
              <a:spcBef>
                <a:spcPts val="425"/>
              </a:spcBef>
            </a:pP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que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más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F21F42"/>
                </a:solidFill>
                <a:latin typeface="CPE" pitchFamily="-84" charset="0"/>
                <a:sym typeface="CPE" pitchFamily="-84" charset="0"/>
              </a:rPr>
              <a:t>niños</a:t>
            </a:r>
            <a:r>
              <a:rPr lang="en-US" sz="2800" dirty="0">
                <a:solidFill>
                  <a:srgbClr val="F21F42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y</a:t>
            </a:r>
            <a:r>
              <a:rPr lang="en-US" sz="2800" dirty="0">
                <a:solidFill>
                  <a:srgbClr val="F21F42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F21F42"/>
                </a:solidFill>
                <a:latin typeface="CPE" pitchFamily="-84" charset="0"/>
                <a:sym typeface="CPE" pitchFamily="-84" charset="0"/>
              </a:rPr>
              <a:t>jóvenes</a:t>
            </a:r>
            <a:r>
              <a:rPr lang="en-US" sz="2800" dirty="0">
                <a:solidFill>
                  <a:srgbClr val="F21F42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construyan</a:t>
            </a:r>
            <a:endParaRPr lang="en-US" sz="2800" dirty="0">
              <a:solidFill>
                <a:srgbClr val="235F9C"/>
              </a:solidFill>
              <a:latin typeface="CPE" pitchFamily="-84" charset="0"/>
              <a:sym typeface="CPE" pitchFamily="-84" charset="0"/>
            </a:endParaRPr>
          </a:p>
          <a:p>
            <a:pPr marL="192088" indent="-93663">
              <a:lnSpc>
                <a:spcPct val="115000"/>
              </a:lnSpc>
              <a:spcBef>
                <a:spcPts val="425"/>
              </a:spcBef>
            </a:pP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un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mejor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futuro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para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 </a:t>
            </a: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nuestro</a:t>
            </a:r>
            <a:endParaRPr lang="en-US" sz="2800" dirty="0">
              <a:solidFill>
                <a:srgbClr val="235F9C"/>
              </a:solidFill>
              <a:latin typeface="CPE" pitchFamily="-84" charset="0"/>
              <a:sym typeface="CPE" pitchFamily="-84" charset="0"/>
            </a:endParaRPr>
          </a:p>
          <a:p>
            <a:pPr marL="192088" indent="-93663">
              <a:lnSpc>
                <a:spcPct val="115000"/>
              </a:lnSpc>
              <a:spcBef>
                <a:spcPts val="425"/>
              </a:spcBef>
            </a:pPr>
            <a:r>
              <a:rPr lang="en-US" sz="2800" dirty="0" err="1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país</a:t>
            </a:r>
            <a:r>
              <a:rPr lang="en-US" sz="2800" dirty="0">
                <a:solidFill>
                  <a:srgbClr val="235F9C"/>
                </a:solidFill>
                <a:latin typeface="CPE" pitchFamily="-84" charset="0"/>
                <a:sym typeface="CPE" pitchFamily="-84" charset="0"/>
              </a:rPr>
              <a:t>!</a:t>
            </a:r>
          </a:p>
          <a:p>
            <a:pPr marL="192088" indent="-93663">
              <a:lnSpc>
                <a:spcPct val="115000"/>
              </a:lnSpc>
              <a:spcBef>
                <a:spcPts val="425"/>
              </a:spcBef>
            </a:pPr>
            <a:endParaRPr lang="en-US" sz="2800" dirty="0">
              <a:solidFill>
                <a:srgbClr val="343434"/>
              </a:solidFill>
              <a:latin typeface="CPE" pitchFamily="-84" charset="0"/>
              <a:sym typeface="CPE" pitchFamily="-84" charset="0"/>
            </a:endParaRPr>
          </a:p>
        </p:txBody>
      </p:sp>
      <p:pic>
        <p:nvPicPr>
          <p:cNvPr id="189445" name="Imagen 6" descr="Logo CPE 13 años VERTIC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42900"/>
            <a:ext cx="2286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1 ENTREGA COMPUTADORES CPEboyaca digitalIMG_0471.JPG"/>
          <p:cNvPicPr>
            <a:picLocks noChangeAspect="1"/>
          </p:cNvPicPr>
          <p:nvPr/>
        </p:nvPicPr>
        <p:blipFill>
          <a:blip r:embed="rId2"/>
          <a:srcRect l="454" t="23425" r="18235" b="7460"/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0" y="4152899"/>
            <a:ext cx="9144000" cy="385763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457200" y="36957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endParaRPr lang="en-US" sz="5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447800" y="4457700"/>
            <a:ext cx="7239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¿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Puedo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como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Secretario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dinamizar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esas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oportunidades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desarrollo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para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mi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región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?</a:t>
            </a:r>
            <a:endParaRPr lang="en-US" sz="3200" dirty="0">
              <a:solidFill>
                <a:srgbClr val="235F9C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_MG_3387entrega de computadores en santa maria huila.jpg"/>
          <p:cNvPicPr>
            <a:picLocks noChangeAspect="1"/>
          </p:cNvPicPr>
          <p:nvPr/>
        </p:nvPicPr>
        <p:blipFill>
          <a:blip r:embed="rId3"/>
          <a:srcRect l="297" t="12327" r="54" b="7900"/>
          <a:stretch>
            <a:fillRect/>
          </a:stretch>
        </p:blipFill>
        <p:spPr>
          <a:xfrm>
            <a:off x="0" y="1"/>
            <a:ext cx="9144000" cy="487994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4533900"/>
            <a:ext cx="9144000" cy="1181100"/>
          </a:xfrm>
          <a:prstGeom prst="rect">
            <a:avLst/>
          </a:prstGeom>
          <a:solidFill>
            <a:srgbClr val="FFFFF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4 Rectángulo"/>
          <p:cNvSpPr>
            <a:spLocks noChangeArrowheads="1"/>
          </p:cNvSpPr>
          <p:nvPr/>
        </p:nvSpPr>
        <p:spPr bwMode="auto">
          <a:xfrm>
            <a:off x="0" y="3865563"/>
            <a:ext cx="9144000" cy="673100"/>
          </a:xfrm>
          <a:prstGeom prst="rect">
            <a:avLst/>
          </a:prstGeom>
          <a:solidFill>
            <a:srgbClr val="235F9C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  <a:latin typeface="Calibri" pitchFamily="-8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36957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17" tIns="42408" rIns="84817" bIns="42408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Si.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Usted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Sr.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Secretario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,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protagonista</a:t>
            </a:r>
            <a:r>
              <a:rPr lang="en-US" sz="4500" dirty="0" smtClean="0">
                <a:solidFill>
                  <a:srgbClr val="FFFFFF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! </a:t>
            </a:r>
            <a:endParaRPr lang="en-US" sz="4500" dirty="0">
              <a:solidFill>
                <a:srgbClr val="FFFFFF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  <p:sp>
        <p:nvSpPr>
          <p:cNvPr id="185347" name="Rectangle 2"/>
          <p:cNvSpPr>
            <a:spLocks/>
          </p:cNvSpPr>
          <p:nvPr/>
        </p:nvSpPr>
        <p:spPr bwMode="auto">
          <a:xfrm>
            <a:off x="304800" y="4457700"/>
            <a:ext cx="8382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FFFFF8">
                <a:alpha val="43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70000"/>
              </a:lnSpc>
            </a:pP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Usted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es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agente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de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cambio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: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gestiona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y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r>
              <a:rPr lang="en-US" sz="3200" dirty="0" err="1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Articula</a:t>
            </a:r>
            <a:r>
              <a:rPr lang="en-US" sz="3200" dirty="0" smtClean="0">
                <a:solidFill>
                  <a:srgbClr val="235F9C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... </a:t>
            </a:r>
          </a:p>
          <a:p>
            <a:pPr algn="r">
              <a:lnSpc>
                <a:spcPct val="70000"/>
              </a:lnSpc>
            </a:pPr>
            <a:r>
              <a:rPr lang="en-US" sz="32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La </a:t>
            </a:r>
            <a:r>
              <a:rPr lang="en-US" sz="3200" dirty="0" err="1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Fórmula</a:t>
            </a:r>
            <a:r>
              <a:rPr lang="en-US" sz="3200" dirty="0" smtClean="0">
                <a:solidFill>
                  <a:srgbClr val="558E28"/>
                </a:solidFill>
                <a:latin typeface="CPE" pitchFamily="-84" charset="0"/>
                <a:ea typeface="CPE" pitchFamily="-84" charset="0"/>
                <a:cs typeface="CPE" pitchFamily="-84" charset="0"/>
                <a:sym typeface="CPE" pitchFamily="-84" charset="0"/>
              </a:rPr>
              <a:t> </a:t>
            </a:r>
            <a:endParaRPr lang="en-US" sz="3200" dirty="0">
              <a:solidFill>
                <a:srgbClr val="558E28"/>
              </a:solidFill>
              <a:latin typeface="CPE" pitchFamily="-84" charset="0"/>
              <a:ea typeface="CPE" pitchFamily="-84" charset="0"/>
              <a:cs typeface="CPE" pitchFamily="-84" charset="0"/>
              <a:sym typeface="CP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ítulo (centro)">
  <a:themeElements>
    <a:clrScheme name="Título (centro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centro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 (centro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ítulo y viñetas (derecha)">
  <a:themeElements>
    <a:clrScheme name="Título y viñetas (derech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derech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 y viñetas (derech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ítulo, viñetas y foto">
  <a:themeElements>
    <a:clrScheme name="Título, viñetas y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, viñetas y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, viñetas y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Viñetas">
  <a:themeElements>
    <a:clrScheme name="Viñet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ñet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Viñet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ítulo, viñetas y fot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, viñetas y fot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, viñetas y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to (horizontal)">
  <a:themeElements>
    <a:clrScheme name="Foto (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Foto (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to (reflejo horizontal)">
  <a:themeElements>
    <a:clrScheme name="Foto (reflejo 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Foto (reflejo 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oto (vertical)">
  <a:themeElements>
    <a:clrScheme name="Foto (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Foto (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(reflejo vertical)">
  <a:themeElements>
    <a:clrScheme name="Foto (reflejo 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Foto (reflejo 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ítulo (arriba)">
  <a:themeElements>
    <a:clrScheme name="Título (arrib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arrib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 (arrib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ítulo y viñetas (izquierda)">
  <a:themeElements>
    <a:clrScheme name="Título y viñetas (izquierd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izquierd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 y viñetas (izquierd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ítulo y viñetas (2 columnas)">
  <a:themeElements>
    <a:clrScheme name="Título y viñetas (2 columnas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2 columnas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Título y viñetas (2 columnas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Pages>0</Pages>
  <Words>1198</Words>
  <Characters>0</Characters>
  <Application>Microsoft Office PowerPoint</Application>
  <PresentationFormat>Presentación en pantalla (16:10)</PresentationFormat>
  <Lines>0</Lines>
  <Paragraphs>215</Paragraphs>
  <Slides>34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14</vt:i4>
      </vt:variant>
      <vt:variant>
        <vt:lpstr>Títulos de diapositiva</vt:lpstr>
      </vt:variant>
      <vt:variant>
        <vt:i4>34</vt:i4>
      </vt:variant>
    </vt:vector>
  </HeadingPairs>
  <TitlesOfParts>
    <vt:vector size="48" baseType="lpstr">
      <vt:lpstr>Título (centro)</vt:lpstr>
      <vt:lpstr>Foto (horizontal)</vt:lpstr>
      <vt:lpstr>Foto (reflejo horizontal)</vt:lpstr>
      <vt:lpstr>Foto (vertical)</vt:lpstr>
      <vt:lpstr>Foto (reflejo vertical)</vt:lpstr>
      <vt:lpstr>Título (arriba)</vt:lpstr>
      <vt:lpstr>En blanco</vt:lpstr>
      <vt:lpstr>Título y viñetas (izquierda)</vt:lpstr>
      <vt:lpstr>Título y viñetas (2 columnas)</vt:lpstr>
      <vt:lpstr>Título y viñetas (derecha)</vt:lpstr>
      <vt:lpstr>Título, viñetas y foto</vt:lpstr>
      <vt:lpstr>Viñetas</vt:lpstr>
      <vt:lpstr>1_Título, viñetas y foto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EVENTOS</dc:creator>
  <cp:lastModifiedBy>EVENTOS</cp:lastModifiedBy>
  <cp:revision>431</cp:revision>
  <dcterms:created xsi:type="dcterms:W3CDTF">2014-03-12T16:01:06Z</dcterms:created>
  <dcterms:modified xsi:type="dcterms:W3CDTF">2014-03-12T23:11:37Z</dcterms:modified>
</cp:coreProperties>
</file>